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6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7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2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95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4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5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4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8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1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2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9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1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терминами на уроках истории и обществознания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1" y="5301208"/>
            <a:ext cx="3721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Выполнила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Борисова А. А.,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учитель истории и обществознания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МБОУ СОШ №3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20882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«Обучение понятиям – первейшее дело, касающееся всех учителей»   </a:t>
            </a:r>
          </a:p>
          <a:p>
            <a:pPr marL="0" indent="0" algn="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                           </a:t>
            </a:r>
            <a:r>
              <a:rPr lang="ru-RU" sz="3600" dirty="0" smtClean="0">
                <a:solidFill>
                  <a:srgbClr val="C00000"/>
                </a:solidFill>
              </a:rPr>
              <a:t>(</a:t>
            </a:r>
            <a:r>
              <a:rPr lang="ru-RU" i="1" dirty="0" smtClean="0">
                <a:solidFill>
                  <a:srgbClr val="C00000"/>
                </a:solidFill>
              </a:rPr>
              <a:t>Стоун Э.</a:t>
            </a:r>
            <a:r>
              <a:rPr lang="ru-RU" sz="3600" dirty="0" smtClean="0">
                <a:solidFill>
                  <a:srgbClr val="C00000"/>
                </a:solidFill>
              </a:rPr>
              <a:t>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276872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«Цель формирования большинства научных понятий состоит в том, чтобы научить человека ориентироваться с помощью этих понятий в соответствующей области действительности – распознавать явления, сопоставлять их, обнаруживать свойства, характерные для объектов данного класса» </a:t>
            </a:r>
          </a:p>
          <a:p>
            <a:pPr algn="r"/>
            <a:r>
              <a:rPr lang="ru-RU" sz="3200" dirty="0" smtClean="0">
                <a:solidFill>
                  <a:srgbClr val="C00000"/>
                </a:solidFill>
              </a:rPr>
              <a:t>(</a:t>
            </a:r>
            <a:r>
              <a:rPr lang="ru-RU" sz="2800" i="1" dirty="0" smtClean="0">
                <a:solidFill>
                  <a:srgbClr val="C00000"/>
                </a:solidFill>
              </a:rPr>
              <a:t>Талызина Н. Ф.</a:t>
            </a:r>
            <a:r>
              <a:rPr lang="ru-RU" sz="3200" dirty="0" smtClean="0">
                <a:solidFill>
                  <a:srgbClr val="C00000"/>
                </a:solidFill>
              </a:rPr>
              <a:t>)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Объяснение терминов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Орудия труда                   Пещера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539803" cy="3816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82" y="1628800"/>
            <a:ext cx="57150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1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u="sng" dirty="0" smtClean="0">
                <a:solidFill>
                  <a:srgbClr val="C00000"/>
                </a:solidFill>
              </a:rPr>
              <a:t>По происхождению: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Полюдье </a:t>
            </a:r>
            <a:r>
              <a:rPr lang="ru-RU" dirty="0" smtClean="0"/>
              <a:t>– сбор дани </a:t>
            </a:r>
            <a:r>
              <a:rPr lang="ru-RU" u="sng" dirty="0" smtClean="0"/>
              <a:t>«по людям»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Закуп</a:t>
            </a:r>
            <a:r>
              <a:rPr lang="ru-RU" dirty="0" smtClean="0"/>
              <a:t> – крестьянин, закабаленный боярином </a:t>
            </a:r>
            <a:r>
              <a:rPr lang="ru-RU" u="sng" dirty="0" smtClean="0"/>
              <a:t>за купу </a:t>
            </a:r>
            <a:r>
              <a:rPr lang="ru-RU" dirty="0" smtClean="0"/>
              <a:t>– данную ему ссуду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500" b="1" u="sng" dirty="0" smtClean="0">
                <a:solidFill>
                  <a:srgbClr val="C00000"/>
                </a:solidFill>
              </a:rPr>
              <a:t>С помощью синонимов:</a:t>
            </a:r>
          </a:p>
          <a:p>
            <a:pPr marL="0" indent="0">
              <a:buNone/>
            </a:pPr>
            <a:r>
              <a:rPr lang="ru-RU" u="sng" dirty="0" smtClean="0"/>
              <a:t>Турнир – состязание</a:t>
            </a:r>
          </a:p>
          <a:p>
            <a:pPr marL="0" indent="0">
              <a:buNone/>
            </a:pPr>
            <a:r>
              <a:rPr lang="ru-RU" u="sng" dirty="0" smtClean="0"/>
              <a:t>Ясак-дань</a:t>
            </a:r>
          </a:p>
          <a:p>
            <a:pPr marL="0" indent="0">
              <a:buNone/>
            </a:pPr>
            <a:r>
              <a:rPr lang="ru-RU" u="sng" dirty="0" smtClean="0"/>
              <a:t>Сеньор-господин</a:t>
            </a:r>
          </a:p>
          <a:p>
            <a:pPr marL="0" indent="0">
              <a:buNone/>
            </a:pPr>
            <a:r>
              <a:rPr lang="ru-RU" i="1" dirty="0" smtClean="0"/>
              <a:t>«Мозговой штурм»</a:t>
            </a:r>
            <a:endParaRPr lang="ru-RU" i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932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Объяснение терминов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7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u="sng" dirty="0" smtClean="0">
                <a:solidFill>
                  <a:srgbClr val="C00000"/>
                </a:solidFill>
              </a:rPr>
              <a:t>Слова иностранного происхождения:</a:t>
            </a:r>
          </a:p>
          <a:p>
            <a:pPr marL="0" indent="0">
              <a:buNone/>
            </a:pPr>
            <a:endParaRPr lang="ru-RU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Прогресс</a:t>
            </a:r>
            <a:r>
              <a:rPr lang="ru-RU" dirty="0" smtClean="0"/>
              <a:t> – продвижение вперед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Трагедия</a:t>
            </a:r>
            <a:r>
              <a:rPr lang="ru-RU" dirty="0" smtClean="0"/>
              <a:t> – «песнь козлов»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Ценз</a:t>
            </a:r>
            <a:r>
              <a:rPr lang="ru-RU" dirty="0" smtClean="0"/>
              <a:t> - налог</a:t>
            </a: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Объяснение терминов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3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с терминами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b="1" u="sng" dirty="0" smtClean="0">
                <a:solidFill>
                  <a:srgbClr val="C00000"/>
                </a:solidFill>
              </a:rPr>
              <a:t>Индивидуальные карточки: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Записать определения или проговорить устно (можно всем классом «по-цепочке»)</a:t>
            </a:r>
          </a:p>
          <a:p>
            <a:pPr marL="514350" indent="-514350">
              <a:buAutoNum type="arabicPeriod"/>
            </a:pPr>
            <a:r>
              <a:rPr lang="ru-RU" dirty="0" smtClean="0"/>
              <a:t>Группировка (6-12):</a:t>
            </a:r>
          </a:p>
          <a:p>
            <a:pPr marL="0" indent="0">
              <a:buNone/>
            </a:pPr>
            <a:r>
              <a:rPr lang="ru-RU" dirty="0" smtClean="0"/>
              <a:t>А) что их объединяет</a:t>
            </a:r>
          </a:p>
          <a:p>
            <a:pPr marL="0" indent="0">
              <a:buNone/>
            </a:pPr>
            <a:r>
              <a:rPr lang="ru-RU" dirty="0" smtClean="0"/>
              <a:t>Б) разделить на две группы и объяснить что их связывает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425174"/>
              </p:ext>
            </p:extLst>
          </p:nvPr>
        </p:nvGraphicFramePr>
        <p:xfrm>
          <a:off x="395536" y="5301208"/>
          <a:ext cx="8208912" cy="103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/>
                <a:gridCol w="4104456"/>
              </a:tblGrid>
              <a:tr h="27718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Ра, Гор, Исида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27718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Зевс, Гера, Афина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9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u="sng" dirty="0" smtClean="0">
                <a:solidFill>
                  <a:srgbClr val="C00000"/>
                </a:solidFill>
              </a:rPr>
              <a:t>Кроссворд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с терминами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14562"/>
            <a:ext cx="5643176" cy="38787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67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с терминами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Определить, о каком понятии здесь говорится?</a:t>
            </a:r>
          </a:p>
          <a:p>
            <a:pPr marL="0" indent="0">
              <a:buNone/>
            </a:pPr>
            <a:r>
              <a:rPr lang="ru-RU" sz="3000" dirty="0" smtClean="0"/>
              <a:t>Форма правления, при которой высшая власть принадлежит выбранным на определенный срок органам –….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Какое определение наиболее верное?</a:t>
            </a:r>
          </a:p>
          <a:p>
            <a:pPr marL="0" indent="0">
              <a:buNone/>
            </a:pPr>
            <a:r>
              <a:rPr lang="ru-RU" dirty="0" smtClean="0"/>
              <a:t>Демократия — </a:t>
            </a:r>
            <a:r>
              <a:rPr lang="ru-RU" dirty="0"/>
              <a:t>«власть народа</a:t>
            </a:r>
            <a:r>
              <a:rPr lang="ru-RU" dirty="0" smtClean="0"/>
              <a:t>»;</a:t>
            </a:r>
          </a:p>
          <a:p>
            <a:pPr marL="0" indent="0">
              <a:buNone/>
            </a:pPr>
            <a:r>
              <a:rPr lang="ru-RU" dirty="0"/>
              <a:t>Демократия — политический режим, в основе которого лежит </a:t>
            </a:r>
            <a:r>
              <a:rPr lang="ru-RU" dirty="0" smtClean="0"/>
              <a:t>……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C00000"/>
                </a:solidFill>
              </a:rPr>
              <a:t>Верны ли следующие суждения о государственной власти?</a:t>
            </a:r>
          </a:p>
          <a:p>
            <a:pPr marL="0" indent="0">
              <a:buNone/>
            </a:pPr>
            <a:r>
              <a:rPr lang="ru-RU" sz="3000" dirty="0"/>
              <a:t>А. Государственная власть является разновидностью политической власти.</a:t>
            </a:r>
          </a:p>
          <a:p>
            <a:pPr marL="0" indent="0">
              <a:buNone/>
            </a:pPr>
            <a:r>
              <a:rPr lang="ru-RU" sz="3000" dirty="0"/>
              <a:t>Б. Любое проявление властных отношений в обществе </a:t>
            </a:r>
            <a:r>
              <a:rPr lang="ru-RU" sz="3000" dirty="0" smtClean="0"/>
              <a:t>связано с </a:t>
            </a:r>
            <a:r>
              <a:rPr lang="ru-RU" sz="3000" dirty="0"/>
              <a:t>деятельностью государства. </a:t>
            </a:r>
          </a:p>
        </p:txBody>
      </p:sp>
    </p:spTree>
    <p:extLst>
      <p:ext uri="{BB962C8B-B14F-4D97-AF65-F5344CB8AC3E}">
        <p14:creationId xmlns:p14="http://schemas.microsoft.com/office/powerpoint/2010/main" val="38346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66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276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Работа с терминами на уроках истории и обществознания</vt:lpstr>
      <vt:lpstr>Презентация PowerPoint</vt:lpstr>
      <vt:lpstr>Объяснение терминов</vt:lpstr>
      <vt:lpstr>Презентация PowerPoint</vt:lpstr>
      <vt:lpstr>Объяснение терминов</vt:lpstr>
      <vt:lpstr>Работа с терминами</vt:lpstr>
      <vt:lpstr>Работа с терминами</vt:lpstr>
      <vt:lpstr>Работа с терминами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25</cp:revision>
  <dcterms:created xsi:type="dcterms:W3CDTF">2013-02-26T18:34:14Z</dcterms:created>
  <dcterms:modified xsi:type="dcterms:W3CDTF">2013-02-27T09:22:36Z</dcterms:modified>
</cp:coreProperties>
</file>