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66" r:id="rId3"/>
    <p:sldId id="257" r:id="rId4"/>
    <p:sldId id="261" r:id="rId5"/>
    <p:sldId id="260" r:id="rId6"/>
    <p:sldId id="258" r:id="rId7"/>
    <p:sldId id="270" r:id="rId8"/>
    <p:sldId id="269" r:id="rId9"/>
    <p:sldId id="268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77332-7720-432A-B8BA-2D8B8D290892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4A81D-A9E5-42DF-85D6-B2E85035E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4A81D-A9E5-42DF-85D6-B2E85035EB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02E3BC-518A-41AD-9884-D0F91CF9AED8}" type="datetimeFigureOut">
              <a:rPr lang="ru-RU" smtClean="0"/>
              <a:pPr/>
              <a:t>05.12.2010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1F501B-3ABA-4B40-BDD0-569495DDB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Урок русского языка</a:t>
            </a:r>
          </a:p>
          <a:p>
            <a:pPr algn="ctr">
              <a:buNone/>
            </a:pPr>
            <a:r>
              <a:rPr lang="ru-RU" sz="4400" dirty="0" smtClean="0"/>
              <a:t> в 4 классе </a:t>
            </a:r>
          </a:p>
          <a:p>
            <a:pPr algn="ctr">
              <a:buNone/>
            </a:pPr>
            <a:r>
              <a:rPr lang="ru-RU" sz="4400" dirty="0" smtClean="0"/>
              <a:t>по теме </a:t>
            </a:r>
          </a:p>
          <a:p>
            <a:pPr algn="ctr">
              <a:buNone/>
            </a:pPr>
            <a:r>
              <a:rPr lang="ru-RU" sz="4400" dirty="0" smtClean="0"/>
              <a:t>«Имя прилагательное»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Красный</a:t>
            </a:r>
            <a:r>
              <a:rPr lang="ru-RU" sz="4000" dirty="0" smtClean="0"/>
              <a:t> – </a:t>
            </a:r>
            <a:r>
              <a:rPr lang="ru-RU" sz="3600" dirty="0" smtClean="0"/>
              <a:t>восторг, радость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Желтый</a:t>
            </a:r>
            <a:r>
              <a:rPr lang="ru-RU" sz="4000" dirty="0" smtClean="0"/>
              <a:t> – </a:t>
            </a:r>
            <a:r>
              <a:rPr lang="ru-RU" sz="3600" dirty="0" smtClean="0"/>
              <a:t>приятное состояние.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Зелёный</a:t>
            </a:r>
            <a:r>
              <a:rPr lang="ru-RU" sz="3600" dirty="0" smtClean="0"/>
              <a:t>–спокойное состояние.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Синий</a:t>
            </a:r>
            <a:r>
              <a:rPr lang="ru-RU" sz="4000" dirty="0" smtClean="0"/>
              <a:t> </a:t>
            </a:r>
            <a:r>
              <a:rPr lang="ru-RU" sz="3600" dirty="0" smtClean="0"/>
              <a:t>– грустное настроение.</a:t>
            </a:r>
          </a:p>
          <a:p>
            <a:pPr>
              <a:buNone/>
            </a:pPr>
            <a:r>
              <a:rPr lang="ru-RU" sz="4000" dirty="0" smtClean="0"/>
              <a:t>Черный </a:t>
            </a:r>
            <a:r>
              <a:rPr lang="ru-RU" sz="3600" dirty="0" smtClean="0"/>
              <a:t>– плохое настроение.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381000" y="5334000"/>
            <a:ext cx="1219200" cy="1219200"/>
          </a:xfrm>
          <a:prstGeom prst="rect">
            <a:avLst/>
          </a:prstGeom>
          <a:noFill/>
        </p:spPr>
      </p:pic>
      <p:pic>
        <p:nvPicPr>
          <p:cNvPr id="23555" name="Picture 3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3886200" y="228600"/>
            <a:ext cx="1219200" cy="1219200"/>
          </a:xfrm>
          <a:prstGeom prst="rect">
            <a:avLst/>
          </a:prstGeom>
          <a:noFill/>
        </p:spPr>
      </p:pic>
      <p:pic>
        <p:nvPicPr>
          <p:cNvPr id="23556" name="Picture 4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7162800" y="1219200"/>
            <a:ext cx="1219200" cy="1219200"/>
          </a:xfrm>
          <a:prstGeom prst="rect">
            <a:avLst/>
          </a:prstGeom>
          <a:noFill/>
        </p:spPr>
      </p:pic>
      <p:pic>
        <p:nvPicPr>
          <p:cNvPr id="23557" name="Picture 5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7239000" y="4267200"/>
            <a:ext cx="1219200" cy="1219200"/>
          </a:xfrm>
          <a:prstGeom prst="rect">
            <a:avLst/>
          </a:prstGeom>
          <a:noFill/>
        </p:spPr>
      </p:pic>
      <p:pic>
        <p:nvPicPr>
          <p:cNvPr id="23558" name="Picture 6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3962400" y="5257800"/>
            <a:ext cx="1219200" cy="1219200"/>
          </a:xfrm>
          <a:prstGeom prst="rect">
            <a:avLst/>
          </a:prstGeom>
          <a:noFill/>
        </p:spPr>
      </p:pic>
      <p:pic>
        <p:nvPicPr>
          <p:cNvPr id="23559" name="Picture 7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1143000" y="4419600"/>
            <a:ext cx="1219200" cy="1219200"/>
          </a:xfrm>
          <a:prstGeom prst="rect">
            <a:avLst/>
          </a:prstGeom>
          <a:noFill/>
        </p:spPr>
      </p:pic>
      <p:pic>
        <p:nvPicPr>
          <p:cNvPr id="23560" name="Picture 8" descr="ladybug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8F806"/>
              </a:clrFrom>
              <a:clrTo>
                <a:srgbClr val="28F806">
                  <a:alpha val="0"/>
                </a:srgbClr>
              </a:clrTo>
            </a:clrChange>
          </a:blip>
          <a:srcRect r="53" b="-29"/>
          <a:stretch>
            <a:fillRect/>
          </a:stretch>
        </p:blipFill>
        <p:spPr bwMode="auto">
          <a:xfrm>
            <a:off x="3810000" y="27432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0833 -0.7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71111 L 0.78334 -0.722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334 0.01111 L -3.33333E-6 0.011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111 L 0.775 -0.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" y="-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334 -0.72223 L -0.01666 -0.722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71111 L 0.78334 0.011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282 0.01088 C 0.76285 0.00717 0.67657 0.05764 0.66302 -0.01111 C 0.64948 -0.07986 0.77535 -0.38866 0.70122 -0.40162 C 0.62709 -0.41459 0.25452 -0.04422 0.21789 -0.08889 C 0.18125 -0.13357 0.46754 -0.58148 0.48091 -0.66991 C 0.4941 -0.75834 0.35434 -0.65718 0.29757 -0.61898 C 0.2408 -0.58079 0.17483 -0.44283 0.14045 -0.44121 C 0.10608 -0.43959 0.10191 -0.57385 0.09167 -0.6088 " pathEditMode="relative" rAng="0" ptsTypes="aaaaaaaa">
                                      <p:cBhvr>
                                        <p:cTn id="24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" y="-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0.6088 C 0.05 -0.5706 0.0342 -0.56667 0.02153 -0.50718 C 0.00868 -0.44745 -0.00017 -0.32847 0.01528 -0.25116 C 0.0309 -0.17384 0.05451 -0.09259 0.11493 -0.04282 C 0.17535 0.00694 0.28924 0.0375 0.3783 0.04745 C 0.46719 0.05764 0.57413 0.06435 0.64879 0.01806 C 0.72344 -0.02801 0.79479 -0.13426 0.82604 -0.22986 C 0.85729 -0.32523 0.86076 -0.47384 0.83594 -0.5544 C 0.81111 -0.63518 0.74306 -0.68056 0.67708 -0.71389 C 0.61129 -0.74699 0.50851 -0.75093 0.4408 -0.75486 C 0.37326 -0.75856 0.32917 -0.76134 0.27118 -0.73681 C 0.21319 -0.71227 0.13316 -0.64699 0.09167 -0.6088 Z " pathEditMode="relative" rAng="0" ptsTypes="aaaaaaaaaaaa">
                                      <p:cBhvr>
                                        <p:cTn id="27" dur="3000" spd="-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5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0"/>
                            </p:stCondLst>
                            <p:childTnLst>
                              <p:par>
                                <p:cTn id="4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5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500"/>
                            </p:stCondLst>
                            <p:childTnLst>
                              <p:par>
                                <p:cTn id="5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500"/>
                            </p:stCondLst>
                            <p:childTnLst>
                              <p:par>
                                <p:cTn id="6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7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ЯБЛОКО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5025390" cy="4187825"/>
          </a:xfrm>
        </p:spPr>
      </p:pic>
      <p:pic>
        <p:nvPicPr>
          <p:cNvPr id="7" name="Рисунок 6" descr="ЯБЛОКО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857232"/>
            <a:ext cx="4224838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r>
              <a:rPr lang="ru-RU" sz="4400" dirty="0" smtClean="0"/>
              <a:t>Фасоль </a:t>
            </a:r>
            <a:r>
              <a:rPr lang="ru-RU" sz="4400" dirty="0" err="1" smtClean="0"/>
              <a:t>крупн__</a:t>
            </a:r>
            <a:endParaRPr lang="ru-RU" sz="4400" dirty="0" smtClean="0"/>
          </a:p>
          <a:p>
            <a:r>
              <a:rPr lang="ru-RU" sz="4400" dirty="0" smtClean="0"/>
              <a:t>Тюль </a:t>
            </a:r>
            <a:r>
              <a:rPr lang="ru-RU" sz="4400" dirty="0" err="1" smtClean="0"/>
              <a:t>ажурн__</a:t>
            </a:r>
            <a:endParaRPr lang="ru-RU" sz="4400" dirty="0" smtClean="0"/>
          </a:p>
          <a:p>
            <a:r>
              <a:rPr lang="ru-RU" sz="4400" dirty="0" smtClean="0"/>
              <a:t>Шампунь </a:t>
            </a:r>
            <a:r>
              <a:rPr lang="ru-RU" sz="4400" dirty="0" err="1" smtClean="0"/>
              <a:t>питательн__</a:t>
            </a:r>
            <a:endParaRPr lang="ru-RU" sz="4400" dirty="0" smtClean="0"/>
          </a:p>
          <a:p>
            <a:r>
              <a:rPr lang="ru-RU" sz="4400" dirty="0" smtClean="0"/>
              <a:t>Груши </a:t>
            </a:r>
            <a:r>
              <a:rPr lang="ru-RU" sz="4400" dirty="0" err="1" smtClean="0"/>
              <a:t>спел__</a:t>
            </a:r>
            <a:endParaRPr lang="ru-RU" sz="4400" dirty="0" smtClean="0"/>
          </a:p>
          <a:p>
            <a:r>
              <a:rPr lang="ru-RU" sz="4400" dirty="0" smtClean="0"/>
              <a:t>Кофе </a:t>
            </a:r>
            <a:r>
              <a:rPr lang="ru-RU" sz="4400" dirty="0" err="1" smtClean="0"/>
              <a:t>крепк__</a:t>
            </a:r>
            <a:endParaRPr lang="ru-RU" sz="4400" dirty="0" smtClean="0"/>
          </a:p>
          <a:p>
            <a:r>
              <a:rPr lang="ru-RU" sz="4400" dirty="0" smtClean="0"/>
              <a:t>Кенгуру </a:t>
            </a:r>
            <a:r>
              <a:rPr lang="ru-RU" sz="4400" dirty="0" err="1" smtClean="0"/>
              <a:t>забавн__</a:t>
            </a:r>
            <a:endParaRPr lang="ru-RU" sz="4400" dirty="0" smtClean="0"/>
          </a:p>
          <a:p>
            <a:r>
              <a:rPr lang="ru-RU" sz="4400" dirty="0" smtClean="0"/>
              <a:t>Пальто </a:t>
            </a:r>
            <a:r>
              <a:rPr lang="ru-RU" sz="4400" dirty="0" err="1" smtClean="0"/>
              <a:t>зимн__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571480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ая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1214422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ый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2000240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ый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2714620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ые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429000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ий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6215082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4143380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FF0000"/>
                </a:solidFill>
              </a:rPr>
              <a:t>ый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857760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ее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571480"/>
            <a:ext cx="78581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Первый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яблонев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(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сад заложил на Руси Ярослав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Мудр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). В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стар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Москве было принято окружать дом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яблонев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)  садом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Наливн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   ) ,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восков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</a:t>
            </a:r>
            <a:r>
              <a:rPr lang="ru-RU" sz="3200" dirty="0" smtClean="0"/>
              <a:t>)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румян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золот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</a:rPr>
              <a:t> )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яблочко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нередко упоминается в сказках. В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русск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сказке яблоко наделено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чудесн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волшебн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--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силой.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642919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В.п.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114298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И.п.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157161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П.п.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200024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Т.п</a:t>
            </a:r>
            <a:r>
              <a:rPr lang="ru-RU" sz="3200" dirty="0" smtClean="0">
                <a:solidFill>
                  <a:srgbClr val="00B050"/>
                </a:solidFill>
              </a:rPr>
              <a:t>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257174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И.п.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400050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П.п.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450057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Т.п.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702" y="257174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И.п.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0" y="307181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И.п.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7884" y="307181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И.п.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5000636"/>
            <a:ext cx="9973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Т.п.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57148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2066" y="107154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ый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18" y="157161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942" y="207167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ым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4546" y="257174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29322" y="257174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28794" y="300037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86380" y="300037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ое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8794" y="400050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50057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86710" y="450057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14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569146" cy="4187952"/>
          </a:xfrm>
        </p:spPr>
        <p:txBody>
          <a:bodyPr/>
          <a:lstStyle/>
          <a:p>
            <a:endParaRPr lang="ru-RU" dirty="0" smtClean="0"/>
          </a:p>
          <a:p>
            <a:r>
              <a:rPr lang="ru-RU" sz="4400" dirty="0" smtClean="0"/>
              <a:t>Могучий – </a:t>
            </a:r>
          </a:p>
          <a:p>
            <a:r>
              <a:rPr lang="ru-RU" sz="4400" dirty="0" smtClean="0"/>
              <a:t>Хороший --</a:t>
            </a:r>
          </a:p>
          <a:p>
            <a:r>
              <a:rPr lang="ru-RU" sz="4400" dirty="0" smtClean="0"/>
              <a:t>Неуклюжий – </a:t>
            </a:r>
          </a:p>
          <a:p>
            <a:r>
              <a:rPr lang="ru-RU" sz="4400" dirty="0" smtClean="0"/>
              <a:t>Сыпучий --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1000108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/>
                </a:solidFill>
              </a:rPr>
              <a:t>могуч</a:t>
            </a:r>
            <a:endParaRPr lang="ru-RU" sz="4400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1714488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/>
                </a:solidFill>
              </a:rPr>
              <a:t>хорош</a:t>
            </a:r>
            <a:endParaRPr lang="ru-RU" sz="4400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242886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/>
                </a:solidFill>
              </a:rPr>
              <a:t>неуклюж</a:t>
            </a:r>
            <a:endParaRPr lang="ru-RU" sz="44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3143248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/>
                </a:solidFill>
              </a:rPr>
              <a:t>сыпуч</a:t>
            </a:r>
            <a:endParaRPr lang="ru-RU" sz="4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1600200"/>
          </a:xfrm>
        </p:spPr>
        <p:txBody>
          <a:bodyPr/>
          <a:lstStyle/>
          <a:p>
            <a:pPr marL="0" indent="808038">
              <a:buNone/>
            </a:pPr>
            <a:r>
              <a:rPr lang="ru-RU" dirty="0" smtClean="0"/>
              <a:t>Вода,  </a:t>
            </a:r>
            <a:r>
              <a:rPr lang="ru-RU" dirty="0" smtClean="0"/>
              <a:t>дождь, </a:t>
            </a:r>
            <a:r>
              <a:rPr lang="ru-RU" dirty="0" smtClean="0"/>
              <a:t>земля</a:t>
            </a:r>
            <a:r>
              <a:rPr lang="ru-RU" dirty="0" smtClean="0"/>
              <a:t>,</a:t>
            </a:r>
            <a:r>
              <a:rPr lang="ru-RU" dirty="0" smtClean="0"/>
              <a:t> дерево</a:t>
            </a:r>
            <a:r>
              <a:rPr lang="ru-RU" dirty="0" smtClean="0"/>
              <a:t>, зверь</a:t>
            </a:r>
            <a:r>
              <a:rPr lang="ru-RU" dirty="0" smtClean="0"/>
              <a:t>, </a:t>
            </a:r>
            <a:r>
              <a:rPr lang="ru-RU" dirty="0" smtClean="0"/>
              <a:t>лиса.</a:t>
            </a:r>
            <a:endParaRPr lang="ru-RU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sz="4000" dirty="0" smtClean="0">
              <a:solidFill>
                <a:schemeClr val="accent2"/>
              </a:solidFill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357290" y="2214554"/>
            <a:ext cx="6781800" cy="3286148"/>
          </a:xfrm>
          <a:prstGeom prst="cloudCallout">
            <a:avLst>
              <a:gd name="adj1" fmla="val 37361"/>
              <a:gd name="adj2" fmla="val 5669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К  данным  существительным  подберите  однокоренные  прилагательные.  Запишите.</a:t>
            </a:r>
          </a:p>
          <a:p>
            <a:pPr algn="ctr"/>
            <a:r>
              <a:rPr lang="ru-RU" sz="2400" dirty="0"/>
              <a:t>Как  образуются  имена  прилагательные?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74638"/>
            <a:ext cx="3429000" cy="8683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Справка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2819400"/>
          </a:xfrm>
        </p:spPr>
        <p:txBody>
          <a:bodyPr/>
          <a:lstStyle/>
          <a:p>
            <a:pPr marL="715963" indent="0" eaLnBrk="1" hangingPunct="1">
              <a:buFontTx/>
              <a:buNone/>
            </a:pPr>
            <a:r>
              <a:rPr lang="ru-RU" smtClean="0">
                <a:solidFill>
                  <a:srgbClr val="FF3300"/>
                </a:solidFill>
              </a:rPr>
              <a:t>Синонимы</a:t>
            </a:r>
            <a:r>
              <a:rPr lang="ru-RU" smtClean="0"/>
              <a:t> – это  слова,  </a:t>
            </a:r>
            <a:r>
              <a:rPr lang="ru-RU" smtClean="0">
                <a:solidFill>
                  <a:schemeClr val="accent2"/>
                </a:solidFill>
              </a:rPr>
              <a:t>близкие</a:t>
            </a:r>
            <a:r>
              <a:rPr lang="ru-RU" smtClean="0"/>
              <a:t>  по  смыслу</a:t>
            </a:r>
          </a:p>
          <a:p>
            <a:pPr marL="715963" indent="0" eaLnBrk="1" hangingPunct="1">
              <a:buFontTx/>
              <a:buNone/>
            </a:pPr>
            <a:endParaRPr lang="ru-RU" smtClean="0"/>
          </a:p>
          <a:p>
            <a:pPr marL="715963" indent="0" eaLnBrk="1" hangingPunct="1">
              <a:buFontTx/>
              <a:buNone/>
            </a:pPr>
            <a:r>
              <a:rPr lang="ru-RU" smtClean="0">
                <a:solidFill>
                  <a:srgbClr val="FF3300"/>
                </a:solidFill>
              </a:rPr>
              <a:t>Антонимы</a:t>
            </a:r>
            <a:r>
              <a:rPr lang="ru-RU" smtClean="0"/>
              <a:t> – это  слова,  </a:t>
            </a:r>
            <a:r>
              <a:rPr lang="ru-RU" smtClean="0">
                <a:solidFill>
                  <a:schemeClr val="accent2"/>
                </a:solidFill>
              </a:rPr>
              <a:t>противоположные</a:t>
            </a:r>
            <a:r>
              <a:rPr lang="ru-RU" smtClean="0"/>
              <a:t>  по  смыслу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2514600" cy="914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Справка</a:t>
            </a:r>
            <a:r>
              <a:rPr 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441325" eaLnBrk="1" hangingPunct="1">
              <a:buFontTx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marL="0" indent="441325" eaLnBrk="1" hangingPunct="1">
              <a:buFontTx/>
              <a:buNone/>
            </a:pPr>
            <a:r>
              <a:rPr lang="ru-RU" dirty="0" smtClean="0">
                <a:solidFill>
                  <a:srgbClr val="FF3300"/>
                </a:solidFill>
              </a:rPr>
              <a:t>Имя  прилагательное</a:t>
            </a:r>
            <a:r>
              <a:rPr lang="ru-RU" dirty="0" smtClean="0"/>
              <a:t> – это  самостоятельная  часть  речи,  которая  обозначает  </a:t>
            </a:r>
            <a:r>
              <a:rPr lang="ru-RU" dirty="0" smtClean="0">
                <a:solidFill>
                  <a:srgbClr val="3366FF"/>
                </a:solidFill>
              </a:rPr>
              <a:t>признак  предмета</a:t>
            </a:r>
            <a:r>
              <a:rPr lang="ru-RU" dirty="0" smtClean="0"/>
              <a:t>  и  отвечает  на  вопросы  </a:t>
            </a:r>
            <a:r>
              <a:rPr lang="ru-RU" dirty="0" smtClean="0">
                <a:solidFill>
                  <a:srgbClr val="3366FF"/>
                </a:solidFill>
              </a:rPr>
              <a:t>какой?  чей?</a:t>
            </a:r>
          </a:p>
          <a:p>
            <a:pPr marL="0" indent="441325" eaLnBrk="1" hangingPunct="1">
              <a:buFontTx/>
              <a:buNone/>
            </a:pPr>
            <a:endParaRPr lang="ru-RU" dirty="0" smtClean="0"/>
          </a:p>
          <a:p>
            <a:pPr marL="0" indent="441325" eaLnBrk="1" hangingPunct="1">
              <a:buFontTx/>
              <a:buNone/>
            </a:pPr>
            <a:r>
              <a:rPr lang="ru-RU" dirty="0" smtClean="0"/>
              <a:t>Имя  прилагательное  изменяется  по  родам,  числам  и  падежам  и  зависит  от  имени  существительного.</a:t>
            </a:r>
          </a:p>
        </p:txBody>
      </p:sp>
      <p:sp>
        <p:nvSpPr>
          <p:cNvPr id="819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248400"/>
            <a:ext cx="433388" cy="43338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343</TotalTime>
  <Words>261</Words>
  <Application>Microsoft Office PowerPoint</Application>
  <PresentationFormat>Экран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Справка </vt:lpstr>
      <vt:lpstr>Справка </vt:lpstr>
      <vt:lpstr>Слайд 10</vt:lpstr>
    </vt:vector>
  </TitlesOfParts>
  <Company>МОУ "СОШ 7"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по теме Имя прилагательное»</dc:title>
  <dc:creator>Редька Татьяна Ивановна</dc:creator>
  <cp:lastModifiedBy>Admin</cp:lastModifiedBy>
  <cp:revision>37</cp:revision>
  <dcterms:created xsi:type="dcterms:W3CDTF">2010-11-30T07:34:17Z</dcterms:created>
  <dcterms:modified xsi:type="dcterms:W3CDTF">2010-12-05T06:10:44Z</dcterms:modified>
</cp:coreProperties>
</file>