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33"/>
    <a:srgbClr val="990000"/>
    <a:srgbClr val="000099"/>
    <a:srgbClr val="CC0000"/>
    <a:srgbClr val="663300"/>
    <a:srgbClr val="9966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-1380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8371" name="Group 3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58372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8373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4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5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6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7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8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79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380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58381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58382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58383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4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5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6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7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8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89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0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39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392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3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4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5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6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7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8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99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0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01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2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3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4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5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6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7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08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0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10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1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2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3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4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5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6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17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8418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58419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58420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1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2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3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4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5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6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7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2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29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0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1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2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3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4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5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6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3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38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39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0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1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2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3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4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5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46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47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8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49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0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1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2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3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4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8455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58456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58457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8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59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0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1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2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3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4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65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66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7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8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69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0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1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2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3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74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75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6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7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8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79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0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1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2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483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484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5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6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7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8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89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0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1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8492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58493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58494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5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6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7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8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99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0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1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02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03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4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5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6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7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8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09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0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1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12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3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4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5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6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7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8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19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20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21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2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3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4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5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6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7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28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8529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58530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5853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3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39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40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1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2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3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4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5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6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47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48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49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0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1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2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3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4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5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6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8557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58558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59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0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1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2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3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4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65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58566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58567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68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69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0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1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2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3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4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5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6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77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8578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58579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80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81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82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583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8584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58585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58586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87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588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58589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90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591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58592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93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594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58595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96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597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58598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599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600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58601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602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603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58604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605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8606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58607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608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8609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610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611" name="Rectangle 24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612" name="Rectangle 2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613" name="Rectangle 2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B619C4-7719-41CD-810B-F64191B07A57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8614" name="Picture 246" descr="C:\WINNT\Profiles\rebeccal\Desktop\posbul1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08EB-5F4E-42DC-9875-CB434B2B88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A306-A767-42F6-A0B1-5C78D816F4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533372-B0DD-4253-80E0-858DBC01FA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8D5143-D1E3-48A2-98EA-5F2D7CE82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8FD47-CCF9-4A83-9C82-33E626A1C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318EE-2FDD-4A36-9395-207C96291C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4A0EC-B944-4779-94FB-0F313FF1B5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F5EA-520B-417A-8131-6E039B534B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C15CE-5007-4F8D-9664-892E5503A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A6F63-0F3F-44DE-8CFF-4293C45A52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6F8F6-DF93-472D-99FD-45E4AD84BC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06C6C-85BB-40FD-BF39-7971562B1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57347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5734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57349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0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1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2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3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54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57355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6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7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8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59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57361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2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3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4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5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66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57367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8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69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0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7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5737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7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7378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57379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57380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81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82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57383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84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85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57386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87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88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57389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90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91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57392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93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94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57395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96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397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57398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399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400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57401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402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7403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404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405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endParaRPr lang="ru-RU"/>
          </a:p>
        </p:txBody>
      </p:sp>
      <p:sp>
        <p:nvSpPr>
          <p:cNvPr id="57406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endParaRPr lang="ru-RU"/>
          </a:p>
        </p:txBody>
      </p:sp>
      <p:sp>
        <p:nvSpPr>
          <p:cNvPr id="5740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E9D99FBA-B182-4639-873A-22C7753AAD7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Мои документы\Мои рисунки\виды ис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113" y="533400"/>
            <a:ext cx="5043487" cy="6096000"/>
          </a:xfrm>
          <a:prstGeom prst="rect">
            <a:avLst/>
          </a:prstGeom>
          <a:noFill/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48000" y="2251075"/>
            <a:ext cx="33369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          </a:t>
            </a:r>
            <a:r>
              <a:rPr lang="ru-RU" sz="3600">
                <a:solidFill>
                  <a:srgbClr val="0000CC"/>
                </a:solidFill>
                <a:latin typeface="Bookman Old Style" pitchFamily="18" charset="0"/>
              </a:rPr>
              <a:t>ВИДЫ </a:t>
            </a:r>
          </a:p>
          <a:p>
            <a:r>
              <a:rPr lang="ru-RU" sz="3600">
                <a:solidFill>
                  <a:srgbClr val="0000CC"/>
                </a:solidFill>
                <a:latin typeface="Bookman Old Style" pitchFamily="18" charset="0"/>
              </a:rPr>
              <a:t>ИСКУССТВА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Мои документы\Мои рисунки\график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8413" y="533400"/>
            <a:ext cx="5030787" cy="6096000"/>
          </a:xfrm>
          <a:prstGeom prst="rect">
            <a:avLst/>
          </a:prstGeom>
          <a:noFill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886200" y="3622675"/>
            <a:ext cx="3032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  <a:p>
            <a:r>
              <a:rPr lang="ru-RU" sz="4000">
                <a:solidFill>
                  <a:srgbClr val="0000CC"/>
                </a:solidFill>
                <a:latin typeface="Bookman Old Style" pitchFamily="18" charset="0"/>
              </a:rPr>
              <a:t> ГРАФИКА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88925" y="808038"/>
            <a:ext cx="3444875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180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Её название происходит от «графо» (греч.) – «пишу», «рисую», «черчу». </a:t>
            </a:r>
            <a:endParaRPr lang="ru-RU" sz="1800">
              <a:solidFill>
                <a:srgbClr val="663300"/>
              </a:solidFill>
              <a:latin typeface="Garamond" pitchFamily="18" charset="0"/>
            </a:endParaRPr>
          </a:p>
          <a:p>
            <a:endParaRPr lang="ru-RU" sz="1800">
              <a:solidFill>
                <a:srgbClr val="663300"/>
              </a:solidFill>
              <a:latin typeface="Garamond" pitchFamily="18" charset="0"/>
            </a:endParaRPr>
          </a:p>
          <a:p>
            <a:r>
              <a:rPr lang="ru-RU" sz="1800">
                <a:solidFill>
                  <a:srgbClr val="663300"/>
                </a:solidFill>
                <a:latin typeface="Garamond" pitchFamily="18" charset="0"/>
              </a:rPr>
              <a:t>  </a:t>
            </a:r>
            <a:r>
              <a:rPr lang="ru-RU" sz="180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Это </a:t>
            </a:r>
            <a:r>
              <a:rPr lang="ru-RU" sz="1800" b="1">
                <a:solidFill>
                  <a:srgbClr val="663300"/>
                </a:solidFill>
                <a:latin typeface="Garamond" pitchFamily="18" charset="0"/>
                <a:cs typeface="Arial" charset="0"/>
              </a:rPr>
              <a:t>изображение (рисунок), выполненный на бумаге или картоне пером, карандашом, углём, тушью, фломастерами с помощью линий, чёрточек, точек, штрихов. </a:t>
            </a:r>
            <a:r>
              <a:rPr lang="ru-RU" sz="180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Графика бывает  чёрно – белой и цветной. Произведения графики – это рисунки, наброски, зарисовки, книжные иллюстрации, этикетки, газетные и журнальные карикатуры, плакаты, афиши, шрифты для книг.</a:t>
            </a:r>
            <a:endParaRPr lang="ru-RU" sz="1800">
              <a:solidFill>
                <a:srgbClr val="663300"/>
              </a:solidFill>
              <a:cs typeface="Times New Roman" charset="0"/>
            </a:endParaRPr>
          </a:p>
          <a:p>
            <a:endParaRPr lang="ru-RU" sz="180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  <p:bldP spid="686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CC"/>
                </a:solidFill>
                <a:latin typeface="Bookman Old Style" pitchFamily="18" charset="0"/>
              </a:rPr>
              <a:t>СТАНКОВАЯ ГРАФИКА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Станковая графика </a:t>
            </a:r>
            <a:r>
              <a:rPr lang="ru-RU" sz="24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украшает кабинеты, галереи, стены квартир.</a:t>
            </a:r>
            <a:r>
              <a:rPr lang="ru-RU" sz="2400">
                <a:solidFill>
                  <a:srgbClr val="663300"/>
                </a:solidFill>
                <a:latin typeface="Garamond" pitchFamily="18" charset="0"/>
              </a:rPr>
              <a:t> </a:t>
            </a:r>
          </a:p>
          <a:p>
            <a:r>
              <a:rPr lang="ru-RU" sz="2400" b="1">
                <a:solidFill>
                  <a:srgbClr val="663300"/>
                </a:solidFill>
                <a:latin typeface="Garamond" pitchFamily="18" charset="0"/>
              </a:rPr>
              <a:t> Виды графики – гравюра, офорт (на меди), литография (на камне), ксилография (на дереве)</a:t>
            </a:r>
          </a:p>
        </p:txBody>
      </p:sp>
      <p:pic>
        <p:nvPicPr>
          <p:cNvPr id="69638" name="Picture 6" descr="C:\Мои документы\Мои рисунки\сьанковая графика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noFill/>
          <a:ln/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572000" y="6061075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4708525" y="6045200"/>
            <a:ext cx="246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99"/>
                </a:solidFill>
                <a:latin typeface="Garamond" pitchFamily="18" charset="0"/>
              </a:rPr>
              <a:t>Голландская гравюра.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build="p" autoUpdateAnimBg="0"/>
      <p:bldP spid="6964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CC"/>
                </a:solidFill>
                <a:latin typeface="Bookman Old Style" pitchFamily="18" charset="0"/>
              </a:rPr>
              <a:t>КНИЖНАЯ ГРАФИКА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>
                <a:solidFill>
                  <a:srgbClr val="663300"/>
                </a:solidFill>
                <a:latin typeface="Garamond" pitchFamily="18" charset="0"/>
                <a:cs typeface="Arial" charset="0"/>
              </a:rPr>
              <a:t>Книжная графика </a:t>
            </a:r>
            <a:r>
              <a:rPr lang="ru-RU" sz="240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связана с книгой. Это не только иллюстрации, но и шрифтовое оформление.</a:t>
            </a:r>
            <a:endParaRPr lang="ru-RU" sz="2400">
              <a:solidFill>
                <a:srgbClr val="663300"/>
              </a:solidFill>
              <a:latin typeface="Garamond" pitchFamily="18" charset="0"/>
              <a:cs typeface="Times New Roman" charset="0"/>
            </a:endParaRPr>
          </a:p>
          <a:p>
            <a:endParaRPr lang="ru-RU" sz="2400">
              <a:solidFill>
                <a:srgbClr val="663300"/>
              </a:solidFill>
              <a:latin typeface="Garamond" pitchFamily="18" charset="0"/>
            </a:endParaRPr>
          </a:p>
        </p:txBody>
      </p:sp>
      <p:pic>
        <p:nvPicPr>
          <p:cNvPr id="70662" name="Picture 6" descr="C:\Мои документы\Мои рисунки\сказки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03788" y="1981200"/>
            <a:ext cx="3297237" cy="4114800"/>
          </a:xfrm>
          <a:noFill/>
          <a:ln/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784725" y="6045200"/>
            <a:ext cx="167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Garamond" pitchFamily="18" charset="0"/>
              </a:rPr>
              <a:t>И. Билибин.</a:t>
            </a:r>
            <a:r>
              <a:rPr lang="ru-RU" sz="2000">
                <a:solidFill>
                  <a:srgbClr val="000099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autoUpdateAnimBg="0"/>
      <p:bldP spid="7066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CC"/>
                </a:solidFill>
                <a:latin typeface="Bookman Old Style" pitchFamily="18" charset="0"/>
              </a:rPr>
              <a:t>ПЛАКАТНАЯ ГРАФИКА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>
                <a:solidFill>
                  <a:srgbClr val="663300"/>
                </a:solidFill>
                <a:latin typeface="Garamond" pitchFamily="18" charset="0"/>
                <a:cs typeface="Arial" charset="0"/>
              </a:rPr>
              <a:t>Плакатная графика – </a:t>
            </a:r>
            <a:r>
              <a:rPr lang="ru-RU" sz="240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художественное средство информации, агитации ( надписи, призывы, плакаты, рекламы).</a:t>
            </a:r>
            <a:endParaRPr lang="ru-RU" sz="2400">
              <a:solidFill>
                <a:srgbClr val="663300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ru-RU" sz="2400">
              <a:solidFill>
                <a:srgbClr val="663300"/>
              </a:solidFill>
            </a:endParaRPr>
          </a:p>
        </p:txBody>
      </p:sp>
      <p:pic>
        <p:nvPicPr>
          <p:cNvPr id="71686" name="Picture 6" descr="C:\Мои документы\Мои рисунки\плакат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84763" y="1981200"/>
            <a:ext cx="2935287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CC"/>
                </a:solidFill>
                <a:latin typeface="Bookman Old Style" pitchFamily="18" charset="0"/>
              </a:rPr>
              <a:t>ПРОМЫШЛЕННАЯ ГРАФИКА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>
                <a:solidFill>
                  <a:srgbClr val="663300"/>
                </a:solidFill>
                <a:latin typeface="Garamond" pitchFamily="18" charset="0"/>
                <a:cs typeface="Arial" charset="0"/>
              </a:rPr>
              <a:t>Промышленная графика </a:t>
            </a:r>
            <a:r>
              <a:rPr lang="ru-RU" sz="240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связана с промышленными изделиями (оформление упаковок, марок, открыток, грамот, этикеток, буклетов и т. д.).</a:t>
            </a:r>
            <a:endParaRPr lang="ru-RU" sz="2400">
              <a:solidFill>
                <a:srgbClr val="663300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ru-RU" sz="2400">
              <a:solidFill>
                <a:srgbClr val="663300"/>
              </a:solidFill>
            </a:endParaRPr>
          </a:p>
        </p:txBody>
      </p:sp>
      <p:pic>
        <p:nvPicPr>
          <p:cNvPr id="72710" name="Picture 6" descr="C:\Мои документы\Мои рисунки\промышленная графикаjpg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2438400"/>
            <a:ext cx="4343400" cy="304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Мои документы\Мои рисунки\архитектур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6629400" cy="6019800"/>
          </a:xfrm>
          <a:prstGeom prst="rect">
            <a:avLst/>
          </a:prstGeom>
          <a:noFill/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8600" y="4003675"/>
            <a:ext cx="3581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  <a:p>
            <a:r>
              <a:rPr lang="ru-RU" sz="3200">
                <a:solidFill>
                  <a:srgbClr val="CC0000"/>
                </a:solidFill>
                <a:latin typeface="Bookman Old Style" pitchFamily="18" charset="0"/>
              </a:rPr>
              <a:t>АРХИТЕКТУРА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89525" y="661988"/>
            <a:ext cx="36734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Garamond" pitchFamily="18" charset="0"/>
                <a:cs typeface="Arial" charset="0"/>
              </a:rPr>
              <a:t> </a:t>
            </a:r>
            <a:r>
              <a:rPr lang="ru-RU" sz="2800">
                <a:solidFill>
                  <a:srgbClr val="000099"/>
                </a:solidFill>
                <a:latin typeface="Garamond" pitchFamily="18" charset="0"/>
                <a:cs typeface="Arial" charset="0"/>
              </a:rPr>
              <a:t>Это </a:t>
            </a:r>
            <a:r>
              <a:rPr lang="ru-RU" sz="2800" b="1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искусство создания для людей красивой и удобной среды обитания</a:t>
            </a:r>
            <a:r>
              <a:rPr lang="ru-RU" sz="2800">
                <a:solidFill>
                  <a:srgbClr val="000099"/>
                </a:solidFill>
                <a:latin typeface="Garamond" pitchFamily="18" charset="0"/>
                <a:cs typeface="Arial" charset="0"/>
              </a:rPr>
              <a:t> (зданий, улиц, площадей, парков, стадионов, поселков, городов).</a:t>
            </a:r>
            <a:endParaRPr lang="ru-RU" sz="2800">
              <a:solidFill>
                <a:srgbClr val="000099"/>
              </a:solidFill>
              <a:cs typeface="Times New Roman" charset="0"/>
            </a:endParaRPr>
          </a:p>
          <a:p>
            <a:endParaRPr lang="ru-RU" sz="28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  <p:bldP spid="7373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0000"/>
                </a:solidFill>
                <a:latin typeface="Bookman Old Style" pitchFamily="18" charset="0"/>
              </a:rPr>
              <a:t>ОБЪЁМНЫЕ СООРУЖЕНИЯ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>
                <a:ea typeface="Symbol" pitchFamily="18" charset="2"/>
                <a:cs typeface="Symbol" pitchFamily="18" charset="2"/>
              </a:rPr>
              <a:t> </a:t>
            </a:r>
            <a:r>
              <a:rPr lang="ru-RU">
                <a:latin typeface="Times New Roman" charset="0"/>
                <a:cs typeface="Times New Roman" charset="0"/>
              </a:rPr>
              <a:t>  </a:t>
            </a:r>
            <a:r>
              <a:rPr lang="ru-RU" sz="2000" b="1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Гражданские сооружения </a:t>
            </a:r>
            <a:r>
              <a:rPr lang="ru-RU" sz="2000">
                <a:solidFill>
                  <a:srgbClr val="000099"/>
                </a:solidFill>
                <a:latin typeface="Garamond" pitchFamily="18" charset="0"/>
                <a:cs typeface="Arial" charset="0"/>
              </a:rPr>
              <a:t>– жилые дома, правительственные, деловые здания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>
                <a:ea typeface="Symbol" pitchFamily="18" charset="2"/>
                <a:cs typeface="Symbol" pitchFamily="18" charset="2"/>
              </a:rPr>
              <a:t> </a:t>
            </a:r>
            <a:r>
              <a:rPr lang="ru-RU">
                <a:latin typeface="Times New Roman" charset="0"/>
                <a:cs typeface="Times New Roman" charset="0"/>
              </a:rPr>
              <a:t>  </a:t>
            </a:r>
            <a:r>
              <a:rPr lang="ru-RU" sz="2000" b="1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Культурные сооружения – </a:t>
            </a:r>
            <a:r>
              <a:rPr lang="ru-RU" sz="2000">
                <a:solidFill>
                  <a:srgbClr val="000099"/>
                </a:solidFill>
                <a:latin typeface="Garamond" pitchFamily="18" charset="0"/>
                <a:cs typeface="Arial" charset="0"/>
              </a:rPr>
              <a:t>храмы, церкви, мечети, синогоги.</a:t>
            </a:r>
            <a:endParaRPr lang="ru-RU" sz="2000">
              <a:solidFill>
                <a:srgbClr val="000099"/>
              </a:solidFill>
              <a:cs typeface="Times New Roman" charset="0"/>
            </a:endParaRPr>
          </a:p>
          <a:p>
            <a:endParaRPr lang="ru-RU" sz="2000">
              <a:solidFill>
                <a:srgbClr val="000099"/>
              </a:solidFill>
            </a:endParaRPr>
          </a:p>
        </p:txBody>
      </p:sp>
      <p:pic>
        <p:nvPicPr>
          <p:cNvPr id="75782" name="Picture 6" descr="C:\Мои документы\Мои рисунки\Церковь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2743200" cy="2971800"/>
          </a:xfrm>
          <a:prstGeom prst="rect">
            <a:avLst/>
          </a:prstGeom>
          <a:noFill/>
        </p:spPr>
      </p:pic>
      <p:pic>
        <p:nvPicPr>
          <p:cNvPr id="75783" name="Picture 7" descr="C:\Мои документы\Мои рисунки\Университет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429000"/>
            <a:ext cx="2590800" cy="2743200"/>
          </a:xfrm>
          <a:prstGeom prst="rect">
            <a:avLst/>
          </a:prstGeom>
          <a:noFill/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165725" y="6221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solidFill>
                <a:srgbClr val="000099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/>
      <p:bldP spid="75780" grpId="0" build="p" autoUpdateAnimBg="0"/>
      <p:bldP spid="7578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0000"/>
                </a:solidFill>
                <a:latin typeface="Bookman Old Style" pitchFamily="18" charset="0"/>
              </a:rPr>
              <a:t>ЛАНДШАФТНАЯ АРХИТЕКТУРА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Ландшафтная архитектура </a:t>
            </a:r>
            <a:r>
              <a:rPr lang="ru-RU" sz="2400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планировка скверов, бульваров, парков, беседок, мостов, фонтанов.</a:t>
            </a:r>
            <a:endParaRPr lang="ru-RU" sz="2400">
              <a:solidFill>
                <a:srgbClr val="000099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ru-RU" sz="2400">
              <a:solidFill>
                <a:srgbClr val="000099"/>
              </a:solidFill>
            </a:endParaRPr>
          </a:p>
        </p:txBody>
      </p:sp>
      <p:pic>
        <p:nvPicPr>
          <p:cNvPr id="76806" name="Picture 6" descr="C:\Мои документы\Мои рисунки\Ландшафт1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86000"/>
            <a:ext cx="4343400" cy="3657600"/>
          </a:xfrm>
          <a:noFill/>
          <a:ln/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04800" y="586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solidFill>
                <a:srgbClr val="000099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4" grpId="0" build="p" autoUpdateAnimBg="0"/>
      <p:bldP spid="7680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0000"/>
                </a:solidFill>
                <a:latin typeface="Bookman Old Style" pitchFamily="18" charset="0"/>
              </a:rPr>
              <a:t>ГРАДОСТРОИТЕЛЬСТВО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Градостроительство </a:t>
            </a:r>
            <a:r>
              <a:rPr lang="ru-RU" sz="2400">
                <a:solidFill>
                  <a:srgbClr val="000099"/>
                </a:solidFill>
                <a:latin typeface="Garamond" pitchFamily="18" charset="0"/>
                <a:cs typeface="Arial" charset="0"/>
              </a:rPr>
              <a:t>– это создание новых городов и посёлков, а также реконструкция ( обновление) постаревших населённых пунктов.</a:t>
            </a:r>
            <a:endParaRPr lang="ru-RU" sz="2400">
              <a:solidFill>
                <a:srgbClr val="000099"/>
              </a:solidFill>
              <a:cs typeface="Times New Roman" charset="0"/>
            </a:endParaRPr>
          </a:p>
          <a:p>
            <a:endParaRPr lang="ru-RU" sz="2400">
              <a:solidFill>
                <a:srgbClr val="000099"/>
              </a:solidFill>
            </a:endParaRPr>
          </a:p>
        </p:txBody>
      </p:sp>
      <p:pic>
        <p:nvPicPr>
          <p:cNvPr id="77830" name="Picture 6" descr="C:\Мои документы\Мои рисунки\градостроение1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86000"/>
            <a:ext cx="4267200" cy="3505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Мои документы\Мои рисунки\ДП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5181600" cy="6096000"/>
          </a:xfrm>
          <a:prstGeom prst="rect">
            <a:avLst/>
          </a:prstGeom>
          <a:noFill/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209800" y="3886200"/>
            <a:ext cx="3200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CC"/>
                </a:solidFill>
                <a:latin typeface="Bookman Old Style" pitchFamily="18" charset="0"/>
              </a:rPr>
              <a:t>ДЕКОРАТИВНО–ПРИКЛАДНОЕ ИСКУССТВО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699125" y="661988"/>
            <a:ext cx="34448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«Декор» (лат.) означает «украшать», а «прикладное» указывает на то , что вещи можно использовать в повседневной жизни. Это  </a:t>
            </a:r>
            <a:r>
              <a:rPr lang="ru-RU" sz="1800" b="1">
                <a:solidFill>
                  <a:srgbClr val="663300"/>
                </a:solidFill>
                <a:latin typeface="Garamond" pitchFamily="18" charset="0"/>
                <a:cs typeface="Arial" charset="0"/>
              </a:rPr>
              <a:t>художественно оформленные предметы , которые человек использует в быту</a:t>
            </a:r>
            <a:r>
              <a:rPr lang="ru-RU" sz="180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 (посуда, мебель, ткани, орудия труда, оружие, одежда, ювелирные изделия, ковры).</a:t>
            </a:r>
            <a:endParaRPr lang="ru-RU" sz="1800">
              <a:solidFill>
                <a:srgbClr val="663300"/>
              </a:solidFill>
              <a:cs typeface="Times New Roman" charset="0"/>
            </a:endParaRPr>
          </a:p>
          <a:p>
            <a:r>
              <a:rPr lang="ru-RU" sz="1800">
                <a:solidFill>
                  <a:srgbClr val="663300"/>
                </a:solidFill>
                <a:latin typeface="Garamond" pitchFamily="18" charset="0"/>
                <a:cs typeface="Arial" charset="0"/>
              </a:rPr>
              <a:t>Издавна декоративно –прикладным искусством (ДПИ) занимались народные умельцы – поодиночке, объединившись в ремесленные артели, мастерские, цеха или образовав </a:t>
            </a:r>
            <a:r>
              <a:rPr lang="ru-RU" sz="1800" b="1">
                <a:solidFill>
                  <a:srgbClr val="663300"/>
                </a:solidFill>
                <a:latin typeface="Garamond" pitchFamily="18" charset="0"/>
                <a:cs typeface="Arial" charset="0"/>
              </a:rPr>
              <a:t>народные промыслы.</a:t>
            </a:r>
            <a:endParaRPr lang="ru-RU" sz="1800">
              <a:solidFill>
                <a:srgbClr val="663300"/>
              </a:solidFill>
              <a:cs typeface="Times New Roman" charset="0"/>
            </a:endParaRPr>
          </a:p>
          <a:p>
            <a:endParaRPr lang="ru-RU" sz="1800">
              <a:solidFill>
                <a:srgbClr val="663300"/>
              </a:solidFill>
              <a:cs typeface="Times New Roman" charset="0"/>
            </a:endParaRPr>
          </a:p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Мои документы\Мои рисунки\Живопись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5105400" cy="6096000"/>
          </a:xfrm>
          <a:prstGeom prst="rect">
            <a:avLst/>
          </a:prstGeom>
          <a:noFill/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286000" y="4381500"/>
            <a:ext cx="354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CC"/>
                </a:solidFill>
                <a:latin typeface="Bookman Old Style" pitchFamily="18" charset="0"/>
              </a:rPr>
              <a:t>ЖИВОПИСЬ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851525" y="739775"/>
            <a:ext cx="29876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latin typeface="Garamond" pitchFamily="18" charset="0"/>
              </a:rPr>
              <a:t>  </a:t>
            </a:r>
            <a:r>
              <a:rPr lang="ru-RU" sz="18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Это изображение художественных образов в цвете. Слово </a:t>
            </a:r>
            <a:r>
              <a:rPr lang="ru-RU" sz="1800" b="1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«живопись» значит живописать, то есть писать жизнь                </a:t>
            </a:r>
            <a:r>
              <a:rPr lang="ru-RU" sz="18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Искусство живописи было известно ещё в древности.</a:t>
            </a:r>
            <a:endParaRPr lang="ru-RU" sz="1800">
              <a:solidFill>
                <a:srgbClr val="663300"/>
              </a:solidFill>
              <a:cs typeface="Times New Roman" charset="0"/>
            </a:endParaRPr>
          </a:p>
          <a:p>
            <a:r>
              <a:rPr lang="ru-RU" sz="18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       </a:t>
            </a:r>
            <a:r>
              <a:rPr lang="ru-RU" sz="1800">
                <a:solidFill>
                  <a:srgbClr val="663300"/>
                </a:solidFill>
                <a:latin typeface="Garamond" pitchFamily="18" charset="0"/>
              </a:rPr>
              <a:t>  </a:t>
            </a:r>
          </a:p>
          <a:p>
            <a:r>
              <a:rPr lang="ru-RU" sz="18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В живописи используют масляные и акварельные краски, темперу, гуашь.</a:t>
            </a:r>
            <a:endParaRPr lang="ru-RU" sz="1800">
              <a:solidFill>
                <a:srgbClr val="663300"/>
              </a:solidFill>
              <a:cs typeface="Times New Roman" charset="0"/>
            </a:endParaRPr>
          </a:p>
          <a:p>
            <a:r>
              <a:rPr lang="ru-RU" sz="18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       </a:t>
            </a:r>
            <a:endParaRPr lang="ru-RU" sz="1800">
              <a:solidFill>
                <a:srgbClr val="663300"/>
              </a:solidFill>
              <a:latin typeface="Garamond" pitchFamily="18" charset="0"/>
            </a:endParaRPr>
          </a:p>
          <a:p>
            <a:r>
              <a:rPr lang="ru-RU" sz="1800">
                <a:solidFill>
                  <a:srgbClr val="663300"/>
                </a:solidFill>
                <a:latin typeface="Garamond" pitchFamily="18" charset="0"/>
              </a:rPr>
              <a:t> </a:t>
            </a:r>
            <a:r>
              <a:rPr lang="ru-RU" sz="18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Живописные произведения создаются на плоскости (бумаге, холсте, дереве, стекле, стене).</a:t>
            </a:r>
            <a:endParaRPr lang="ru-RU" sz="1800">
              <a:solidFill>
                <a:srgbClr val="663300"/>
              </a:solidFill>
              <a:cs typeface="Times New Roman" charset="0"/>
            </a:endParaRPr>
          </a:p>
          <a:p>
            <a:endParaRPr lang="ru-RU" sz="1800">
              <a:solidFill>
                <a:srgbClr val="663300"/>
              </a:solidFill>
            </a:endParaRPr>
          </a:p>
          <a:p>
            <a:endParaRPr lang="ru-RU" sz="180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utoUpdateAnimBg="0"/>
      <p:bldP spid="604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CC"/>
                </a:solidFill>
                <a:latin typeface="Bookman Old Style" pitchFamily="18" charset="0"/>
              </a:rPr>
              <a:t>СТАНКОВАЯ ЖИВОПИСЬ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>
                <a:latin typeface="Garamond" pitchFamily="18" charset="0"/>
              </a:rPr>
              <a:t> </a:t>
            </a:r>
            <a:r>
              <a:rPr lang="ru-RU" sz="2400" b="1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Станковая живопись </a:t>
            </a:r>
            <a:r>
              <a:rPr lang="ru-RU" sz="24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предназначена только для комнат и залов. Это картины, создаваемые на мольберте (т.е., на «станке»).  </a:t>
            </a:r>
            <a:endParaRPr lang="ru-RU" sz="2400">
              <a:solidFill>
                <a:srgbClr val="663300"/>
              </a:solidFill>
              <a:cs typeface="Times New Roman" charset="0"/>
            </a:endParaRPr>
          </a:p>
          <a:p>
            <a:r>
              <a:rPr lang="ru-RU" sz="2400">
                <a:solidFill>
                  <a:srgbClr val="663300"/>
                </a:solidFill>
                <a:latin typeface="Garamond" pitchFamily="18" charset="0"/>
              </a:rPr>
              <a:t> </a:t>
            </a:r>
            <a:r>
              <a:rPr lang="ru-RU" sz="24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Эти произведения можно свободно переносить с места на место.</a:t>
            </a:r>
            <a:endParaRPr lang="ru-RU" sz="2400">
              <a:solidFill>
                <a:srgbClr val="663300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ru-RU" sz="2400">
              <a:solidFill>
                <a:srgbClr val="663300"/>
              </a:solidFill>
            </a:endParaRPr>
          </a:p>
        </p:txBody>
      </p:sp>
      <p:pic>
        <p:nvPicPr>
          <p:cNvPr id="61446" name="Picture 6" descr="C:\Мои документы\Мои рисунки\Девочка с персик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92650" y="1981200"/>
            <a:ext cx="3721100" cy="4114800"/>
          </a:xfrm>
          <a:noFill/>
          <a:ln/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0" y="6096000"/>
            <a:ext cx="415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Garamond" pitchFamily="18" charset="0"/>
              </a:rPr>
              <a:t>В. Серов.</a:t>
            </a:r>
            <a:r>
              <a:rPr lang="ru-RU" sz="2000">
                <a:solidFill>
                  <a:srgbClr val="000099"/>
                </a:solidFill>
                <a:latin typeface="Garamond" pitchFamily="18" charset="0"/>
              </a:rPr>
              <a:t> Девочка с персиками.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build="p" autoUpdateAnimBg="0"/>
      <p:bldP spid="614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CC"/>
                </a:solidFill>
                <a:latin typeface="Bookman Old Style" pitchFamily="18" charset="0"/>
              </a:rPr>
              <a:t>МОНУМЕНТАЛЬНАЯ ЖИВОПИСЬ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 </a:t>
            </a:r>
            <a:r>
              <a:rPr lang="ru-RU" sz="2400" b="1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Монументальная живопись</a:t>
            </a:r>
            <a:r>
              <a:rPr lang="ru-RU" sz="24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 связана с архитектурой. Это большие картины, украшающие строение изнутри и снаружи на стенах, потолках. Это </a:t>
            </a:r>
            <a:r>
              <a:rPr lang="ru-RU" sz="2400" i="1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росписи, фрески, мозаики, витражи.</a:t>
            </a:r>
            <a:endParaRPr lang="ru-RU" sz="2400">
              <a:solidFill>
                <a:srgbClr val="663300"/>
              </a:solidFill>
              <a:latin typeface="Garamond" pitchFamily="18" charset="0"/>
              <a:cs typeface="Times New Roman" charset="0"/>
            </a:endParaRPr>
          </a:p>
          <a:p>
            <a:pPr>
              <a:buFontTx/>
              <a:buNone/>
            </a:pPr>
            <a:endParaRPr lang="ru-RU" sz="2400">
              <a:solidFill>
                <a:srgbClr val="663300"/>
              </a:solidFill>
              <a:latin typeface="Garamond" pitchFamily="18" charset="0"/>
            </a:endParaRPr>
          </a:p>
        </p:txBody>
      </p:sp>
      <p:pic>
        <p:nvPicPr>
          <p:cNvPr id="62471" name="Picture 7" descr="C:\Мои документы\Мои рисунки\Икон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2133600"/>
            <a:ext cx="2762250" cy="3886200"/>
          </a:xfrm>
          <a:prstGeom prst="rect">
            <a:avLst/>
          </a:prstGeom>
          <a:noFill/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470525" y="6043613"/>
            <a:ext cx="306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 </a:t>
            </a:r>
            <a:r>
              <a:rPr lang="ru-RU" sz="2000">
                <a:solidFill>
                  <a:srgbClr val="000099"/>
                </a:solidFill>
                <a:latin typeface="Garamond" pitchFamily="18" charset="0"/>
              </a:rPr>
              <a:t>Богоматерь Владимирская.</a:t>
            </a:r>
          </a:p>
          <a:p>
            <a:endParaRPr lang="ru-RU" sz="2000" b="1">
              <a:solidFill>
                <a:srgbClr val="000099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build="p" autoUpdateAnimBg="0"/>
      <p:bldP spid="624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CC"/>
                </a:solidFill>
                <a:latin typeface="Bookman Old Style" pitchFamily="18" charset="0"/>
              </a:rPr>
              <a:t>МИНИАТЮРНАЯ ЖИВОПИСЬ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>
                <a:latin typeface="Garamond" pitchFamily="18" charset="0"/>
              </a:rPr>
              <a:t>  </a:t>
            </a:r>
            <a:r>
              <a:rPr lang="ru-RU" sz="2400" b="1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Миниатюрная живопись </a:t>
            </a:r>
            <a:r>
              <a:rPr lang="ru-RU" sz="24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украшает изделия прикладного искусства, в том числе ювелирные. Это маленькие картины, украшающие рукописные книги, медальоны, часы, вазы, браслеты.</a:t>
            </a:r>
            <a:endParaRPr lang="ru-RU" sz="2400">
              <a:solidFill>
                <a:srgbClr val="663300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ru-RU" sz="2400">
              <a:solidFill>
                <a:srgbClr val="663300"/>
              </a:solidFill>
            </a:endParaRPr>
          </a:p>
        </p:txBody>
      </p:sp>
      <p:pic>
        <p:nvPicPr>
          <p:cNvPr id="63494" name="Picture 6" descr="C:\Мои документы\Мои рисунки\минитатюра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133600"/>
            <a:ext cx="3124200" cy="3810000"/>
          </a:xfrm>
          <a:noFill/>
          <a:ln/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860925" y="5892800"/>
            <a:ext cx="3309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Garamond" pitchFamily="18" charset="0"/>
              </a:rPr>
              <a:t>Н. Сулоева.</a:t>
            </a:r>
            <a:r>
              <a:rPr lang="ru-RU" sz="2000">
                <a:solidFill>
                  <a:srgbClr val="000099"/>
                </a:solidFill>
                <a:latin typeface="Garamond" pitchFamily="18" charset="0"/>
              </a:rPr>
              <a:t> Людмила в саду </a:t>
            </a:r>
          </a:p>
          <a:p>
            <a:r>
              <a:rPr lang="ru-RU" sz="2000">
                <a:solidFill>
                  <a:srgbClr val="000099"/>
                </a:solidFill>
                <a:latin typeface="Garamond" pitchFamily="18" charset="0"/>
              </a:rPr>
              <a:t>Черномора.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build="p" autoUpdateAnimBg="0"/>
      <p:bldP spid="634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CC"/>
                </a:solidFill>
                <a:latin typeface="Bookman Old Style" pitchFamily="18" charset="0"/>
              </a:rPr>
              <a:t>ДЕКОРАТИВНАЯ ЖИВОПИСЬ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3810000" cy="4114800"/>
          </a:xfrm>
        </p:spPr>
        <p:txBody>
          <a:bodyPr/>
          <a:lstStyle/>
          <a:p>
            <a:r>
              <a:rPr lang="ru-RU" b="1">
                <a:latin typeface="Garamond" pitchFamily="18" charset="0"/>
              </a:rPr>
              <a:t>  </a:t>
            </a:r>
            <a:r>
              <a:rPr lang="ru-RU" sz="2400" b="1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Театрально – декоративная живопись </a:t>
            </a:r>
            <a:r>
              <a:rPr lang="ru-RU" sz="24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связана с оформлением сцены, с изготовлением декораций</a:t>
            </a:r>
            <a:r>
              <a:rPr lang="ru-RU" sz="2400"/>
              <a:t> 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>
                <a:latin typeface="Garamond" pitchFamily="18" charset="0"/>
              </a:rPr>
              <a:t>  </a:t>
            </a:r>
            <a:r>
              <a:rPr lang="ru-RU" sz="2400" b="1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Декоративная живопись </a:t>
            </a:r>
            <a:r>
              <a:rPr lang="ru-RU" sz="2400">
                <a:solidFill>
                  <a:srgbClr val="663300"/>
                </a:solidFill>
                <a:latin typeface="Garamond" pitchFamily="18" charset="0"/>
                <a:cs typeface="Times New Roman" charset="0"/>
              </a:rPr>
              <a:t>для украшения зданий в виде красочных панно, а также предметов быта( ларцов, шкатулок, сундуков, посуды).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/>
      <p:bldP spid="6451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Мои документы\Мои рисунки\Скульптур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962400" y="533400"/>
            <a:ext cx="4800600" cy="6096000"/>
          </a:xfrm>
          <a:prstGeom prst="rect">
            <a:avLst/>
          </a:prstGeom>
          <a:noFill/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962400" y="3962400"/>
            <a:ext cx="3579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3600">
              <a:solidFill>
                <a:srgbClr val="CC0000"/>
              </a:solidFill>
              <a:latin typeface="Bookman Old Style" pitchFamily="18" charset="0"/>
            </a:endParaRPr>
          </a:p>
          <a:p>
            <a:r>
              <a:rPr lang="ru-RU" sz="3600">
                <a:solidFill>
                  <a:srgbClr val="CC0000"/>
                </a:solidFill>
                <a:latin typeface="Bookman Old Style" pitchFamily="18" charset="0"/>
              </a:rPr>
              <a:t>СКУЛЬПТУРА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65125" y="661988"/>
            <a:ext cx="32924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Garamond" pitchFamily="18" charset="0"/>
              </a:rPr>
              <a:t> </a:t>
            </a:r>
            <a:r>
              <a:rPr lang="ru-RU">
                <a:latin typeface="Garamond" pitchFamily="18" charset="0"/>
                <a:cs typeface="Arial" charset="0"/>
              </a:rPr>
              <a:t> </a:t>
            </a:r>
            <a:r>
              <a:rPr lang="ru-RU">
                <a:solidFill>
                  <a:srgbClr val="000099"/>
                </a:solidFill>
                <a:latin typeface="Garamond" pitchFamily="18" charset="0"/>
                <a:cs typeface="Arial" charset="0"/>
              </a:rPr>
              <a:t>« Скулно» (лат.)- «вырезаю», « высекаю». Это </a:t>
            </a:r>
            <a:r>
              <a:rPr lang="ru-RU" b="1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объёмные изображения человека, животного</a:t>
            </a:r>
            <a:r>
              <a:rPr lang="ru-RU">
                <a:solidFill>
                  <a:srgbClr val="000099"/>
                </a:solidFill>
                <a:latin typeface="Garamond" pitchFamily="18" charset="0"/>
                <a:cs typeface="Arial" charset="0"/>
              </a:rPr>
              <a:t>, выполненное в каком – либо материале (дереве, глине, гипсе, камне, металле).</a:t>
            </a:r>
            <a:endParaRPr lang="ru-RU">
              <a:solidFill>
                <a:srgbClr val="000099"/>
              </a:solidFill>
              <a:cs typeface="Times New Roman" charset="0"/>
            </a:endParaRPr>
          </a:p>
          <a:p>
            <a:endParaRPr lang="ru-RU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4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0000"/>
                </a:solidFill>
                <a:latin typeface="Bookman Old Style" pitchFamily="18" charset="0"/>
              </a:rPr>
              <a:t>МОНУМЕНТАЛЬНАЯ СКУЛЬПТУРА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Монументальная - </a:t>
            </a:r>
            <a:r>
              <a:rPr lang="ru-RU" sz="2400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имеет крупные размеры и формы, потому что размещается на улицах ,в парках, на фасадах домов и в просторных залах (памятники, декоративная скульптура, рельефы).</a:t>
            </a:r>
            <a:endParaRPr lang="ru-RU" sz="2400">
              <a:solidFill>
                <a:srgbClr val="000099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ru-RU" sz="2400">
              <a:solidFill>
                <a:srgbClr val="000099"/>
              </a:solidFill>
            </a:endParaRPr>
          </a:p>
        </p:txBody>
      </p:sp>
      <p:pic>
        <p:nvPicPr>
          <p:cNvPr id="66566" name="Picture 6" descr="C:\Мои документы\Мои рисунки\монументальная скульптура1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7575" y="1981200"/>
            <a:ext cx="3344863" cy="4114800"/>
          </a:xfrm>
          <a:noFill/>
          <a:ln/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62000" y="6096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solidFill>
                <a:srgbClr val="000099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4" grpId="0" build="p" autoUpdateAnimBg="0"/>
      <p:bldP spid="665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0000"/>
                </a:solidFill>
                <a:latin typeface="Bookman Old Style" pitchFamily="18" charset="0"/>
              </a:rPr>
              <a:t>СТАНКОВАЯ СКУЛЬПТУРА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05000"/>
            <a:ext cx="3810000" cy="4114800"/>
          </a:xfrm>
        </p:spPr>
        <p:txBody>
          <a:bodyPr/>
          <a:lstStyle/>
          <a:p>
            <a:r>
              <a:rPr lang="ru-RU" sz="2400" b="1">
                <a:solidFill>
                  <a:srgbClr val="000099"/>
                </a:solidFill>
                <a:latin typeface="Garamond" pitchFamily="18" charset="0"/>
                <a:cs typeface="Arial" charset="0"/>
              </a:rPr>
              <a:t>Станковая </a:t>
            </a:r>
            <a:r>
              <a:rPr lang="ru-RU" sz="2400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по своим размерам не превышает изображаемый предмет. Располагается внутри помещений, в жилых домах, музеях, скверах, парках. Это статуи, портреты, жанровые сцены.</a:t>
            </a:r>
            <a:endParaRPr lang="ru-RU" sz="2400">
              <a:solidFill>
                <a:srgbClr val="000099"/>
              </a:solidFill>
              <a:cs typeface="Times New Roman" charset="0"/>
            </a:endParaRPr>
          </a:p>
          <a:p>
            <a:pPr>
              <a:buFontTx/>
              <a:buNone/>
            </a:pPr>
            <a:endParaRPr lang="ru-RU" sz="2400">
              <a:solidFill>
                <a:srgbClr val="000099"/>
              </a:solidFill>
            </a:endParaRPr>
          </a:p>
        </p:txBody>
      </p:sp>
      <p:pic>
        <p:nvPicPr>
          <p:cNvPr id="67590" name="Picture 6" descr="C:\Мои документы\Мои рисунки\СКУЛЬПТУР1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981200"/>
            <a:ext cx="2960688" cy="4114800"/>
          </a:xfrm>
          <a:noFill/>
          <a:ln/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898525" y="6069013"/>
            <a:ext cx="3263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000099"/>
                </a:solidFill>
                <a:latin typeface="Garamond" pitchFamily="18" charset="0"/>
              </a:rPr>
              <a:t>Голова мальчика. Древний Рим. </a:t>
            </a:r>
          </a:p>
          <a:p>
            <a:r>
              <a:rPr lang="ru-RU" sz="1800">
                <a:solidFill>
                  <a:srgbClr val="000099"/>
                </a:solidFill>
                <a:latin typeface="Garamond" pitchFamily="18" charset="0"/>
              </a:rPr>
              <a:t>1 в. н. э.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8" grpId="0" build="p" autoUpdateAnimBg="0"/>
      <p:bldP spid="67591" grpId="0" autoUpdateAnimBg="0"/>
    </p:bldLst>
  </p:timing>
</p:sld>
</file>

<file path=ppt/theme/theme1.xml><?xml version="1.0" encoding="utf-8"?>
<a:theme xmlns:a="http://schemas.openxmlformats.org/drawingml/2006/main" name="Пост-модерн">
  <a:themeElements>
    <a:clrScheme name="Пост-модерн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Designs\Пост-модерн.pot</Template>
  <TotalTime>219</TotalTime>
  <Words>683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Times New Roman</vt:lpstr>
      <vt:lpstr>Arial</vt:lpstr>
      <vt:lpstr>Wingdings</vt:lpstr>
      <vt:lpstr>Arial Narrow</vt:lpstr>
      <vt:lpstr>Bookman Old Style</vt:lpstr>
      <vt:lpstr>Garamond</vt:lpstr>
      <vt:lpstr>Comic Sans MS</vt:lpstr>
      <vt:lpstr>Symbol</vt:lpstr>
      <vt:lpstr>Пост-модерн</vt:lpstr>
      <vt:lpstr>Слайд 1</vt:lpstr>
      <vt:lpstr>Слайд 2</vt:lpstr>
      <vt:lpstr>СТАНКОВАЯ ЖИВОПИСЬ</vt:lpstr>
      <vt:lpstr>МОНУМЕНТАЛЬНАЯ ЖИВОПИСЬ</vt:lpstr>
      <vt:lpstr>МИНИАТЮРНАЯ ЖИВОПИСЬ</vt:lpstr>
      <vt:lpstr>ДЕКОРАТИВНАЯ ЖИВОПИСЬ</vt:lpstr>
      <vt:lpstr>Слайд 7</vt:lpstr>
      <vt:lpstr>МОНУМЕНТАЛЬНАЯ СКУЛЬПТУРА</vt:lpstr>
      <vt:lpstr>СТАНКОВАЯ СКУЛЬПТУРА</vt:lpstr>
      <vt:lpstr>Слайд 10</vt:lpstr>
      <vt:lpstr>СТАНКОВАЯ ГРАФИКА</vt:lpstr>
      <vt:lpstr>КНИЖНАЯ ГРАФИКА</vt:lpstr>
      <vt:lpstr>ПЛАКАТНАЯ ГРАФИКА</vt:lpstr>
      <vt:lpstr>ПРОМЫШЛЕННАЯ ГРАФИКА</vt:lpstr>
      <vt:lpstr>Слайд 15</vt:lpstr>
      <vt:lpstr>ОБЪЁМНЫЕ СООРУЖЕНИЯ</vt:lpstr>
      <vt:lpstr>ЛАНДШАФТНАЯ АРХИТЕКТУРА</vt:lpstr>
      <vt:lpstr>ГРАДОСТРОИТЕЛЬСТВО</vt:lpstr>
      <vt:lpstr>Слайд 19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 И  ЖАНРЫ ИЗОБРАЗИТЕЛЬНОГО ИСКУССТВА </dc:title>
  <dc:creator>з.к</dc:creator>
  <cp:lastModifiedBy>Admin</cp:lastModifiedBy>
  <cp:revision>8</cp:revision>
  <dcterms:created xsi:type="dcterms:W3CDTF">2003-06-21T17:49:12Z</dcterms:created>
  <dcterms:modified xsi:type="dcterms:W3CDTF">2012-03-01T19:15:56Z</dcterms:modified>
</cp:coreProperties>
</file>