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6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ЗАНИМАТЕЛЬНАЯ МАТЕМАТИКА – 5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678031" y="2803050"/>
            <a:ext cx="6473377" cy="1281100"/>
          </a:xfrm>
        </p:spPr>
        <p:txBody>
          <a:bodyPr>
            <a:noAutofit/>
          </a:bodyPr>
          <a:lstStyle/>
          <a:p>
            <a:r>
              <a:rPr lang="ru-RU" dirty="0"/>
              <a:t>Урок подготовила учитель математики </a:t>
            </a:r>
          </a:p>
          <a:p>
            <a:r>
              <a:rPr lang="ru-RU" dirty="0"/>
              <a:t>ГБОУ СОШ № 476, </a:t>
            </a:r>
          </a:p>
          <a:p>
            <a:r>
              <a:rPr lang="ru-RU" dirty="0"/>
              <a:t>Колпинского района г. Санкт-Петербурга</a:t>
            </a:r>
          </a:p>
          <a:p>
            <a:r>
              <a:rPr lang="ru-RU" dirty="0"/>
              <a:t>Спиридонова Ирина Владимировна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015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делимость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Задача </a:t>
            </a:r>
            <a:r>
              <a:rPr lang="ru-RU" dirty="0" smtClean="0"/>
              <a:t>5.</a:t>
            </a:r>
            <a:endParaRPr lang="ru-RU" dirty="0"/>
          </a:p>
          <a:p>
            <a:r>
              <a:rPr lang="ru-RU" sz="1900" b="0" dirty="0"/>
              <a:t>	</a:t>
            </a:r>
            <a:r>
              <a:rPr lang="ru-RU" sz="1900" b="0" dirty="0" smtClean="0"/>
              <a:t>Ищем натуральное число. Найти наименьшее натуральное число, которое при делении на 7 дает в остатке 6, а при делении на 9 остаток равен 8.</a:t>
            </a:r>
            <a:endParaRPr lang="ru-RU" sz="1900" b="0" dirty="0"/>
          </a:p>
          <a:p>
            <a:endParaRPr lang="ru-RU" dirty="0"/>
          </a:p>
        </p:txBody>
      </p:sp>
      <p:pic>
        <p:nvPicPr>
          <p:cNvPr id="4099" name="Picture 3" descr="C:\Users\Татья\AppData\Local\Microsoft\Windows\Temporary Internet Files\Content.IE5\FGLDHWEG\MC90043799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068960"/>
            <a:ext cx="2664296" cy="253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746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делимость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900" dirty="0"/>
              <a:t>Задача  </a:t>
            </a:r>
            <a:r>
              <a:rPr lang="ru-RU" sz="1900" dirty="0" smtClean="0"/>
              <a:t>5. </a:t>
            </a:r>
            <a:r>
              <a:rPr lang="ru-RU" sz="1900" dirty="0"/>
              <a:t>Решение.</a:t>
            </a:r>
          </a:p>
          <a:p>
            <a:r>
              <a:rPr lang="ru-RU" sz="1900" b="0" dirty="0"/>
              <a:t>	</a:t>
            </a:r>
            <a:r>
              <a:rPr lang="ru-RU" sz="1900" b="0" dirty="0" smtClean="0"/>
              <a:t>В обоих случаях- как при делении искомого числа на 7, так и при делении его на 9 остаток на единицу меньше делителя. Увеличив делимое на 1, получим число, которое делится без остатка и на 7, и на 9. Наименьшее такое число – 63.</a:t>
            </a:r>
          </a:p>
          <a:p>
            <a:r>
              <a:rPr lang="ru-RU" sz="1900" b="0" dirty="0" smtClean="0"/>
              <a:t>	Искомое число на 1 меньше и равно 62</a:t>
            </a:r>
            <a:endParaRPr lang="ru-RU" sz="1900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969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431" y="583495"/>
            <a:ext cx="7520940" cy="548640"/>
          </a:xfrm>
        </p:spPr>
        <p:txBody>
          <a:bodyPr/>
          <a:lstStyle/>
          <a:p>
            <a:r>
              <a:rPr lang="ru-RU" dirty="0" smtClean="0"/>
              <a:t>проценты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Задача </a:t>
            </a:r>
            <a:r>
              <a:rPr lang="ru-RU" dirty="0" smtClean="0"/>
              <a:t>6.</a:t>
            </a:r>
            <a:endParaRPr lang="ru-RU" dirty="0"/>
          </a:p>
          <a:p>
            <a:r>
              <a:rPr lang="ru-RU" b="0" dirty="0"/>
              <a:t>	</a:t>
            </a:r>
            <a:r>
              <a:rPr lang="ru-RU" sz="1900" b="0" dirty="0" smtClean="0"/>
              <a:t>Сколько процентов составляет возраст сестры? Возраст брата составляет 40% от возраста сестры. Сколько процентов составляет возраст сестры от возраста брата? </a:t>
            </a:r>
            <a:endParaRPr lang="ru-RU" sz="1900" b="0" dirty="0"/>
          </a:p>
          <a:p>
            <a:endParaRPr lang="ru-RU" dirty="0"/>
          </a:p>
        </p:txBody>
      </p:sp>
      <p:pic>
        <p:nvPicPr>
          <p:cNvPr id="5123" name="Picture 3" descr="C:\Users\Татья\AppData\Local\Microsoft\Windows\Temporary Internet Files\Content.IE5\ZPG124PS\MC9002320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513321"/>
            <a:ext cx="2907893" cy="261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607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900" dirty="0"/>
              <a:t>Задача  </a:t>
            </a:r>
            <a:r>
              <a:rPr lang="ru-RU" sz="1900" dirty="0" smtClean="0"/>
              <a:t>6. </a:t>
            </a:r>
            <a:r>
              <a:rPr lang="ru-RU" sz="1900" dirty="0"/>
              <a:t>Решение.</a:t>
            </a:r>
          </a:p>
          <a:p>
            <a:r>
              <a:rPr lang="ru-RU" sz="1900" b="0" dirty="0" smtClean="0"/>
              <a:t> 	Примем возраст сестры за 100%. Возраст брата составит 40% от возраста сестры. Процентное отношение возраста сестры к возрасту брата равно: (100/40)*100%=250%</a:t>
            </a:r>
            <a:endParaRPr lang="ru-RU" sz="1900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50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65464" cy="903000"/>
          </a:xfrm>
        </p:spPr>
        <p:txBody>
          <a:bodyPr/>
          <a:lstStyle/>
          <a:p>
            <a:r>
              <a:rPr lang="ru-RU" dirty="0" smtClean="0"/>
              <a:t>Занимательная математика. </a:t>
            </a:r>
            <a:br>
              <a:rPr lang="ru-RU" dirty="0" smtClean="0"/>
            </a:br>
            <a:r>
              <a:rPr lang="ru-RU" dirty="0" smtClean="0"/>
              <a:t>Задача на внимание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3270" y="1844824"/>
            <a:ext cx="1512168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96616" y="1844824"/>
            <a:ext cx="1512168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87646" y="1844824"/>
            <a:ext cx="1512168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498001" y="1844824"/>
            <a:ext cx="1512168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1844824"/>
            <a:ext cx="1512168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Соединительная линия уступом 16"/>
          <p:cNvCxnSpPr/>
          <p:nvPr/>
        </p:nvCxnSpPr>
        <p:spPr>
          <a:xfrm flipV="1">
            <a:off x="899592" y="2552863"/>
            <a:ext cx="792088" cy="432048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899592" y="2552863"/>
            <a:ext cx="0" cy="43204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37592" y="2557508"/>
            <a:ext cx="362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/>
          <p:nvPr/>
        </p:nvCxnSpPr>
        <p:spPr>
          <a:xfrm>
            <a:off x="7668344" y="2540822"/>
            <a:ext cx="792088" cy="444089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7668344" y="2552863"/>
            <a:ext cx="0" cy="43204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306344" y="2984911"/>
            <a:ext cx="362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2195736" y="2984911"/>
            <a:ext cx="4591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2654896" y="2564904"/>
            <a:ext cx="0" cy="43204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654896" y="2569712"/>
            <a:ext cx="362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3002088" y="2569712"/>
            <a:ext cx="0" cy="43204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002088" y="3002171"/>
            <a:ext cx="362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644008" y="3002171"/>
            <a:ext cx="0" cy="43204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282008" y="3002171"/>
            <a:ext cx="362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282008" y="2570123"/>
            <a:ext cx="0" cy="43204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296816" y="2570123"/>
            <a:ext cx="362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 flipV="1">
            <a:off x="4644008" y="2132856"/>
            <a:ext cx="14808" cy="4200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6012160" y="2610629"/>
            <a:ext cx="0" cy="43204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012160" y="3042677"/>
            <a:ext cx="362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6374160" y="2615274"/>
            <a:ext cx="0" cy="43204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374160" y="2627048"/>
            <a:ext cx="362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5580112" y="26270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537592" y="3789040"/>
            <a:ext cx="78411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Задача </a:t>
            </a:r>
            <a:r>
              <a:rPr lang="ru-RU" b="1" dirty="0" smtClean="0"/>
              <a:t>7.</a:t>
            </a:r>
            <a:endParaRPr lang="ru-RU" b="1" dirty="0"/>
          </a:p>
          <a:p>
            <a:r>
              <a:rPr lang="ru-RU" dirty="0"/>
              <a:t>	</a:t>
            </a:r>
            <a:r>
              <a:rPr lang="ru-RU" dirty="0" smtClean="0"/>
              <a:t>Какие карточки одинаковые ?</a:t>
            </a:r>
          </a:p>
          <a:p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810928" y="14610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2542012" y="14522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4282008" y="14522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5880584" y="14522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7596336" y="14301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544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81488" cy="975008"/>
          </a:xfrm>
        </p:spPr>
        <p:txBody>
          <a:bodyPr/>
          <a:lstStyle/>
          <a:p>
            <a:r>
              <a:rPr lang="ru-RU" dirty="0"/>
              <a:t>Занимательная математика. </a:t>
            </a:r>
            <a:br>
              <a:rPr lang="ru-RU" dirty="0"/>
            </a:br>
            <a:r>
              <a:rPr lang="ru-RU" dirty="0"/>
              <a:t>Задача на внимание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899592" y="1484784"/>
            <a:ext cx="7520940" cy="779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/>
              <a:t>Задача  </a:t>
            </a:r>
            <a:r>
              <a:rPr lang="ru-RU" sz="1900" dirty="0" smtClean="0"/>
              <a:t>7. </a:t>
            </a:r>
            <a:r>
              <a:rPr lang="ru-RU" sz="1900" dirty="0"/>
              <a:t>Решение.</a:t>
            </a:r>
          </a:p>
          <a:p>
            <a:r>
              <a:rPr lang="ru-RU" sz="1900" b="0" dirty="0"/>
              <a:t> 	</a:t>
            </a:r>
            <a:r>
              <a:rPr lang="ru-RU" sz="1900" b="0" dirty="0" smtClean="0"/>
              <a:t>Ответ: 3, 4 и 5</a:t>
            </a:r>
            <a:endParaRPr lang="ru-RU" sz="1900" b="0" dirty="0"/>
          </a:p>
        </p:txBody>
      </p:sp>
    </p:spTree>
    <p:extLst>
      <p:ext uri="{BB962C8B-B14F-4D97-AF65-F5344CB8AC3E}">
        <p14:creationId xmlns:p14="http://schemas.microsoft.com/office/powerpoint/2010/main" val="1844264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65464" cy="1047016"/>
          </a:xfrm>
        </p:spPr>
        <p:txBody>
          <a:bodyPr/>
          <a:lstStyle/>
          <a:p>
            <a:r>
              <a:rPr lang="ru-RU" dirty="0"/>
              <a:t>Занимательная </a:t>
            </a:r>
            <a:r>
              <a:rPr lang="ru-RU" dirty="0" smtClean="0"/>
              <a:t>математика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493456" cy="3051677"/>
          </a:xfrm>
        </p:spPr>
        <p:txBody>
          <a:bodyPr/>
          <a:lstStyle/>
          <a:p>
            <a:r>
              <a:rPr lang="ru-RU" sz="1900" dirty="0"/>
              <a:t>Задача </a:t>
            </a:r>
            <a:r>
              <a:rPr lang="ru-RU" sz="1900" dirty="0" smtClean="0"/>
              <a:t>8.</a:t>
            </a:r>
            <a:endParaRPr lang="ru-RU" sz="1900" dirty="0"/>
          </a:p>
          <a:p>
            <a:r>
              <a:rPr lang="ru-RU" sz="1900" dirty="0"/>
              <a:t>	</a:t>
            </a:r>
            <a:r>
              <a:rPr lang="ru-RU" sz="1900" dirty="0" smtClean="0"/>
              <a:t>З</a:t>
            </a:r>
            <a:r>
              <a:rPr lang="ru-RU" sz="1900" b="0" dirty="0" smtClean="0"/>
              <a:t>а книгу заплатили 100 рублей и осталось заплатить еще столько, сколько осталось бы заплатить, если бы за нее заплатили бы столько, сколько осталось заплатить. Сколько стоит книга?</a:t>
            </a:r>
            <a:endParaRPr lang="ru-RU" sz="1900" b="0" dirty="0"/>
          </a:p>
          <a:p>
            <a:endParaRPr lang="ru-RU" dirty="0"/>
          </a:p>
        </p:txBody>
      </p:sp>
      <p:pic>
        <p:nvPicPr>
          <p:cNvPr id="6146" name="Picture 2" descr="C:\Users\Татья\AppData\Local\Microsoft\Windows\Temporary Internet Files\Content.IE5\FGLDHWEG\MC9004348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36912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498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Занимательная математика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Задача 8. Решение</a:t>
            </a:r>
          </a:p>
          <a:p>
            <a:r>
              <a:rPr lang="ru-RU" sz="1900" b="0" dirty="0" smtClean="0"/>
              <a:t>	Если внимательно прочитать условие, то можно понять, что заплаченные 100 рублей- это «первая половина» стоимости книги. Значит книга стоит 200 рублей.</a:t>
            </a:r>
            <a:endParaRPr lang="ru-RU" sz="1900" b="0" dirty="0"/>
          </a:p>
        </p:txBody>
      </p:sp>
    </p:spTree>
    <p:extLst>
      <p:ext uri="{BB962C8B-B14F-4D97-AF65-F5344CB8AC3E}">
        <p14:creationId xmlns:p14="http://schemas.microsoft.com/office/powerpoint/2010/main" val="1159943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дроби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900" dirty="0"/>
              <a:t>Задача </a:t>
            </a:r>
            <a:r>
              <a:rPr lang="ru-RU" sz="1900" dirty="0" smtClean="0"/>
              <a:t>9.</a:t>
            </a:r>
            <a:endParaRPr lang="ru-RU" sz="1900" dirty="0"/>
          </a:p>
          <a:p>
            <a:r>
              <a:rPr lang="ru-RU" sz="1900" dirty="0"/>
              <a:t>	</a:t>
            </a:r>
            <a:r>
              <a:rPr lang="ru-RU" sz="1900" b="0" dirty="0" smtClean="0"/>
              <a:t>Считаем книги на полка. На трех полках стоят книги. На нижней полке в два раза меньше книг, чем на остальных двух, на средней полке- втрое меньше, чем на остальных, на верхней – 30 книг. Сколько всего книг на трех полках?</a:t>
            </a:r>
            <a:endParaRPr lang="ru-RU" sz="1900" b="0" dirty="0"/>
          </a:p>
          <a:p>
            <a:endParaRPr lang="ru-RU" dirty="0"/>
          </a:p>
        </p:txBody>
      </p:sp>
      <p:pic>
        <p:nvPicPr>
          <p:cNvPr id="7170" name="Picture 2" descr="C:\Users\Татья\AppData\Local\Microsoft\Windows\Temporary Internet Files\Content.IE5\LGHZ4LY3\MC9004260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01008"/>
            <a:ext cx="1841500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Татья\AppData\Local\Microsoft\Windows\Temporary Internet Files\Content.IE5\7YGQIFY8\MC9004326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48523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Татья\AppData\Local\Microsoft\Windows\Temporary Internet Files\Content.IE5\ZPG124PS\MC9004061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58232"/>
            <a:ext cx="173355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84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дроби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900" dirty="0"/>
              <a:t>Задача </a:t>
            </a:r>
            <a:r>
              <a:rPr lang="ru-RU" sz="1900" dirty="0" smtClean="0"/>
              <a:t>9. </a:t>
            </a:r>
            <a:r>
              <a:rPr lang="ru-RU" sz="1900" dirty="0"/>
              <a:t>Решение</a:t>
            </a:r>
          </a:p>
          <a:p>
            <a:r>
              <a:rPr lang="ru-RU" sz="1900" b="0" dirty="0"/>
              <a:t>	</a:t>
            </a:r>
            <a:r>
              <a:rPr lang="ru-RU" sz="1900" b="0" dirty="0" smtClean="0"/>
              <a:t>Число книг на третьей полке составляет треть от общего числа книг. Соответственно число книг на средней полке составляет четверть от общего числа книг.</a:t>
            </a:r>
          </a:p>
          <a:p>
            <a:r>
              <a:rPr lang="ru-RU" sz="1900" b="0" dirty="0"/>
              <a:t>	</a:t>
            </a:r>
            <a:r>
              <a:rPr lang="ru-RU" sz="1900" b="0" dirty="0" smtClean="0"/>
              <a:t>Число книг на верхней полке составляет 1- (1/3+1/4)=5/12 от общего числа книг или 30 книг.</a:t>
            </a:r>
          </a:p>
          <a:p>
            <a:r>
              <a:rPr lang="ru-RU" sz="1900" b="0" dirty="0"/>
              <a:t>	</a:t>
            </a:r>
            <a:r>
              <a:rPr lang="ru-RU" sz="1900" b="0" dirty="0" smtClean="0"/>
              <a:t>Общее число книг на трех полках равно 30:5/12=72</a:t>
            </a:r>
            <a:endParaRPr lang="ru-RU" sz="1900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62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Алгебраическая задача на неравенства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00629"/>
            <a:ext cx="7588324" cy="384156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Задача 1. Лягушки в маленьком болотце.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341" y="2581820"/>
            <a:ext cx="3280967" cy="2466230"/>
          </a:xfrm>
          <a:prstGeom prst="roundRect">
            <a:avLst>
              <a:gd name="adj" fmla="val 29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57211" y="1484784"/>
            <a:ext cx="5040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 каждой кочке в маленьком болотце сидят не меньше, чем по 3 лягушки,  а всего лягушек- 145. Тогда число кочек в этом болотце не может равняться: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124603"/>
              </p:ext>
            </p:extLst>
          </p:nvPr>
        </p:nvGraphicFramePr>
        <p:xfrm>
          <a:off x="2195736" y="2818470"/>
          <a:ext cx="1368152" cy="19929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{C4B1156A-380E-4F78-BDF5-A606A8083BF9}</a:tableStyleId>
              </a:tblPr>
              <a:tblGrid>
                <a:gridCol w="684076"/>
                <a:gridCol w="684076"/>
              </a:tblGrid>
              <a:tr h="3985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985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23</a:t>
                      </a:r>
                      <a:endParaRPr lang="ru-RU" b="1" dirty="0"/>
                    </a:p>
                  </a:txBody>
                  <a:tcPr/>
                </a:tc>
              </a:tr>
              <a:tr h="3985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31</a:t>
                      </a:r>
                      <a:endParaRPr lang="ru-RU" b="1" dirty="0"/>
                    </a:p>
                  </a:txBody>
                  <a:tcPr/>
                </a:tc>
              </a:tr>
              <a:tr h="3985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44</a:t>
                      </a:r>
                      <a:endParaRPr lang="ru-RU" b="1" dirty="0"/>
                    </a:p>
                  </a:txBody>
                  <a:tcPr/>
                </a:tc>
              </a:tr>
              <a:tr h="3985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55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778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268760"/>
            <a:ext cx="7520940" cy="548640"/>
          </a:xfrm>
        </p:spPr>
        <p:txBody>
          <a:bodyPr/>
          <a:lstStyle/>
          <a:p>
            <a:pPr algn="ctr"/>
            <a:r>
              <a:rPr lang="ru-RU" dirty="0" smtClean="0"/>
              <a:t>Урок окончен, молодцы!</a:t>
            </a:r>
            <a:endParaRPr lang="ru-RU" dirty="0"/>
          </a:p>
        </p:txBody>
      </p:sp>
      <p:pic>
        <p:nvPicPr>
          <p:cNvPr id="8195" name="Picture 3" descr="C:\Users\Татья\AppData\Local\Microsoft\Windows\Temporary Internet Files\Content.IE5\7YGQIFY8\MC90043744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816" y="2204864"/>
            <a:ext cx="2880320" cy="2711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75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24744"/>
            <a:ext cx="7444308" cy="3579849"/>
          </a:xfrm>
        </p:spPr>
        <p:txBody>
          <a:bodyPr>
            <a:normAutofit/>
          </a:bodyPr>
          <a:lstStyle/>
          <a:p>
            <a:r>
              <a:rPr lang="ru-RU" b="0" dirty="0" smtClean="0"/>
              <a:t>	</a:t>
            </a:r>
            <a:r>
              <a:rPr lang="ru-RU" sz="2000" dirty="0" smtClean="0"/>
              <a:t>Решение</a:t>
            </a:r>
            <a:r>
              <a:rPr lang="ru-RU" sz="2000" b="0" dirty="0" smtClean="0"/>
              <a:t>. Разделим 145 на 3 нацело и получим 48. Если кочек будет меньше или равно 48, условие задачи выполняется (т.к. в самом худшем случае -48 кочек на одной кочке усядется 4 лягушки, а на всех остальных – по 3 лягушки)</a:t>
            </a:r>
          </a:p>
          <a:p>
            <a:r>
              <a:rPr lang="ru-RU" sz="2000" b="0" dirty="0" smtClean="0"/>
              <a:t>	Перебирая ответы, остановимся на ответе </a:t>
            </a:r>
            <a:r>
              <a:rPr lang="ru-RU" sz="2000" dirty="0" smtClean="0"/>
              <a:t>Е  </a:t>
            </a:r>
            <a:r>
              <a:rPr lang="ru-RU" sz="2000" b="0" dirty="0" smtClean="0"/>
              <a:t>, как на единственном (55</a:t>
            </a:r>
            <a:r>
              <a:rPr lang="en-US" sz="2000" b="0" dirty="0" smtClean="0"/>
              <a:t>&gt;48) </a:t>
            </a:r>
            <a:endParaRPr lang="ru-RU" sz="2000" b="0" dirty="0" smtClean="0"/>
          </a:p>
          <a:p>
            <a:endParaRPr lang="ru-RU" sz="2000" b="0" dirty="0"/>
          </a:p>
          <a:p>
            <a:r>
              <a:rPr lang="ru-RU" sz="2000" b="0" dirty="0" smtClean="0"/>
              <a:t>	</a:t>
            </a:r>
            <a:r>
              <a:rPr lang="ru-RU" sz="2000" dirty="0" smtClean="0"/>
              <a:t>Ответ</a:t>
            </a:r>
            <a:r>
              <a:rPr lang="ru-RU" sz="2000" b="0" dirty="0" smtClean="0"/>
              <a:t>: Е.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Алгебраическая задача на неравенства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82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384156"/>
          </a:xfrm>
        </p:spPr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Задача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2. Продолжительность рейса.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Алгебраическая задача на неравенства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628800"/>
            <a:ext cx="43204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Расстояние между двумя речными причалами -50 км. Теплоход на весь рейс туда и обратно затрачивает 5 часов. При этом на каждые 20 км против течения уходит столько же времени, сколько на 30 км по течению. Найти время движения теплохода по течению.</a:t>
            </a:r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183" y="1661680"/>
            <a:ext cx="3586368" cy="25216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2514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24744"/>
            <a:ext cx="7444308" cy="3579849"/>
          </a:xfrm>
        </p:spPr>
        <p:txBody>
          <a:bodyPr>
            <a:normAutofit fontScale="85000" lnSpcReduction="20000"/>
          </a:bodyPr>
          <a:lstStyle/>
          <a:p>
            <a:r>
              <a:rPr lang="ru-RU" b="0" dirty="0" smtClean="0"/>
              <a:t>	</a:t>
            </a:r>
            <a:r>
              <a:rPr lang="ru-RU" sz="2200" dirty="0" smtClean="0"/>
              <a:t>Задача 2.Решение </a:t>
            </a:r>
            <a:r>
              <a:rPr lang="ru-RU" sz="2200" b="0" dirty="0" smtClean="0"/>
              <a:t>. Пути, пройденные телом за равные промежутки времени, прямо пропорциональны скоростям движения. Следовательно, отношение скоростей движения теплохода против течения и по течению 2:3.</a:t>
            </a:r>
          </a:p>
          <a:p>
            <a:r>
              <a:rPr lang="ru-RU" sz="2200" b="0" dirty="0"/>
              <a:t>	</a:t>
            </a:r>
            <a:r>
              <a:rPr lang="ru-RU" sz="2200" b="0" dirty="0" smtClean="0"/>
              <a:t>Время, затраченное на прохождение некоторого пути, обратно пропорционально скорости движения.</a:t>
            </a:r>
          </a:p>
          <a:p>
            <a:r>
              <a:rPr lang="ru-RU" sz="2200" b="0" dirty="0"/>
              <a:t>	</a:t>
            </a:r>
            <a:r>
              <a:rPr lang="ru-RU" sz="2200" b="0" dirty="0" smtClean="0"/>
              <a:t>Отношение продолжительности движения теплохода против течения и по течению между двумя причалами равно 3:2</a:t>
            </a:r>
          </a:p>
          <a:p>
            <a:r>
              <a:rPr lang="ru-RU" sz="2200" b="0" dirty="0"/>
              <a:t>	</a:t>
            </a:r>
            <a:r>
              <a:rPr lang="ru-RU" sz="2200" b="0" dirty="0" smtClean="0"/>
              <a:t>Время движения теплохода по течению равно:</a:t>
            </a:r>
          </a:p>
          <a:p>
            <a:r>
              <a:rPr lang="ru-RU" sz="2200" b="0" dirty="0" smtClean="0"/>
              <a:t>      </a:t>
            </a:r>
            <a:r>
              <a:rPr lang="en-US" sz="2200" b="0" dirty="0" smtClean="0"/>
              <a:t>[5:(3+2)]*2=2 </a:t>
            </a:r>
            <a:r>
              <a:rPr lang="ru-RU" sz="2200" b="0" dirty="0" smtClean="0"/>
              <a:t>часа</a:t>
            </a:r>
          </a:p>
          <a:p>
            <a:endParaRPr lang="ru-RU" sz="2200" b="0" dirty="0"/>
          </a:p>
          <a:p>
            <a:r>
              <a:rPr lang="ru-RU" sz="2200" b="0" dirty="0" smtClean="0"/>
              <a:t>	</a:t>
            </a:r>
            <a:r>
              <a:rPr lang="ru-RU" sz="2200" dirty="0" smtClean="0"/>
              <a:t>Ответ</a:t>
            </a:r>
            <a:r>
              <a:rPr lang="ru-RU" sz="2200" b="0" dirty="0" smtClean="0"/>
              <a:t>: 2 часа – время движения теплохода по течению.</a:t>
            </a:r>
            <a:endParaRPr lang="ru-RU" sz="2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Алгебраическая задача на неравенства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39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Делимость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7565464" cy="1176244"/>
          </a:xfrm>
        </p:spPr>
        <p:txBody>
          <a:bodyPr/>
          <a:lstStyle/>
          <a:p>
            <a:r>
              <a:rPr lang="ru-RU" dirty="0" smtClean="0"/>
              <a:t>Задача 3.</a:t>
            </a:r>
          </a:p>
          <a:p>
            <a:r>
              <a:rPr lang="ru-RU" b="0" dirty="0" smtClean="0"/>
              <a:t>	</a:t>
            </a:r>
            <a:r>
              <a:rPr lang="ru-RU" sz="2000" b="0" dirty="0" smtClean="0"/>
              <a:t>Какую цифру нужно приписать к числу 97 справа и слева, чтобы полученное число делилось на 27 ?</a:t>
            </a:r>
          </a:p>
          <a:p>
            <a:endParaRPr lang="ru-RU" sz="2000" dirty="0"/>
          </a:p>
        </p:txBody>
      </p:sp>
      <p:pic>
        <p:nvPicPr>
          <p:cNvPr id="1026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646273"/>
            <a:ext cx="3291121" cy="281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712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делимость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Задача 3. Решение.</a:t>
            </a:r>
          </a:p>
          <a:p>
            <a:r>
              <a:rPr lang="ru-RU" sz="2000" b="0" dirty="0" smtClean="0"/>
              <a:t>	Удвоенная неизвестная цифра дополняет сумму известных цифр числа до величины, кратной 9-ти. Сумма известных чисел – четная (16). Удвоенная неизвестная цифра (а) – также четная величина. Следовательно, сумма цифр искомого числа – четная и равна 18ти. (2а меньше или равна 18 и сумма цифр числа не больше 34-х)</a:t>
            </a:r>
          </a:p>
          <a:p>
            <a:r>
              <a:rPr lang="ru-RU" sz="2000" b="0" dirty="0"/>
              <a:t>	</a:t>
            </a:r>
            <a:r>
              <a:rPr lang="ru-RU" sz="2000" b="0" dirty="0" smtClean="0"/>
              <a:t>Итак, а=1, искомое число 1971.</a:t>
            </a:r>
          </a:p>
          <a:p>
            <a:r>
              <a:rPr lang="ru-RU" sz="2000" dirty="0" smtClean="0"/>
              <a:t>Ответ: </a:t>
            </a:r>
            <a:r>
              <a:rPr lang="ru-RU" sz="2000" b="0" dirty="0" smtClean="0"/>
              <a:t>1971</a:t>
            </a:r>
            <a:endParaRPr 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858728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делимость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Задача </a:t>
            </a:r>
            <a:r>
              <a:rPr lang="ru-RU" dirty="0" smtClean="0"/>
              <a:t>4.</a:t>
            </a:r>
            <a:endParaRPr lang="ru-RU" dirty="0"/>
          </a:p>
          <a:p>
            <a:r>
              <a:rPr lang="ru-RU" b="0" dirty="0"/>
              <a:t>	</a:t>
            </a:r>
            <a:r>
              <a:rPr lang="ru-RU" sz="2000" b="0" dirty="0" smtClean="0"/>
              <a:t>Делимое в шесть раз больше делителя, а делитель в шесть раз больше частного.</a:t>
            </a:r>
          </a:p>
          <a:p>
            <a:r>
              <a:rPr lang="ru-RU" sz="2000" b="0" dirty="0"/>
              <a:t>	</a:t>
            </a:r>
            <a:r>
              <a:rPr lang="ru-RU" sz="2000" b="0" dirty="0" smtClean="0"/>
              <a:t>Чему равны делимое, делитель и частное ?</a:t>
            </a:r>
            <a:endParaRPr lang="ru-RU" sz="2000" b="0" dirty="0"/>
          </a:p>
          <a:p>
            <a:endParaRPr lang="ru-RU" dirty="0"/>
          </a:p>
        </p:txBody>
      </p:sp>
      <p:pic>
        <p:nvPicPr>
          <p:cNvPr id="3074" name="Picture 2" descr="C:\Users\Татья\AppData\Local\Microsoft\Windows\Temporary Internet Files\Content.IE5\FGLDHWEG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140968"/>
            <a:ext cx="2880320" cy="23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358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делимость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900" dirty="0"/>
              <a:t>Задача </a:t>
            </a:r>
            <a:r>
              <a:rPr lang="ru-RU" sz="1900" dirty="0" smtClean="0"/>
              <a:t> 4. </a:t>
            </a:r>
            <a:r>
              <a:rPr lang="ru-RU" sz="1900" dirty="0"/>
              <a:t>Решение.</a:t>
            </a:r>
          </a:p>
          <a:p>
            <a:r>
              <a:rPr lang="ru-RU" sz="1900" b="0" dirty="0"/>
              <a:t>	</a:t>
            </a:r>
            <a:r>
              <a:rPr lang="ru-RU" sz="1900" b="0" dirty="0" smtClean="0"/>
              <a:t>Искомое частное равно 6; оно показывает, во сколько раз делимое больше делителя. Делитель в 6 раз больше частного и равен 36. Делимое в 6 раз больше делителя и равно 216.</a:t>
            </a:r>
            <a:endParaRPr lang="ru-RU" sz="1900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728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64</TotalTime>
  <Words>225</Words>
  <Application>Microsoft Office PowerPoint</Application>
  <PresentationFormat>Экран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Углы</vt:lpstr>
      <vt:lpstr>ЗАНИМАТЕЛЬНАЯ МАТЕМАТИКА – 5 КЛАСС</vt:lpstr>
      <vt:lpstr>Алгебраическая задача на неравенства</vt:lpstr>
      <vt:lpstr>Алгебраическая задача на неравенства</vt:lpstr>
      <vt:lpstr>Алгебраическая задача на неравенства</vt:lpstr>
      <vt:lpstr>Алгебраическая задача на неравенства</vt:lpstr>
      <vt:lpstr>Делимость</vt:lpstr>
      <vt:lpstr>делимость</vt:lpstr>
      <vt:lpstr>делимость</vt:lpstr>
      <vt:lpstr>делимость</vt:lpstr>
      <vt:lpstr>делимость</vt:lpstr>
      <vt:lpstr>делимость</vt:lpstr>
      <vt:lpstr>проценты</vt:lpstr>
      <vt:lpstr>проценты</vt:lpstr>
      <vt:lpstr>Занимательная математика.  Задача на внимание</vt:lpstr>
      <vt:lpstr>Занимательная математика.  Задача на внимание</vt:lpstr>
      <vt:lpstr>Занимательная математика </vt:lpstr>
      <vt:lpstr>Занимательная математика</vt:lpstr>
      <vt:lpstr>дроби</vt:lpstr>
      <vt:lpstr>дроби</vt:lpstr>
      <vt:lpstr>Урок окончен, 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 – 5 КЛАСС</dc:title>
  <dc:creator>Татьяна</dc:creator>
  <cp:lastModifiedBy>Татьяна</cp:lastModifiedBy>
  <cp:revision>14</cp:revision>
  <dcterms:created xsi:type="dcterms:W3CDTF">2012-09-18T11:41:24Z</dcterms:created>
  <dcterms:modified xsi:type="dcterms:W3CDTF">2012-09-18T12:48:15Z</dcterms:modified>
</cp:coreProperties>
</file>