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336"/>
      </p:cViewPr>
      <p:guideLst>
        <p:guide orient="horz" pos="2115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1CC2B-86CD-4599-9A47-BF870104C2D4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CE192-5C7F-4DC1-934E-12FAA601A1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Почему?</a:t>
            </a:r>
            <a:r>
              <a:rPr lang="ru-RU" baseline="0" dirty="0" smtClean="0"/>
              <a:t> На вопрос задания ответили быстро. А как сравнить следующие числа: …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CE192-5C7F-4DC1-934E-12FAA601A1F3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1C5685-6CDD-44E8-96FF-FA83EA97A35A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E1A9EF-6D48-42AC-9B24-72549E4677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C5685-6CDD-44E8-96FF-FA83EA97A35A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E1A9EF-6D48-42AC-9B24-72549E4677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C5685-6CDD-44E8-96FF-FA83EA97A35A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E1A9EF-6D48-42AC-9B24-72549E4677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C5685-6CDD-44E8-96FF-FA83EA97A35A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E1A9EF-6D48-42AC-9B24-72549E46775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C5685-6CDD-44E8-96FF-FA83EA97A35A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E1A9EF-6D48-42AC-9B24-72549E46775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C5685-6CDD-44E8-96FF-FA83EA97A35A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E1A9EF-6D48-42AC-9B24-72549E46775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C5685-6CDD-44E8-96FF-FA83EA97A35A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E1A9EF-6D48-42AC-9B24-72549E46775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C5685-6CDD-44E8-96FF-FA83EA97A35A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E1A9EF-6D48-42AC-9B24-72549E46775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C5685-6CDD-44E8-96FF-FA83EA97A35A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E1A9EF-6D48-42AC-9B24-72549E4677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1C5685-6CDD-44E8-96FF-FA83EA97A35A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E1A9EF-6D48-42AC-9B24-72549E46775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1C5685-6CDD-44E8-96FF-FA83EA97A35A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E1A9EF-6D48-42AC-9B24-72549E46775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1C5685-6CDD-44E8-96FF-FA83EA97A35A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E1A9EF-6D48-42AC-9B24-72549E4677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Сравнение натуральных чисел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509016" y="142852"/>
            <a:ext cx="1920240" cy="365760"/>
          </a:xfrm>
        </p:spPr>
        <p:txBody>
          <a:bodyPr/>
          <a:lstStyle/>
          <a:p>
            <a:pPr algn="ctr"/>
            <a:fld id="{4C9B818E-0E01-4DF2-9C6C-4AAB63355E99}" type="datetime1">
              <a:rPr lang="ru-RU" sz="1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 algn="ctr"/>
              <a:t>16.09.2012</a:t>
            </a:fld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П. 5 (читать), № 168 (устно)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	      № 171, 172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	  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0491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Что больше?</a:t>
            </a:r>
          </a:p>
          <a:p>
            <a:pPr algn="ctr">
              <a:buNone/>
            </a:pPr>
            <a:r>
              <a:rPr lang="ru-RU" dirty="0" smtClean="0"/>
              <a:t>3 или 8</a:t>
            </a:r>
          </a:p>
          <a:p>
            <a:pPr algn="ctr">
              <a:buNone/>
            </a:pPr>
            <a:r>
              <a:rPr lang="ru-RU" dirty="0" smtClean="0"/>
              <a:t>13 или 10</a:t>
            </a:r>
          </a:p>
          <a:p>
            <a:pPr algn="ctr">
              <a:buNone/>
            </a:pPr>
            <a:r>
              <a:rPr lang="ru-RU" dirty="0" smtClean="0"/>
              <a:t>Как на координатном луче расположены точки с меньшей координатой?</a:t>
            </a:r>
          </a:p>
          <a:p>
            <a:pPr algn="ctr">
              <a:buNone/>
            </a:pPr>
            <a:r>
              <a:rPr lang="ru-RU" dirty="0" smtClean="0"/>
              <a:t>Как на координатном луче </a:t>
            </a:r>
            <a:r>
              <a:rPr lang="ru-RU" dirty="0" smtClean="0"/>
              <a:t>расположены точки с </a:t>
            </a:r>
            <a:r>
              <a:rPr lang="ru-RU" dirty="0" smtClean="0"/>
              <a:t>большей координатой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значит сравнить два числа?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4572008"/>
            <a:ext cx="4733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Стр.29 № 145 (а, б, в)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    № 146 (а, б, в)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071679"/>
            <a:ext cx="8229600" cy="2071702"/>
          </a:xfrm>
        </p:spPr>
        <p:txBody>
          <a:bodyPr/>
          <a:lstStyle/>
          <a:p>
            <a:pPr marL="85725" indent="3175" algn="ctr">
              <a:buNone/>
            </a:pPr>
            <a:r>
              <a:rPr lang="ru-RU" dirty="0" smtClean="0"/>
              <a:t>а</a:t>
            </a:r>
            <a:r>
              <a:rPr lang="ru-RU" dirty="0" smtClean="0"/>
              <a:t>) 8888888888 и 888888888</a:t>
            </a:r>
          </a:p>
          <a:p>
            <a:pPr marL="85725" indent="3175" algn="ctr">
              <a:buNone/>
            </a:pPr>
            <a:r>
              <a:rPr lang="ru-RU" dirty="0" smtClean="0"/>
              <a:t>б</a:t>
            </a:r>
            <a:r>
              <a:rPr lang="ru-RU" dirty="0" smtClean="0"/>
              <a:t>) 111101111 и 777077777</a:t>
            </a:r>
          </a:p>
          <a:p>
            <a:pPr marL="85725" indent="3175" algn="ctr">
              <a:buNone/>
            </a:pPr>
            <a:r>
              <a:rPr lang="ru-RU" dirty="0" smtClean="0"/>
              <a:t>в</a:t>
            </a:r>
            <a:r>
              <a:rPr lang="ru-RU" dirty="0" smtClean="0"/>
              <a:t>) 3145892045 и 18503029485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 числа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80963" algn="ctr">
              <a:buNone/>
            </a:pPr>
            <a:r>
              <a:rPr lang="ru-RU" dirty="0" smtClean="0"/>
              <a:t>3206 или 787</a:t>
            </a:r>
          </a:p>
          <a:p>
            <a:pPr marL="174625" indent="80963">
              <a:buNone/>
            </a:pPr>
            <a:r>
              <a:rPr lang="ru-RU" dirty="0" smtClean="0"/>
              <a:t>Из двух чисел с разным количеством цифр больше то, у которого …</a:t>
            </a:r>
          </a:p>
          <a:p>
            <a:pPr marL="174625" indent="80963">
              <a:buNone/>
            </a:pPr>
            <a:endParaRPr lang="ru-RU" dirty="0" smtClean="0"/>
          </a:p>
          <a:p>
            <a:pPr marL="174625" indent="80963">
              <a:buNone/>
            </a:pPr>
            <a:r>
              <a:rPr lang="ru-RU" dirty="0" smtClean="0"/>
              <a:t>Какое из чисел больше:</a:t>
            </a:r>
          </a:p>
          <a:p>
            <a:pPr marL="174625" indent="80963" algn="ctr">
              <a:buNone/>
            </a:pPr>
            <a:r>
              <a:rPr lang="ru-RU" dirty="0" smtClean="0"/>
              <a:t>53 078 или 8 635</a:t>
            </a:r>
          </a:p>
          <a:p>
            <a:pPr marL="174625" indent="80963" algn="ctr">
              <a:buNone/>
            </a:pPr>
            <a:r>
              <a:rPr lang="ru-RU" dirty="0" smtClean="0"/>
              <a:t>99 999 или 777 777</a:t>
            </a:r>
          </a:p>
          <a:p>
            <a:pPr marL="174625" indent="80963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Правила сравнения многозначных чисел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43438" y="2357430"/>
            <a:ext cx="2357454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б</a:t>
            </a:r>
            <a:r>
              <a:rPr lang="ru-RU" sz="2400" dirty="0" smtClean="0">
                <a:solidFill>
                  <a:schemeClr val="tx1"/>
                </a:solidFill>
              </a:rPr>
              <a:t>ольше цифр.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80963" algn="ctr">
              <a:buNone/>
            </a:pPr>
            <a:r>
              <a:rPr lang="ru-RU" dirty="0" smtClean="0"/>
              <a:t>63 287 или 47 787</a:t>
            </a:r>
          </a:p>
          <a:p>
            <a:pPr marL="174625" indent="80963">
              <a:buNone/>
            </a:pPr>
            <a:r>
              <a:rPr lang="ru-RU" dirty="0" smtClean="0"/>
              <a:t>Числа с одинаковым количеством цифр (разрядов) сравнивают …, </a:t>
            </a:r>
          </a:p>
          <a:p>
            <a:pPr marL="174625" indent="80963">
              <a:buNone/>
            </a:pPr>
            <a:r>
              <a:rPr lang="ru-RU" dirty="0" smtClean="0"/>
              <a:t>начиная со … </a:t>
            </a:r>
          </a:p>
          <a:p>
            <a:pPr marL="174625" indent="80963">
              <a:buNone/>
            </a:pPr>
            <a:endParaRPr lang="ru-RU" dirty="0" smtClean="0"/>
          </a:p>
          <a:p>
            <a:pPr marL="174625" indent="80963">
              <a:buNone/>
            </a:pPr>
            <a:r>
              <a:rPr lang="ru-RU" dirty="0" smtClean="0"/>
              <a:t>Какое из чисел больше:</a:t>
            </a:r>
          </a:p>
          <a:p>
            <a:pPr marL="174625" indent="80963" algn="ctr">
              <a:buNone/>
            </a:pPr>
            <a:r>
              <a:rPr lang="ru-RU" dirty="0" smtClean="0"/>
              <a:t>89 898 989 или 98 989 898</a:t>
            </a:r>
          </a:p>
          <a:p>
            <a:pPr marL="174625" indent="80963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Правила сравнения многозначных чисел</a:t>
            </a:r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01090" y="6357958"/>
            <a:ext cx="357190" cy="28575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714876" y="2357430"/>
            <a:ext cx="2357454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п</a:t>
            </a:r>
            <a:r>
              <a:rPr lang="ru-RU" sz="2400" b="1" i="1" dirty="0" smtClean="0">
                <a:solidFill>
                  <a:schemeClr val="tx1"/>
                </a:solidFill>
              </a:rPr>
              <a:t>оразрядно</a:t>
            </a:r>
            <a:r>
              <a:rPr lang="ru-RU" sz="2400" dirty="0" smtClean="0">
                <a:solidFill>
                  <a:schemeClr val="tx1"/>
                </a:solidFill>
              </a:rPr>
              <a:t>,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4612" y="2786057"/>
            <a:ext cx="3071834" cy="5715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с</a:t>
            </a:r>
            <a:r>
              <a:rPr lang="ru-RU" sz="2400" dirty="0" smtClean="0">
                <a:solidFill>
                  <a:schemeClr val="tx1"/>
                </a:solidFill>
              </a:rPr>
              <a:t>таршего разряда.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9"/>
            <a:ext cx="8229600" cy="27146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Стр. 29 № 148 (г, </a:t>
            </a:r>
            <a:r>
              <a:rPr lang="ru-RU" dirty="0" err="1" smtClean="0"/>
              <a:t>д</a:t>
            </a:r>
            <a:r>
              <a:rPr lang="ru-RU" dirty="0" smtClean="0"/>
              <a:t>, е)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     № 149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214414" y="500042"/>
            <a:ext cx="7643866" cy="6072230"/>
          </a:xfrm>
        </p:spPr>
        <p:txBody>
          <a:bodyPr/>
          <a:lstStyle/>
          <a:p>
            <a:pPr marL="177800" indent="90488">
              <a:buNone/>
            </a:pPr>
            <a:endParaRPr lang="ru-RU" dirty="0" smtClean="0"/>
          </a:p>
          <a:p>
            <a:pPr marL="177800" indent="90488">
              <a:buNone/>
            </a:pPr>
            <a:r>
              <a:rPr lang="ru-RU" dirty="0" smtClean="0"/>
              <a:t>а) 21                и  23</a:t>
            </a:r>
          </a:p>
          <a:p>
            <a:pPr marL="177800" indent="90488">
              <a:buNone/>
            </a:pPr>
            <a:endParaRPr lang="ru-RU" dirty="0" smtClean="0"/>
          </a:p>
          <a:p>
            <a:pPr marL="177800" indent="90488">
              <a:buNone/>
            </a:pPr>
            <a:r>
              <a:rPr lang="ru-RU" dirty="0" smtClean="0"/>
              <a:t>б)         412  и            9   </a:t>
            </a:r>
          </a:p>
          <a:p>
            <a:pPr marL="177800" indent="90488">
              <a:buNone/>
            </a:pPr>
            <a:endParaRPr lang="ru-RU" dirty="0" smtClean="0"/>
          </a:p>
          <a:p>
            <a:pPr marL="177800" indent="90488">
              <a:buNone/>
            </a:pPr>
            <a:r>
              <a:rPr lang="ru-RU" dirty="0" smtClean="0"/>
              <a:t>в</a:t>
            </a:r>
            <a:r>
              <a:rPr lang="ru-RU" dirty="0" smtClean="0"/>
              <a:t>) </a:t>
            </a:r>
            <a:endParaRPr lang="ru-RU" dirty="0"/>
          </a:p>
        </p:txBody>
      </p:sp>
      <p:pic>
        <p:nvPicPr>
          <p:cNvPr id="16386" name="Picture 2" descr="http://im0-tub-ru.yandex.net/i?id=432362308-6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1" y="428604"/>
            <a:ext cx="1183013" cy="1928826"/>
          </a:xfrm>
          <a:prstGeom prst="rect">
            <a:avLst/>
          </a:prstGeom>
          <a:noFill/>
        </p:spPr>
      </p:pic>
      <p:pic>
        <p:nvPicPr>
          <p:cNvPr id="16390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928670"/>
            <a:ext cx="439146" cy="428627"/>
          </a:xfrm>
          <a:prstGeom prst="rect">
            <a:avLst/>
          </a:prstGeom>
          <a:noFill/>
        </p:spPr>
      </p:pic>
      <p:pic>
        <p:nvPicPr>
          <p:cNvPr id="7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928671"/>
            <a:ext cx="439146" cy="428627"/>
          </a:xfrm>
          <a:prstGeom prst="rect">
            <a:avLst/>
          </a:prstGeom>
          <a:noFill/>
        </p:spPr>
      </p:pic>
      <p:pic>
        <p:nvPicPr>
          <p:cNvPr id="8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928670"/>
            <a:ext cx="439146" cy="428627"/>
          </a:xfrm>
          <a:prstGeom prst="rect">
            <a:avLst/>
          </a:prstGeom>
          <a:noFill/>
        </p:spPr>
      </p:pic>
      <p:pic>
        <p:nvPicPr>
          <p:cNvPr id="9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928671"/>
            <a:ext cx="439146" cy="428627"/>
          </a:xfrm>
          <a:prstGeom prst="rect">
            <a:avLst/>
          </a:prstGeom>
          <a:noFill/>
        </p:spPr>
      </p:pic>
      <p:pic>
        <p:nvPicPr>
          <p:cNvPr id="10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928671"/>
            <a:ext cx="439146" cy="428627"/>
          </a:xfrm>
          <a:prstGeom prst="rect">
            <a:avLst/>
          </a:prstGeom>
          <a:noFill/>
        </p:spPr>
      </p:pic>
      <p:pic>
        <p:nvPicPr>
          <p:cNvPr id="11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928671"/>
            <a:ext cx="439146" cy="428627"/>
          </a:xfrm>
          <a:prstGeom prst="rect">
            <a:avLst/>
          </a:prstGeom>
          <a:noFill/>
        </p:spPr>
      </p:pic>
      <p:pic>
        <p:nvPicPr>
          <p:cNvPr id="12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1928803"/>
            <a:ext cx="439146" cy="428627"/>
          </a:xfrm>
          <a:prstGeom prst="rect">
            <a:avLst/>
          </a:prstGeom>
          <a:noFill/>
        </p:spPr>
      </p:pic>
      <p:pic>
        <p:nvPicPr>
          <p:cNvPr id="13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1928803"/>
            <a:ext cx="439146" cy="428627"/>
          </a:xfrm>
          <a:prstGeom prst="rect">
            <a:avLst/>
          </a:prstGeom>
          <a:noFill/>
        </p:spPr>
      </p:pic>
      <p:pic>
        <p:nvPicPr>
          <p:cNvPr id="14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1928802"/>
            <a:ext cx="439146" cy="428627"/>
          </a:xfrm>
          <a:prstGeom prst="rect">
            <a:avLst/>
          </a:prstGeom>
          <a:noFill/>
        </p:spPr>
      </p:pic>
      <p:pic>
        <p:nvPicPr>
          <p:cNvPr id="15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928802"/>
            <a:ext cx="439146" cy="428627"/>
          </a:xfrm>
          <a:prstGeom prst="rect">
            <a:avLst/>
          </a:prstGeom>
          <a:noFill/>
        </p:spPr>
      </p:pic>
      <p:pic>
        <p:nvPicPr>
          <p:cNvPr id="16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928803"/>
            <a:ext cx="439146" cy="428627"/>
          </a:xfrm>
          <a:prstGeom prst="rect">
            <a:avLst/>
          </a:prstGeom>
          <a:noFill/>
        </p:spPr>
      </p:pic>
      <p:sp>
        <p:nvSpPr>
          <p:cNvPr id="17" name="Содержимое 1"/>
          <p:cNvSpPr txBox="1">
            <a:spLocks/>
          </p:cNvSpPr>
          <p:nvPr/>
        </p:nvSpPr>
        <p:spPr>
          <a:xfrm>
            <a:off x="1214414" y="500041"/>
            <a:ext cx="7643866" cy="607223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77800" marR="0" lvl="0" indent="904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904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а) 21                и  23</a:t>
            </a:r>
          </a:p>
          <a:p>
            <a:pPr marL="177800" marR="0" lvl="0" indent="904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904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б)         412  и            9   </a:t>
            </a:r>
          </a:p>
          <a:p>
            <a:pPr marL="177800" marR="0" lvl="0" indent="904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7800" marR="0" lvl="0" indent="904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в)           52      и  3678</a:t>
            </a:r>
          </a:p>
          <a:p>
            <a:pPr marL="177800" marR="0" lvl="0" indent="904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lang="ru-RU" sz="2700" dirty="0"/>
          </a:p>
          <a:p>
            <a:pPr marL="177800" marR="0" lvl="0" indent="9048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ru-RU" sz="2700" dirty="0"/>
              <a:t>г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950            и      4     3   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1928802"/>
            <a:ext cx="439146" cy="428627"/>
          </a:xfrm>
          <a:prstGeom prst="rect">
            <a:avLst/>
          </a:prstGeom>
          <a:noFill/>
        </p:spPr>
      </p:pic>
      <p:pic>
        <p:nvPicPr>
          <p:cNvPr id="19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2857496"/>
            <a:ext cx="439146" cy="428627"/>
          </a:xfrm>
          <a:prstGeom prst="rect">
            <a:avLst/>
          </a:prstGeom>
          <a:noFill/>
        </p:spPr>
      </p:pic>
      <p:pic>
        <p:nvPicPr>
          <p:cNvPr id="20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2857496"/>
            <a:ext cx="439146" cy="428627"/>
          </a:xfrm>
          <a:prstGeom prst="rect">
            <a:avLst/>
          </a:prstGeom>
          <a:noFill/>
        </p:spPr>
      </p:pic>
      <p:pic>
        <p:nvPicPr>
          <p:cNvPr id="21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857496"/>
            <a:ext cx="439146" cy="428627"/>
          </a:xfrm>
          <a:prstGeom prst="rect">
            <a:avLst/>
          </a:prstGeom>
          <a:noFill/>
        </p:spPr>
      </p:pic>
      <p:pic>
        <p:nvPicPr>
          <p:cNvPr id="22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3786191"/>
            <a:ext cx="439146" cy="428627"/>
          </a:xfrm>
          <a:prstGeom prst="rect">
            <a:avLst/>
          </a:prstGeom>
          <a:noFill/>
        </p:spPr>
      </p:pic>
      <p:pic>
        <p:nvPicPr>
          <p:cNvPr id="23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722" y="3786190"/>
            <a:ext cx="439146" cy="428627"/>
          </a:xfrm>
          <a:prstGeom prst="rect">
            <a:avLst/>
          </a:prstGeom>
          <a:noFill/>
        </p:spPr>
      </p:pic>
      <p:pic>
        <p:nvPicPr>
          <p:cNvPr id="24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7168" y="3786191"/>
            <a:ext cx="439146" cy="428627"/>
          </a:xfrm>
          <a:prstGeom prst="rect">
            <a:avLst/>
          </a:prstGeom>
          <a:noFill/>
        </p:spPr>
      </p:pic>
      <p:pic>
        <p:nvPicPr>
          <p:cNvPr id="25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3786191"/>
            <a:ext cx="439146" cy="428627"/>
          </a:xfrm>
          <a:prstGeom prst="rect">
            <a:avLst/>
          </a:prstGeom>
          <a:noFill/>
        </p:spPr>
      </p:pic>
      <p:pic>
        <p:nvPicPr>
          <p:cNvPr id="26" name="Picture 6" descr="http://www.artsides.ru/big/item_4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3786191"/>
            <a:ext cx="439146" cy="4286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814522" y="1357298"/>
            <a:ext cx="7043758" cy="3571900"/>
          </a:xfrm>
        </p:spPr>
        <p:txBody>
          <a:bodyPr/>
          <a:lstStyle/>
          <a:p>
            <a:pPr marL="174625" indent="80963">
              <a:buNone/>
            </a:pPr>
            <a:r>
              <a:rPr lang="ru-RU" dirty="0" smtClean="0"/>
              <a:t>а</a:t>
            </a:r>
            <a:r>
              <a:rPr lang="ru-RU" dirty="0" smtClean="0"/>
              <a:t>) 1000 мм </a:t>
            </a:r>
            <a:r>
              <a:rPr lang="en-US" dirty="0" smtClean="0"/>
              <a:t>&gt;</a:t>
            </a:r>
            <a:r>
              <a:rPr lang="ru-RU" dirty="0" smtClean="0"/>
              <a:t> 5 м</a:t>
            </a:r>
          </a:p>
          <a:p>
            <a:pPr marL="174625" indent="80963">
              <a:buNone/>
            </a:pPr>
            <a:endParaRPr lang="ru-RU" dirty="0" smtClean="0"/>
          </a:p>
          <a:p>
            <a:pPr marL="174625" indent="80963">
              <a:buNone/>
            </a:pPr>
            <a:r>
              <a:rPr lang="ru-RU" dirty="0" smtClean="0"/>
              <a:t>б</a:t>
            </a:r>
            <a:r>
              <a:rPr lang="ru-RU" dirty="0" smtClean="0"/>
              <a:t>)  1000 с </a:t>
            </a:r>
            <a:r>
              <a:rPr lang="en-US" dirty="0" smtClean="0"/>
              <a:t>&gt; </a:t>
            </a:r>
            <a:r>
              <a:rPr lang="ru-RU" dirty="0" smtClean="0"/>
              <a:t>1 ч</a:t>
            </a:r>
          </a:p>
          <a:p>
            <a:pPr marL="174625" indent="80963">
              <a:buNone/>
            </a:pPr>
            <a:endParaRPr lang="ru-RU" dirty="0" smtClean="0"/>
          </a:p>
          <a:p>
            <a:pPr marL="174625" indent="80963">
              <a:buNone/>
            </a:pPr>
            <a:r>
              <a:rPr lang="ru-RU" dirty="0" smtClean="0"/>
              <a:t>в</a:t>
            </a:r>
            <a:r>
              <a:rPr lang="ru-RU" dirty="0" smtClean="0"/>
              <a:t>) 1000 000 000 г </a:t>
            </a:r>
            <a:r>
              <a:rPr lang="en-US" dirty="0" smtClean="0"/>
              <a:t>&gt; </a:t>
            </a:r>
            <a:r>
              <a:rPr lang="ru-RU" dirty="0" smtClean="0"/>
              <a:t>500 т</a:t>
            </a:r>
          </a:p>
          <a:p>
            <a:pPr marL="174625" indent="80963">
              <a:buNone/>
            </a:pPr>
            <a:endParaRPr lang="ru-RU" dirty="0" smtClean="0"/>
          </a:p>
          <a:p>
            <a:pPr marL="174625" indent="80963">
              <a:buNone/>
            </a:pPr>
            <a:r>
              <a:rPr lang="ru-RU" dirty="0" smtClean="0"/>
              <a:t>г</a:t>
            </a:r>
            <a:r>
              <a:rPr lang="ru-RU" dirty="0" smtClean="0"/>
              <a:t>) 1 000 000 см </a:t>
            </a:r>
            <a:r>
              <a:rPr lang="en-US" dirty="0" smtClean="0"/>
              <a:t>&gt; 10 </a:t>
            </a:r>
            <a:r>
              <a:rPr lang="ru-RU" dirty="0" smtClean="0"/>
              <a:t>км</a:t>
            </a:r>
            <a:endParaRPr lang="ru-RU" dirty="0"/>
          </a:p>
        </p:txBody>
      </p:sp>
      <p:pic>
        <p:nvPicPr>
          <p:cNvPr id="23554" name="Picture 2" descr="http://im3-tub-ru.yandex.net/i?id=448327218-6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285992"/>
            <a:ext cx="1428750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</TotalTime>
  <Words>250</Words>
  <Application>Microsoft Office PowerPoint</Application>
  <PresentationFormat>Экран (4:3)</PresentationFormat>
  <Paragraphs>61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Сравнение натуральных чисел</vt:lpstr>
      <vt:lpstr>Что значит сравнить два числа?</vt:lpstr>
      <vt:lpstr>Устно</vt:lpstr>
      <vt:lpstr>Сравните числа</vt:lpstr>
      <vt:lpstr>Правила сравнения многозначных чисел</vt:lpstr>
      <vt:lpstr>Правила сравнения многозначных чисел</vt:lpstr>
      <vt:lpstr>Слайд 7</vt:lpstr>
      <vt:lpstr>Слайд 8</vt:lpstr>
      <vt:lpstr>Слайд 9</vt:lpstr>
      <vt:lpstr>Домашнее задание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 натуральных чисел</dc:title>
  <dc:creator>Sergey</dc:creator>
  <cp:lastModifiedBy>Sergey</cp:lastModifiedBy>
  <cp:revision>9</cp:revision>
  <dcterms:created xsi:type="dcterms:W3CDTF">2012-09-16T14:12:06Z</dcterms:created>
  <dcterms:modified xsi:type="dcterms:W3CDTF">2012-09-16T15:34:11Z</dcterms:modified>
</cp:coreProperties>
</file>