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33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3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5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2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8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01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03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2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71E3-999B-4CC8-A12B-BCC79807F7A9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380C6-EFCE-4DE0-85BD-A9D51F58A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80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r>
              <a:rPr lang="ru-RU" dirty="0" smtClean="0"/>
              <a:t>Обособление обстоятельств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6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Обособленные обстоятельства </a:t>
            </a:r>
            <a:r>
              <a:rPr lang="ru-RU" sz="2400" dirty="0" smtClean="0"/>
              <a:t>могут быть выражены деепричастными оборотами, одиночными деепричастиями и существительными в косвенном падеже с предлогом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Обособленными обстоятельствами являются:</a:t>
            </a:r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35252"/>
              </p:ext>
            </p:extLst>
          </p:nvPr>
        </p:nvGraphicFramePr>
        <p:xfrm>
          <a:off x="683568" y="2060848"/>
          <a:ext cx="784887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Обстоятельства, выраженные деепричастным оборотом, независимо от его положения по отношению к глаголу</a:t>
                      </a:r>
                      <a:r>
                        <a:rPr lang="ru-RU" b="0" baseline="0" dirty="0" smtClean="0"/>
                        <a:t> – сказуемому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Перейдя вброд горный поток</a:t>
                      </a:r>
                      <a:r>
                        <a:rPr lang="ru-RU" dirty="0" smtClean="0"/>
                        <a:t>, </a:t>
                      </a:r>
                      <a:r>
                        <a:rPr lang="ru-RU" b="0" dirty="0" smtClean="0"/>
                        <a:t>я сразу попал на тропинку.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или несколько однородных обстоятельств, выраженных одиночными деепричастиями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И, </a:t>
                      </a:r>
                      <a:r>
                        <a:rPr lang="ru-RU" b="1" i="1" dirty="0" smtClean="0"/>
                        <a:t>шумя и кружась</a:t>
                      </a:r>
                      <a:r>
                        <a:rPr lang="ru-RU" dirty="0" smtClean="0"/>
                        <a:t>, колебала река отраженные в ней облака.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Обстоятельства, выраженные одиночными</a:t>
                      </a:r>
                      <a:r>
                        <a:rPr lang="ru-RU" baseline="0" dirty="0" smtClean="0"/>
                        <a:t> деепричастием , стоящем в начале или в середине предложения (очень редко – в конце)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Ручей</a:t>
                      </a:r>
                      <a:r>
                        <a:rPr lang="ru-RU" b="1" i="1" dirty="0" smtClean="0"/>
                        <a:t>, бурля</a:t>
                      </a:r>
                      <a:r>
                        <a:rPr lang="ru-RU" dirty="0" smtClean="0"/>
                        <a:t>, бежал к ручью.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Обстоятельства уступки, выраженные существительными с предлогами несмотря на, невзирая 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Лицо, </a:t>
                      </a:r>
                      <a:r>
                        <a:rPr lang="ru-RU" b="1" i="1" dirty="0" smtClean="0"/>
                        <a:t>несмотря на мелкие морщинки</a:t>
                      </a:r>
                      <a:r>
                        <a:rPr lang="ru-RU" dirty="0" smtClean="0"/>
                        <a:t>, имело выражение невинности и юности.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Обособленными обстоятельствами не являются: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017499"/>
              </p:ext>
            </p:extLst>
          </p:nvPr>
        </p:nvGraphicFramePr>
        <p:xfrm>
          <a:off x="467544" y="1196752"/>
          <a:ext cx="82296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32148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Деепричастия с зависимыми словами, превратившиеся во фразеологизмы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Они работали </a:t>
                      </a:r>
                      <a:r>
                        <a:rPr lang="ru-RU" b="1" i="1" dirty="0" smtClean="0"/>
                        <a:t>спустя рукава.</a:t>
                      </a:r>
                    </a:p>
                    <a:p>
                      <a:r>
                        <a:rPr lang="ru-RU" b="0" dirty="0" smtClean="0"/>
                        <a:t>Парнишка бежал </a:t>
                      </a:r>
                      <a:r>
                        <a:rPr lang="ru-RU" b="1" i="1" dirty="0" smtClean="0"/>
                        <a:t>сломя</a:t>
                      </a:r>
                      <a:r>
                        <a:rPr lang="ru-RU" b="1" i="1" baseline="0" dirty="0" smtClean="0"/>
                        <a:t> голову.</a:t>
                      </a:r>
                      <a:endParaRPr lang="ru-RU" b="1" i="1" dirty="0"/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Одиночные деепричастия, имеющие значение наречия, выступающие в роли обстоятельства образа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 шли (как?) </a:t>
                      </a:r>
                      <a:r>
                        <a:rPr lang="ru-RU" b="1" i="1" dirty="0" smtClean="0"/>
                        <a:t>не торопясь.</a:t>
                      </a:r>
                    </a:p>
                    <a:p>
                      <a:r>
                        <a:rPr lang="ru-RU" dirty="0" smtClean="0"/>
                        <a:t>Андрей ел (как?) </a:t>
                      </a:r>
                      <a:r>
                        <a:rPr lang="ru-RU" b="1" i="1" dirty="0" smtClean="0"/>
                        <a:t>стоя.</a:t>
                      </a:r>
                      <a:endParaRPr lang="ru-RU" b="1" i="1" dirty="0"/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ru-RU" dirty="0" smtClean="0"/>
                        <a:t>Деепричастия с зависимыми словами, тесно по смыслу сливающиеся с глаголом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Старик сидел </a:t>
                      </a:r>
                      <a:r>
                        <a:rPr lang="ru-RU" b="1" i="1" dirty="0" smtClean="0"/>
                        <a:t>склонив голову.</a:t>
                      </a:r>
                      <a:endParaRPr lang="ru-RU" b="1" i="1" dirty="0"/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однородных членов, состоящие  из наречия и деепричастия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отвечал на вопросы </a:t>
                      </a:r>
                      <a:r>
                        <a:rPr lang="ru-RU" b="1" i="1" dirty="0" smtClean="0"/>
                        <a:t>смело и нисколько</a:t>
                      </a:r>
                      <a:r>
                        <a:rPr lang="ru-RU" b="1" i="1" baseline="0" dirty="0" smtClean="0"/>
                        <a:t> не смущаясь.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2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Расставьте знаки препинания.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1. Сверкая и искрясь на солнце осыпался иней с древесных вершин сбитых падением самолета. 2. Переехав через гору и спустившись в долину осенённую деревьями я увидел минеральный ключ текущий поперёк дороги. 3. Она опустился на колени руки только что вымытые и красные от студёной воды и закрыв глаза подставляла лицо октябрьскому солнцу. 4. Тяжело опираясь на палку он сделал несколько шагов по аллее прикрытой маскировочной сеткой. 5. Хлопковые коробочки совсем развернувшись расплывались в облачка легкие пушисты золотые. </a:t>
            </a:r>
            <a:r>
              <a:rPr lang="ru-RU" sz="2900" dirty="0">
                <a:solidFill>
                  <a:prstClr val="black"/>
                </a:solidFill>
              </a:rPr>
              <a:t>6. Воздух стал </a:t>
            </a:r>
            <a:r>
              <a:rPr lang="ru-RU" sz="2900" dirty="0" smtClean="0">
                <a:solidFill>
                  <a:prstClr val="black"/>
                </a:solidFill>
              </a:rPr>
              <a:t>мягок и </a:t>
            </a:r>
            <a:r>
              <a:rPr lang="ru-RU" sz="2900" dirty="0">
                <a:solidFill>
                  <a:prstClr val="black"/>
                </a:solidFill>
              </a:rPr>
              <a:t>несмотря на двенадцатиградусный </a:t>
            </a:r>
            <a:r>
              <a:rPr lang="ru-RU" sz="2900" dirty="0" smtClean="0">
                <a:solidFill>
                  <a:prstClr val="black"/>
                </a:solidFill>
              </a:rPr>
              <a:t>мороз </a:t>
            </a:r>
            <a:r>
              <a:rPr lang="ru-RU" sz="2900" dirty="0">
                <a:solidFill>
                  <a:prstClr val="black"/>
                </a:solidFill>
              </a:rPr>
              <a:t>мне показалось тепло.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4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Проверьте написанное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700" dirty="0">
                <a:solidFill>
                  <a:prstClr val="black"/>
                </a:solidFill>
              </a:rPr>
              <a:t>1. Сверкая и искрясь на </a:t>
            </a:r>
            <a:r>
              <a:rPr lang="ru-RU" sz="2700" dirty="0" smtClean="0">
                <a:solidFill>
                  <a:prstClr val="black"/>
                </a:solidFill>
              </a:rPr>
              <a:t>солнце, </a:t>
            </a:r>
            <a:r>
              <a:rPr lang="ru-RU" sz="2700" dirty="0">
                <a:solidFill>
                  <a:prstClr val="black"/>
                </a:solidFill>
              </a:rPr>
              <a:t>осыпался иней с древесных </a:t>
            </a:r>
            <a:r>
              <a:rPr lang="ru-RU" sz="2700" dirty="0" smtClean="0">
                <a:solidFill>
                  <a:prstClr val="black"/>
                </a:solidFill>
              </a:rPr>
              <a:t>вершин, </a:t>
            </a:r>
            <a:r>
              <a:rPr lang="ru-RU" sz="2700" dirty="0">
                <a:solidFill>
                  <a:prstClr val="black"/>
                </a:solidFill>
              </a:rPr>
              <a:t>сбитых падением самолета. 2. Переехав через гору и спустившись в </a:t>
            </a:r>
            <a:r>
              <a:rPr lang="ru-RU" sz="2700" dirty="0" smtClean="0">
                <a:solidFill>
                  <a:prstClr val="black"/>
                </a:solidFill>
              </a:rPr>
              <a:t>долину, </a:t>
            </a:r>
            <a:r>
              <a:rPr lang="ru-RU" sz="2700" dirty="0">
                <a:solidFill>
                  <a:prstClr val="black"/>
                </a:solidFill>
              </a:rPr>
              <a:t>осенённую </a:t>
            </a:r>
            <a:r>
              <a:rPr lang="ru-RU" sz="2700" dirty="0" smtClean="0">
                <a:solidFill>
                  <a:prstClr val="black"/>
                </a:solidFill>
              </a:rPr>
              <a:t>деревьями, </a:t>
            </a:r>
            <a:r>
              <a:rPr lang="ru-RU" sz="2700" dirty="0">
                <a:solidFill>
                  <a:prstClr val="black"/>
                </a:solidFill>
              </a:rPr>
              <a:t>я увидел минеральный </a:t>
            </a:r>
            <a:r>
              <a:rPr lang="ru-RU" sz="2700" dirty="0" smtClean="0">
                <a:solidFill>
                  <a:prstClr val="black"/>
                </a:solidFill>
              </a:rPr>
              <a:t>ключ, </a:t>
            </a:r>
            <a:r>
              <a:rPr lang="ru-RU" sz="2700" dirty="0">
                <a:solidFill>
                  <a:prstClr val="black"/>
                </a:solidFill>
              </a:rPr>
              <a:t>текущий поперёк дороги. 3. Она </a:t>
            </a:r>
            <a:r>
              <a:rPr lang="ru-RU" sz="2700" dirty="0" smtClean="0">
                <a:solidFill>
                  <a:prstClr val="black"/>
                </a:solidFill>
              </a:rPr>
              <a:t>опустила </a:t>
            </a:r>
            <a:r>
              <a:rPr lang="ru-RU" sz="2700" dirty="0">
                <a:solidFill>
                  <a:prstClr val="black"/>
                </a:solidFill>
              </a:rPr>
              <a:t>на </a:t>
            </a:r>
            <a:r>
              <a:rPr lang="ru-RU" sz="2700" dirty="0" smtClean="0">
                <a:solidFill>
                  <a:prstClr val="black"/>
                </a:solidFill>
              </a:rPr>
              <a:t>колени руки, </a:t>
            </a:r>
            <a:r>
              <a:rPr lang="ru-RU" sz="2700" dirty="0">
                <a:solidFill>
                  <a:prstClr val="black"/>
                </a:solidFill>
              </a:rPr>
              <a:t>только что вымытые и красные от студёной </a:t>
            </a:r>
            <a:r>
              <a:rPr lang="ru-RU" sz="2700" dirty="0" smtClean="0">
                <a:solidFill>
                  <a:prstClr val="black"/>
                </a:solidFill>
              </a:rPr>
              <a:t>воды, и, </a:t>
            </a:r>
            <a:r>
              <a:rPr lang="ru-RU" sz="2700" dirty="0">
                <a:solidFill>
                  <a:prstClr val="black"/>
                </a:solidFill>
              </a:rPr>
              <a:t>закрыв </a:t>
            </a:r>
            <a:r>
              <a:rPr lang="ru-RU" sz="2700" dirty="0" smtClean="0">
                <a:solidFill>
                  <a:prstClr val="black"/>
                </a:solidFill>
              </a:rPr>
              <a:t>глаза, </a:t>
            </a:r>
            <a:r>
              <a:rPr lang="ru-RU" sz="2700" dirty="0">
                <a:solidFill>
                  <a:prstClr val="black"/>
                </a:solidFill>
              </a:rPr>
              <a:t>подставляла лицо октябрьскому солнцу. 4. Тяжело опираясь на </a:t>
            </a:r>
            <a:r>
              <a:rPr lang="ru-RU" sz="2700" dirty="0" smtClean="0">
                <a:solidFill>
                  <a:prstClr val="black"/>
                </a:solidFill>
              </a:rPr>
              <a:t>палку, </a:t>
            </a:r>
            <a:r>
              <a:rPr lang="ru-RU" sz="2700" dirty="0">
                <a:solidFill>
                  <a:prstClr val="black"/>
                </a:solidFill>
              </a:rPr>
              <a:t>он сделал несколько шагов по </a:t>
            </a:r>
            <a:r>
              <a:rPr lang="ru-RU" sz="2700" dirty="0" smtClean="0">
                <a:solidFill>
                  <a:prstClr val="black"/>
                </a:solidFill>
              </a:rPr>
              <a:t>аллее, </a:t>
            </a:r>
            <a:r>
              <a:rPr lang="ru-RU" sz="2700" dirty="0">
                <a:solidFill>
                  <a:prstClr val="black"/>
                </a:solidFill>
              </a:rPr>
              <a:t>прикрытой маскировочной сеткой. 5. Хлопковые </a:t>
            </a:r>
            <a:r>
              <a:rPr lang="ru-RU" sz="2700" dirty="0" smtClean="0">
                <a:solidFill>
                  <a:prstClr val="black"/>
                </a:solidFill>
              </a:rPr>
              <a:t>коробочки, </a:t>
            </a:r>
            <a:r>
              <a:rPr lang="ru-RU" sz="2700" dirty="0">
                <a:solidFill>
                  <a:prstClr val="black"/>
                </a:solidFill>
              </a:rPr>
              <a:t>совсем </a:t>
            </a:r>
            <a:r>
              <a:rPr lang="ru-RU" sz="2700" dirty="0" smtClean="0">
                <a:solidFill>
                  <a:prstClr val="black"/>
                </a:solidFill>
              </a:rPr>
              <a:t>развернувшись, </a:t>
            </a:r>
            <a:r>
              <a:rPr lang="ru-RU" sz="2700" dirty="0">
                <a:solidFill>
                  <a:prstClr val="black"/>
                </a:solidFill>
              </a:rPr>
              <a:t>расплывались в </a:t>
            </a:r>
            <a:r>
              <a:rPr lang="ru-RU" sz="2700" dirty="0" smtClean="0">
                <a:solidFill>
                  <a:prstClr val="black"/>
                </a:solidFill>
              </a:rPr>
              <a:t>облачка, легкие, пушистые, </a:t>
            </a:r>
            <a:r>
              <a:rPr lang="ru-RU" sz="2700" dirty="0">
                <a:solidFill>
                  <a:prstClr val="black"/>
                </a:solidFill>
              </a:rPr>
              <a:t>золотые. </a:t>
            </a:r>
            <a:r>
              <a:rPr lang="ru-RU" sz="2700" dirty="0" smtClean="0">
                <a:solidFill>
                  <a:prstClr val="black"/>
                </a:solidFill>
              </a:rPr>
              <a:t>6. Воздух стал мягок, и, несмотря на двенадцатиградусный мороз, мне показалось тепло.</a:t>
            </a:r>
            <a:endParaRPr lang="ru-RU" sz="27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4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438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Обособление обстоятельств</vt:lpstr>
      <vt:lpstr>Обособленные обстоятельства могут быть выражены деепричастными оборотами, одиночными деепричастиями и существительными в косвенном падеже с предлогом</vt:lpstr>
      <vt:lpstr>Обособленными обстоятельствами не являются:</vt:lpstr>
      <vt:lpstr>Расставьте знаки препинания.</vt:lpstr>
      <vt:lpstr>Проверьте написанное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обстоятельств</dc:title>
  <dc:creator>кампутер на</dc:creator>
  <cp:lastModifiedBy>кампутер на</cp:lastModifiedBy>
  <cp:revision>7</cp:revision>
  <dcterms:created xsi:type="dcterms:W3CDTF">2011-12-19T14:04:30Z</dcterms:created>
  <dcterms:modified xsi:type="dcterms:W3CDTF">2011-12-19T15:17:15Z</dcterms:modified>
</cp:coreProperties>
</file>