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C182A17-9EFA-45C9-AE12-16E2B2BACB8C}" type="datetimeFigureOut">
              <a:rPr lang="ru-RU" smtClean="0"/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4C83D5-F501-4946-AE57-89A70BEEBC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способы образования слов в русском языке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301208"/>
            <a:ext cx="4433047" cy="6858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В1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81250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31460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Из данных предложений выпишите слово, образованное приставочно-суффиксальным способом:</a:t>
            </a:r>
            <a:br>
              <a:rPr lang="ru-RU" sz="22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i="1" dirty="0" smtClean="0"/>
              <a:t>1. Хотя редкие транзитные эшелоны не задерживались в Москве, но вокзалы находились поблизости, и Родиону был известен Полин адрес. Конечно, командование могло и не разрешить солдату отлучки из эшелона в Благовещенский тупичок, тогда почему же хоть открытки не черкнул своей-то, любимой-то, проездом в действующую армию?..</a:t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>2. Главное – сознание. Можно стать безжалостным, но как возможно, познавши истину, отбросить её? С детства меня учили не мучить животных, быть жалостливым. </a:t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>3. Глаза его были открыты, но взор бродил где-то там, по далёким рейдам, бухтам и гаваням, натыкался на крепостные стены и прибрежные рифы.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65120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49545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задании В1 предлагается выписать из указанных предложений слово, образованное определенным способом или указать способ образования обозначенного слова. Ответ требуется записать одним словом.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918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43839" cy="13681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/>
              <a:t>Слова в русском языке образуются следующими основными способами: </a:t>
            </a:r>
            <a:r>
              <a:rPr lang="ru-RU" sz="2400" b="1" i="1" dirty="0" smtClean="0"/>
              <a:t>приставочным, суффиксальным, приставочно-суффиксальным, </a:t>
            </a:r>
            <a:r>
              <a:rPr lang="ru-RU" sz="2400" b="1" i="1" dirty="0" err="1" smtClean="0"/>
              <a:t>бессуффиксным</a:t>
            </a:r>
            <a:r>
              <a:rPr lang="ru-RU" sz="2400" b="1" i="1" dirty="0" smtClean="0"/>
              <a:t>, сложением </a:t>
            </a: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517632" cy="4497363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Приставочный способ </a:t>
            </a:r>
            <a:r>
              <a:rPr lang="ru-RU" dirty="0" smtClean="0"/>
              <a:t>– к исходному слову прибавляется приставка: </a:t>
            </a:r>
            <a:r>
              <a:rPr lang="ru-RU" i="1" dirty="0" smtClean="0"/>
              <a:t>ехать – </a:t>
            </a:r>
            <a:r>
              <a:rPr lang="ru-RU" b="1" i="1" dirty="0" smtClean="0"/>
              <a:t>при</a:t>
            </a:r>
            <a:r>
              <a:rPr lang="ru-RU" i="1" dirty="0" smtClean="0"/>
              <a:t>ехать</a:t>
            </a:r>
          </a:p>
          <a:p>
            <a:r>
              <a:rPr lang="ru-RU" dirty="0" smtClean="0"/>
              <a:t>Особенно продуктивен этот способ при образовании глаголов, но используется также и при образовании существительных </a:t>
            </a:r>
            <a:r>
              <a:rPr lang="ru-RU" i="1" dirty="0" smtClean="0"/>
              <a:t>(агент – </a:t>
            </a:r>
            <a:r>
              <a:rPr lang="ru-RU" b="1" i="1" dirty="0" smtClean="0"/>
              <a:t>супе</a:t>
            </a:r>
            <a:r>
              <a:rPr lang="ru-RU" i="1" dirty="0" smtClean="0"/>
              <a:t>рагент), </a:t>
            </a:r>
            <a:r>
              <a:rPr lang="ru-RU" dirty="0" smtClean="0"/>
              <a:t>прилагательных – </a:t>
            </a:r>
            <a:r>
              <a:rPr lang="ru-RU" i="1" dirty="0" smtClean="0"/>
              <a:t>(интересный – </a:t>
            </a:r>
            <a:r>
              <a:rPr lang="ru-RU" b="1" i="1" dirty="0" smtClean="0"/>
              <a:t>пре</a:t>
            </a:r>
            <a:r>
              <a:rPr lang="ru-RU" i="1" dirty="0" smtClean="0"/>
              <a:t>интересный), </a:t>
            </a:r>
            <a:r>
              <a:rPr lang="ru-RU" dirty="0" smtClean="0"/>
              <a:t>наречий – (</a:t>
            </a:r>
            <a:r>
              <a:rPr lang="ru-RU" i="1" dirty="0" smtClean="0"/>
              <a:t>удивительно - </a:t>
            </a:r>
            <a:r>
              <a:rPr lang="ru-RU" b="1" i="1" dirty="0" smtClean="0"/>
              <a:t>не</a:t>
            </a:r>
            <a:r>
              <a:rPr lang="ru-RU" i="1" dirty="0" smtClean="0"/>
              <a:t>удивительно)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Запомните: </a:t>
            </a:r>
            <a:r>
              <a:rPr lang="ru-RU" i="1" dirty="0" smtClean="0"/>
              <a:t>Слова, образованные приставочным способом, всегда относятся к той же части речи, что и слова, от которых они образованы.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2469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136904" cy="567464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Суффиксальный способ </a:t>
            </a:r>
            <a:r>
              <a:rPr lang="ru-RU" sz="2800" dirty="0" smtClean="0"/>
              <a:t>– к основе добавляется суффикс: </a:t>
            </a:r>
            <a:r>
              <a:rPr lang="ru-RU" sz="2800" i="1" dirty="0" smtClean="0"/>
              <a:t>добрый – добр</a:t>
            </a:r>
            <a:r>
              <a:rPr lang="ru-RU" sz="2800" b="1" i="1" dirty="0" smtClean="0"/>
              <a:t>еньк</a:t>
            </a:r>
            <a:r>
              <a:rPr lang="ru-RU" sz="2800" i="1" dirty="0" smtClean="0"/>
              <a:t>ий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Суффиксальный способ используется в словообразовании всех основных частей речи: существительных – (</a:t>
            </a:r>
            <a:r>
              <a:rPr lang="ru-RU" sz="2800" i="1" dirty="0" smtClean="0"/>
              <a:t>земля – земл</a:t>
            </a:r>
            <a:r>
              <a:rPr lang="ru-RU" sz="2800" b="1" i="1" dirty="0" smtClean="0"/>
              <a:t>ян</a:t>
            </a:r>
            <a:r>
              <a:rPr lang="ru-RU" sz="2800" i="1" dirty="0" smtClean="0"/>
              <a:t>ин</a:t>
            </a:r>
            <a:r>
              <a:rPr lang="ru-RU" sz="2800" dirty="0" smtClean="0"/>
              <a:t>), прилагательных – (</a:t>
            </a:r>
            <a:r>
              <a:rPr lang="ru-RU" sz="2800" i="1" dirty="0" smtClean="0"/>
              <a:t>конь – кон</a:t>
            </a:r>
            <a:r>
              <a:rPr lang="ru-RU" sz="2800" b="1" i="1" dirty="0" smtClean="0"/>
              <a:t>н</a:t>
            </a:r>
            <a:r>
              <a:rPr lang="ru-RU" sz="2800" i="1" dirty="0" smtClean="0"/>
              <a:t>ый</a:t>
            </a:r>
            <a:r>
              <a:rPr lang="ru-RU" sz="2800" dirty="0" smtClean="0"/>
              <a:t>), глаголов – </a:t>
            </a:r>
            <a:r>
              <a:rPr lang="ru-RU" sz="2800" i="1" dirty="0" smtClean="0"/>
              <a:t>(ужин – ужин</a:t>
            </a:r>
            <a:r>
              <a:rPr lang="ru-RU" sz="2800" b="1" i="1" dirty="0" smtClean="0"/>
              <a:t>а</a:t>
            </a:r>
            <a:r>
              <a:rPr lang="ru-RU" sz="2800" i="1" dirty="0" smtClean="0"/>
              <a:t>ть), </a:t>
            </a:r>
            <a:r>
              <a:rPr lang="ru-RU" sz="2800" dirty="0" smtClean="0"/>
              <a:t>наречий – </a:t>
            </a:r>
            <a:r>
              <a:rPr lang="ru-RU" sz="2800" i="1" dirty="0" smtClean="0"/>
              <a:t>(интересный – интересн</a:t>
            </a:r>
            <a:r>
              <a:rPr lang="ru-RU" sz="2800" b="1" i="1" dirty="0" smtClean="0"/>
              <a:t>о</a:t>
            </a:r>
            <a:r>
              <a:rPr lang="ru-RU" sz="2800" dirty="0" smtClean="0"/>
              <a:t>), причастий – </a:t>
            </a:r>
            <a:r>
              <a:rPr lang="ru-RU" sz="2800" i="1" dirty="0" smtClean="0"/>
              <a:t>(услышать – услыша</a:t>
            </a:r>
            <a:r>
              <a:rPr lang="ru-RU" sz="2800" b="1" i="1" dirty="0" smtClean="0"/>
              <a:t>нн</a:t>
            </a:r>
            <a:r>
              <a:rPr lang="ru-RU" sz="2800" i="1" dirty="0" smtClean="0"/>
              <a:t>ый), </a:t>
            </a:r>
            <a:r>
              <a:rPr lang="ru-RU" sz="2800" dirty="0" smtClean="0"/>
              <a:t>деепричастий – </a:t>
            </a:r>
            <a:r>
              <a:rPr lang="ru-RU" sz="2800" i="1" dirty="0" smtClean="0"/>
              <a:t>(увидеть – увиде</a:t>
            </a:r>
            <a:r>
              <a:rPr lang="ru-RU" sz="2800" b="1" i="1" dirty="0" smtClean="0"/>
              <a:t>в</a:t>
            </a:r>
            <a:r>
              <a:rPr lang="ru-RU" sz="2800" i="1" dirty="0" smtClean="0"/>
              <a:t>)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24823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03232" cy="53146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Приставочно-суффиксальный способ </a:t>
            </a:r>
            <a:r>
              <a:rPr lang="ru-RU" sz="2400" dirty="0" smtClean="0"/>
              <a:t>– прибавление к основе одновременно и приставки, и суффикса: </a:t>
            </a:r>
            <a:r>
              <a:rPr lang="ru-RU" sz="2400" i="1" dirty="0" smtClean="0"/>
              <a:t>лес – </a:t>
            </a:r>
            <a:r>
              <a:rPr lang="ru-RU" sz="2400" b="1" i="1" dirty="0" smtClean="0"/>
              <a:t>за</a:t>
            </a:r>
            <a:r>
              <a:rPr lang="ru-RU" sz="2400" i="1" dirty="0" smtClean="0"/>
              <a:t>лес</a:t>
            </a:r>
            <a:r>
              <a:rPr lang="ru-RU" sz="2400" b="1" i="1" dirty="0" smtClean="0"/>
              <a:t>н</a:t>
            </a:r>
            <a:r>
              <a:rPr lang="ru-RU" sz="2400" i="1" dirty="0" smtClean="0"/>
              <a:t>ый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Наиболее часто образуются таким способом существительные с суффиксами: </a:t>
            </a:r>
            <a:r>
              <a:rPr lang="ru-RU" sz="2400" i="1" dirty="0" smtClean="0"/>
              <a:t>ник, и(е), </a:t>
            </a:r>
            <a:r>
              <a:rPr lang="ru-RU" sz="2400" i="1" dirty="0" err="1" smtClean="0"/>
              <a:t>ок</a:t>
            </a:r>
            <a:r>
              <a:rPr lang="ru-RU" sz="2400" dirty="0" smtClean="0"/>
              <a:t>: </a:t>
            </a:r>
            <a:r>
              <a:rPr lang="ru-RU" sz="2400" b="1" i="1" dirty="0" smtClean="0"/>
              <a:t>на</a:t>
            </a:r>
            <a:r>
              <a:rPr lang="ru-RU" sz="2400" i="1" dirty="0" smtClean="0"/>
              <a:t>езд</a:t>
            </a:r>
            <a:r>
              <a:rPr lang="ru-RU" sz="2400" b="1" i="1" dirty="0" smtClean="0"/>
              <a:t>ник</a:t>
            </a:r>
            <a:r>
              <a:rPr lang="ru-RU" sz="2400" i="1" dirty="0" smtClean="0"/>
              <a:t>, </a:t>
            </a:r>
            <a:r>
              <a:rPr lang="ru-RU" sz="2400" b="1" i="1" dirty="0" smtClean="0"/>
              <a:t>по</a:t>
            </a:r>
            <a:r>
              <a:rPr lang="ru-RU" sz="2400" i="1" dirty="0" smtClean="0"/>
              <a:t>бережь</a:t>
            </a:r>
            <a:r>
              <a:rPr lang="ru-RU" sz="2400" b="1" i="1" dirty="0" smtClean="0"/>
              <a:t>е</a:t>
            </a:r>
            <a:r>
              <a:rPr lang="ru-RU" sz="2400" i="1" dirty="0" smtClean="0"/>
              <a:t>, </a:t>
            </a:r>
            <a:r>
              <a:rPr lang="ru-RU" sz="2400" b="1" i="1" dirty="0" smtClean="0"/>
              <a:t>по</a:t>
            </a:r>
            <a:r>
              <a:rPr lang="ru-RU" sz="2400" i="1" dirty="0" smtClean="0"/>
              <a:t>дар</a:t>
            </a:r>
            <a:r>
              <a:rPr lang="ru-RU" sz="2400" b="1" i="1" dirty="0" smtClean="0"/>
              <a:t>ок</a:t>
            </a:r>
            <a:r>
              <a:rPr lang="ru-RU" sz="2400" dirty="0" smtClean="0"/>
              <a:t>; глаголы с постфиксом </a:t>
            </a:r>
            <a:r>
              <a:rPr lang="ru-RU" sz="2400" i="1" dirty="0" err="1" smtClean="0"/>
              <a:t>ся</a:t>
            </a:r>
            <a:r>
              <a:rPr lang="ru-RU" sz="2400" dirty="0" smtClean="0"/>
              <a:t>: </a:t>
            </a:r>
            <a:r>
              <a:rPr lang="ru-RU" sz="2400" b="1" i="1" dirty="0" smtClean="0"/>
              <a:t>вы</a:t>
            </a:r>
            <a:r>
              <a:rPr lang="ru-RU" sz="2400" i="1" dirty="0" smtClean="0"/>
              <a:t>спать</a:t>
            </a:r>
            <a:r>
              <a:rPr lang="ru-RU" sz="2400" b="1" i="1" dirty="0" smtClean="0"/>
              <a:t>ся</a:t>
            </a:r>
            <a:r>
              <a:rPr lang="ru-RU" sz="2400" i="1" dirty="0" smtClean="0"/>
              <a:t>, </a:t>
            </a:r>
            <a:r>
              <a:rPr lang="ru-RU" sz="2400" b="1" i="1" dirty="0" smtClean="0"/>
              <a:t>раз</a:t>
            </a:r>
            <a:r>
              <a:rPr lang="ru-RU" sz="2400" i="1" dirty="0" smtClean="0"/>
              <a:t>делать</a:t>
            </a:r>
            <a:r>
              <a:rPr lang="ru-RU" sz="2400" b="1" i="1" dirty="0" smtClean="0"/>
              <a:t>ся</a:t>
            </a:r>
            <a:r>
              <a:rPr lang="ru-RU" sz="2400" dirty="0" smtClean="0"/>
              <a:t>; наречия с приставкой </a:t>
            </a:r>
            <a:r>
              <a:rPr lang="ru-RU" sz="2400" i="1" dirty="0" smtClean="0"/>
              <a:t>по</a:t>
            </a:r>
            <a:r>
              <a:rPr lang="ru-RU" sz="2400" dirty="0" smtClean="0"/>
              <a:t> и суффиксами </a:t>
            </a:r>
            <a:r>
              <a:rPr lang="ru-RU" sz="2400" i="1" dirty="0" smtClean="0"/>
              <a:t>и</a:t>
            </a:r>
            <a:r>
              <a:rPr lang="ru-RU" sz="2400" dirty="0" smtClean="0"/>
              <a:t>, </a:t>
            </a:r>
            <a:r>
              <a:rPr lang="ru-RU" sz="2400" i="1" dirty="0" smtClean="0"/>
              <a:t>ому, ему </a:t>
            </a:r>
            <a:r>
              <a:rPr lang="ru-RU" sz="2400" dirty="0" smtClean="0"/>
              <a:t>: </a:t>
            </a:r>
            <a:r>
              <a:rPr lang="ru-RU" sz="2400" b="1" i="1" dirty="0" smtClean="0"/>
              <a:t>по</a:t>
            </a:r>
            <a:r>
              <a:rPr lang="ru-RU" sz="2400" i="1" dirty="0" smtClean="0"/>
              <a:t>-дружеск</a:t>
            </a:r>
            <a:r>
              <a:rPr lang="ru-RU" sz="2400" b="1" i="1" dirty="0" smtClean="0"/>
              <a:t>и</a:t>
            </a:r>
            <a:r>
              <a:rPr lang="ru-RU" sz="2400" i="1" dirty="0" smtClean="0"/>
              <a:t>, </a:t>
            </a:r>
            <a:r>
              <a:rPr lang="ru-RU" sz="2400" b="1" i="1" dirty="0" smtClean="0"/>
              <a:t>по</a:t>
            </a:r>
            <a:r>
              <a:rPr lang="ru-RU" sz="2400" i="1" dirty="0" smtClean="0"/>
              <a:t>-летн</a:t>
            </a:r>
            <a:r>
              <a:rPr lang="ru-RU" sz="2400" b="1" i="1" dirty="0" smtClean="0"/>
              <a:t>ему</a:t>
            </a:r>
            <a:r>
              <a:rPr lang="ru-RU" sz="2400" i="1" dirty="0" smtClean="0"/>
              <a:t>, </a:t>
            </a:r>
            <a:r>
              <a:rPr lang="ru-RU" sz="2400" b="1" i="1" dirty="0" smtClean="0"/>
              <a:t>по</a:t>
            </a:r>
            <a:r>
              <a:rPr lang="ru-RU" sz="2400" i="1" dirty="0" smtClean="0"/>
              <a:t>-особ</a:t>
            </a:r>
            <a:r>
              <a:rPr lang="ru-RU" sz="2400" b="1" i="1" dirty="0" smtClean="0"/>
              <a:t>ому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71367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3866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err="1" smtClean="0"/>
              <a:t>Бессуффиксный</a:t>
            </a:r>
            <a:r>
              <a:rPr lang="ru-RU" sz="2800" b="1" dirty="0" smtClean="0"/>
              <a:t> способ </a:t>
            </a:r>
            <a:r>
              <a:rPr lang="ru-RU" sz="2800" dirty="0" smtClean="0"/>
              <a:t>заключается в том, что от слова отбрасывается окончание </a:t>
            </a:r>
            <a:r>
              <a:rPr lang="ru-RU" sz="2800" i="1" dirty="0" smtClean="0"/>
              <a:t>(син</a:t>
            </a:r>
            <a:r>
              <a:rPr lang="ru-RU" sz="2800" b="1" i="1" dirty="0" smtClean="0"/>
              <a:t>ий</a:t>
            </a:r>
            <a:r>
              <a:rPr lang="ru-RU" sz="2800" i="1" dirty="0" smtClean="0"/>
              <a:t> – синь) </a:t>
            </a:r>
            <a:r>
              <a:rPr lang="ru-RU" sz="2800" dirty="0" smtClean="0"/>
              <a:t>либо одновременно отбрасывается окончание и отсекается суффикс </a:t>
            </a:r>
            <a:r>
              <a:rPr lang="ru-RU" sz="2800" i="1" dirty="0" smtClean="0"/>
              <a:t>(запис</a:t>
            </a:r>
            <a:r>
              <a:rPr lang="ru-RU" sz="2800" b="1" i="1" dirty="0" smtClean="0"/>
              <a:t>ать</a:t>
            </a:r>
            <a:r>
              <a:rPr lang="ru-RU" sz="2800" i="1" dirty="0" smtClean="0"/>
              <a:t> – запись</a:t>
            </a:r>
            <a:r>
              <a:rPr lang="ru-RU" sz="2800" dirty="0" smtClean="0"/>
              <a:t>)</a:t>
            </a:r>
            <a:br>
              <a:rPr lang="ru-RU" sz="2800" dirty="0" smtClean="0"/>
            </a:br>
            <a:r>
              <a:rPr lang="ru-RU" sz="2800" dirty="0" smtClean="0"/>
              <a:t>Этот способ ещё называется нулевой суффиксацией.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950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33265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dirty="0" smtClean="0"/>
              <a:t>В каком ряду все слова образованы суффиксальным способом?</a:t>
            </a:r>
          </a:p>
          <a:p>
            <a:r>
              <a:rPr lang="ru-RU" sz="1100" dirty="0" smtClean="0"/>
              <a:t>1)	писатель, циркач, предыстория </a:t>
            </a:r>
          </a:p>
          <a:p>
            <a:r>
              <a:rPr lang="ru-RU" sz="1100" dirty="0" smtClean="0"/>
              <a:t>2)	глупыш, свежесть, ежевечерний </a:t>
            </a:r>
          </a:p>
          <a:p>
            <a:r>
              <a:rPr lang="ru-RU" sz="1100" dirty="0" smtClean="0"/>
              <a:t>3)	куда-либо, кое-как, заборчик </a:t>
            </a:r>
          </a:p>
          <a:p>
            <a:pPr marL="228600" indent="-228600">
              <a:buAutoNum type="arabicParenR" startAt="4"/>
            </a:pPr>
            <a:r>
              <a:rPr lang="ru-RU" sz="1100" dirty="0" smtClean="0"/>
              <a:t>                      силач, вредитель, лисий</a:t>
            </a:r>
          </a:p>
          <a:p>
            <a:pPr marL="228600" indent="-228600">
              <a:buAutoNum type="arabicParenR" startAt="4"/>
            </a:pPr>
            <a:endParaRPr lang="ru-RU" sz="1100" dirty="0" smtClean="0"/>
          </a:p>
          <a:p>
            <a:r>
              <a:rPr lang="ru-RU" sz="1100" dirty="0" smtClean="0"/>
              <a:t>В  каком ряду все слова образованы приставочным способом?</a:t>
            </a:r>
          </a:p>
          <a:p>
            <a:r>
              <a:rPr lang="ru-RU" sz="1100" dirty="0" smtClean="0"/>
              <a:t>1)	 развесёлый, дошить, подоконник </a:t>
            </a:r>
          </a:p>
          <a:p>
            <a:r>
              <a:rPr lang="ru-RU" sz="1100" dirty="0" smtClean="0"/>
              <a:t>2)	утомление, прескверный, сыграть </a:t>
            </a:r>
          </a:p>
          <a:p>
            <a:r>
              <a:rPr lang="ru-RU" sz="1100" dirty="0" smtClean="0"/>
              <a:t>3)	подполковник, накрепко, пригород </a:t>
            </a:r>
          </a:p>
          <a:p>
            <a:r>
              <a:rPr lang="ru-RU" sz="1100" dirty="0" smtClean="0"/>
              <a:t>4)	сочувствие, слева, забежать</a:t>
            </a:r>
          </a:p>
          <a:p>
            <a:endParaRPr lang="ru-RU" sz="1100" dirty="0" smtClean="0"/>
          </a:p>
          <a:p>
            <a:r>
              <a:rPr lang="ru-RU" sz="1100" dirty="0" smtClean="0"/>
              <a:t>В каком ряду все слова образованы приставочно-суффиксальным способом?</a:t>
            </a:r>
          </a:p>
          <a:p>
            <a:r>
              <a:rPr lang="ru-RU" sz="1100" dirty="0" smtClean="0"/>
              <a:t>1)                         бездонный, всмотреться, </a:t>
            </a:r>
            <a:r>
              <a:rPr lang="ru-RU" sz="1100" dirty="0" err="1" smtClean="0"/>
              <a:t>переувлажнить</a:t>
            </a:r>
            <a:r>
              <a:rPr lang="ru-RU" sz="1100" dirty="0" smtClean="0"/>
              <a:t> </a:t>
            </a:r>
          </a:p>
          <a:p>
            <a:r>
              <a:rPr lang="ru-RU" sz="1100" dirty="0" smtClean="0"/>
              <a:t>2)	разбежаться, контратака, израсходовать </a:t>
            </a:r>
          </a:p>
          <a:p>
            <a:r>
              <a:rPr lang="ru-RU" sz="1100" dirty="0" smtClean="0"/>
              <a:t>3)	докрасна, по-русски, подснежник </a:t>
            </a:r>
          </a:p>
          <a:p>
            <a:r>
              <a:rPr lang="ru-RU" sz="1100" dirty="0" smtClean="0"/>
              <a:t>4)	нахлебник, сверхинтересный, подземный</a:t>
            </a:r>
          </a:p>
          <a:p>
            <a:endParaRPr lang="ru-RU" sz="1100" dirty="0" smtClean="0"/>
          </a:p>
          <a:p>
            <a:r>
              <a:rPr lang="ru-RU" sz="1100" dirty="0" smtClean="0"/>
              <a:t>В каком ряду все слова образованы </a:t>
            </a:r>
            <a:r>
              <a:rPr lang="ru-RU" sz="1100" dirty="0" err="1" smtClean="0"/>
              <a:t>бессуффиксным</a:t>
            </a:r>
            <a:r>
              <a:rPr lang="ru-RU" sz="1100" dirty="0" smtClean="0"/>
              <a:t> способом?</a:t>
            </a:r>
          </a:p>
          <a:p>
            <a:r>
              <a:rPr lang="ru-RU" sz="1100" dirty="0" smtClean="0"/>
              <a:t>1)	удар, сушь, час</a:t>
            </a:r>
          </a:p>
          <a:p>
            <a:r>
              <a:rPr lang="ru-RU" sz="1100" dirty="0" smtClean="0"/>
              <a:t>2)	насыпь, загар, выходка </a:t>
            </a:r>
          </a:p>
          <a:p>
            <a:r>
              <a:rPr lang="ru-RU" sz="1100" dirty="0" smtClean="0"/>
              <a:t>3)	ширь, чернь, безбилетник </a:t>
            </a:r>
          </a:p>
          <a:p>
            <a:r>
              <a:rPr lang="ru-RU" sz="1100" dirty="0" smtClean="0"/>
              <a:t>4)	просека, отказ, дичь</a:t>
            </a:r>
          </a:p>
          <a:p>
            <a:endParaRPr lang="ru-RU" sz="1100" dirty="0" smtClean="0"/>
          </a:p>
          <a:p>
            <a:r>
              <a:rPr lang="ru-RU" sz="1100" dirty="0" smtClean="0"/>
              <a:t>В каком ряду все слова образованы способом сложения?</a:t>
            </a:r>
          </a:p>
          <a:p>
            <a:r>
              <a:rPr lang="ru-RU" sz="1100" dirty="0" smtClean="0"/>
              <a:t>1)	 тёмно-синий, углекоп, оргстекло, навсегда </a:t>
            </a:r>
          </a:p>
          <a:p>
            <a:r>
              <a:rPr lang="ru-RU" sz="1100" dirty="0" smtClean="0"/>
              <a:t>2)                          дымоход, спецмашина, умалишённый, сегодня </a:t>
            </a:r>
          </a:p>
          <a:p>
            <a:r>
              <a:rPr lang="ru-RU" sz="1100" dirty="0" smtClean="0"/>
              <a:t>3)                          пылесос, предгрозовой, сенокосилка, сейчас </a:t>
            </a:r>
          </a:p>
          <a:p>
            <a:r>
              <a:rPr lang="ru-RU" sz="1100" dirty="0" smtClean="0"/>
              <a:t>4)                          сверхмощный, хлебозавод, сорвиголова, сталевар</a:t>
            </a:r>
          </a:p>
          <a:p>
            <a:endParaRPr lang="ru-RU" sz="1100" dirty="0" smtClean="0"/>
          </a:p>
          <a:p>
            <a:r>
              <a:rPr lang="ru-RU" sz="1100" dirty="0" smtClean="0"/>
              <a:t>В каком ряду все слова являются сложносокращёнными?</a:t>
            </a:r>
          </a:p>
          <a:p>
            <a:r>
              <a:rPr lang="ru-RU" sz="1100" dirty="0" smtClean="0"/>
              <a:t>1)	 ООН, ЦСКА, профком, белозубый </a:t>
            </a:r>
          </a:p>
          <a:p>
            <a:r>
              <a:rPr lang="ru-RU" sz="1100" dirty="0" smtClean="0"/>
              <a:t>2)	главк, ФСБ, спецназ, нелегал </a:t>
            </a:r>
          </a:p>
          <a:p>
            <a:r>
              <a:rPr lang="ru-RU" sz="1100" dirty="0" smtClean="0"/>
              <a:t>3)	МГУ, РФ, вуз, местком </a:t>
            </a:r>
          </a:p>
          <a:p>
            <a:r>
              <a:rPr lang="ru-RU" sz="1100" dirty="0" smtClean="0"/>
              <a:t>4)	РГПУ, светотень, РАН, </a:t>
            </a:r>
            <a:r>
              <a:rPr lang="ru-RU" sz="1100" dirty="0" err="1" smtClean="0"/>
              <a:t>юрфак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36033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91094"/>
              </p:ext>
            </p:extLst>
          </p:nvPr>
        </p:nvGraphicFramePr>
        <p:xfrm>
          <a:off x="1331640" y="1844824"/>
          <a:ext cx="6717432" cy="1920240"/>
        </p:xfrm>
        <a:graphic>
          <a:graphicData uri="http://schemas.openxmlformats.org/drawingml/2006/table">
            <a:tbl>
              <a:tblPr/>
              <a:tblGrid>
                <a:gridCol w="3358716"/>
                <a:gridCol w="335871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 dirty="0">
                          <a:solidFill>
                            <a:srgbClr val="663333"/>
                          </a:solidFill>
                          <a:effectLst/>
                          <a:latin typeface="Arial"/>
                        </a:rPr>
                        <a:t>Номер теста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C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663333"/>
                          </a:solidFill>
                          <a:effectLst/>
                          <a:latin typeface="Arial"/>
                        </a:rPr>
                        <a:t>Номер правильного ответа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CD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663333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663333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 dirty="0">
                          <a:solidFill>
                            <a:srgbClr val="663333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 dirty="0">
                          <a:solidFill>
                            <a:srgbClr val="663333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663333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>
                          <a:solidFill>
                            <a:srgbClr val="663333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strike="noStrike" dirty="0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2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013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746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200" b="1" dirty="0" smtClean="0"/>
              <a:t> Из данных предложений выпишите слово, образованное приставочным способом: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</a:t>
            </a:r>
            <a:r>
              <a:rPr lang="ru-RU" sz="2200" i="1" dirty="0" smtClean="0"/>
              <a:t>Настя присылала Катерине Ивановне деньги, но и то бывало с перерывами. Как Катерина Ивановна жила во время этих перерывов, никому не известно.</a:t>
            </a:r>
            <a:br>
              <a:rPr lang="ru-RU" sz="2200" i="1" dirty="0" smtClean="0"/>
            </a:br>
            <a:r>
              <a:rPr lang="ru-RU" sz="2200" i="1" dirty="0" smtClean="0"/>
              <a:t>  </a:t>
            </a:r>
            <a:br>
              <a:rPr lang="ru-RU" sz="2200" i="1" dirty="0" smtClean="0"/>
            </a:br>
            <a:r>
              <a:rPr lang="ru-RU" sz="2200" i="1" dirty="0" smtClean="0"/>
              <a:t>2. В мглисты весенний денёк вышел размяться, сунув карман полиэтиленовый пакет. На всякий случай.</a:t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>3. Заместитель главы одного из городских районов спрашивал у своего коллеги, как они хотят отметить годовщину. Чиновник вздохнул и </a:t>
            </a:r>
            <a:r>
              <a:rPr lang="ru-RU" sz="2200" i="1" dirty="0"/>
              <a:t>ж</a:t>
            </a:r>
            <a:r>
              <a:rPr lang="ru-RU" sz="2200" i="1" dirty="0" smtClean="0"/>
              <a:t>алобно сказал: «Да не знаем пока…»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777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146</TotalTime>
  <Words>220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Основные способы образования слов в русском языке</vt:lpstr>
      <vt:lpstr>В задании В1 предлагается выписать из указанных предложений слово, образованное определенным способом или указать способ образования обозначенного слова. Ответ требуется записать одним словом.</vt:lpstr>
      <vt:lpstr>Слова в русском языке образуются следующими основными способами: приставочным, суффиксальным, приставочно-суффиксальным, бессуффиксным, сложением </vt:lpstr>
      <vt:lpstr>Суффиксальный способ – к основе добавляется суффикс: добрый – добренький. Суффиксальный способ используется в словообразовании всех основных частей речи: существительных – (земля – землянин), прилагательных – (конь – конный), глаголов – (ужин – ужинать), наречий – (интересный – интересно), причастий – (услышать – услышанный), деепричастий – (увидеть – увидев) </vt:lpstr>
      <vt:lpstr>Приставочно-суффиксальный способ – прибавление к основе одновременно и приставки, и суффикса: лес – залесный. Наиболее часто образуются таким способом существительные с суффиксами: ник, и(е), ок: наездник, побережье, подарок; глаголы с постфиксом ся: выспаться, разделаться; наречия с приставкой по и суффиксами и, ому, ему : по-дружески, по-летнему, по-особому.</vt:lpstr>
      <vt:lpstr>Бессуффиксный способ заключается в том, что от слова отбрасывается окончание (синий – синь) либо одновременно отбрасывается окончание и отсекается суффикс (записать – запись) Этот способ ещё называется нулевой суффиксацией.</vt:lpstr>
      <vt:lpstr>Презентация PowerPoint</vt:lpstr>
      <vt:lpstr>Презентация PowerPoint</vt:lpstr>
      <vt:lpstr> Из данных предложений выпишите слово, образованное приставочным способом:  1. Настя присылала Катерине Ивановне деньги, но и то бывало с перерывами. Как Катерина Ивановна жила во время этих перерывов, никому не известно.    2. В мглисты весенний денёк вышел размяться, сунув карман полиэтиленовый пакет. На всякий случай.  3. Заместитель главы одного из городских районов спрашивал у своего коллеги, как они хотят отметить годовщину. Чиновник вздохнул и жалобно сказал: «Да не знаем пока…» </vt:lpstr>
      <vt:lpstr>   Из данных предложений выпишите слово, образованное приставочно-суффиксальным способом:  1. Хотя редкие транзитные эшелоны не задерживались в Москве, но вокзалы находились поблизости, и Родиону был известен Полин адрес. Конечно, командование могло и не разрешить солдату отлучки из эшелона в Благовещенский тупичок, тогда почему же хоть открытки не черкнул своей-то, любимой-то, проездом в действующую армию?..  2. Главное – сознание. Можно стать безжалостным, но как возможно, познавши истину, отбросить её? С детства меня учили не мучить животных, быть жалостливым.   3. Глаза его были открыты, но взор бродил где-то там, по далёким рейдам, бухтам и гаваням, натыкался на крепостные стены и прибрежные рифы.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способы образования слов в русском языке</dc:title>
  <dc:creator>кампутер на</dc:creator>
  <cp:lastModifiedBy>кампутер на</cp:lastModifiedBy>
  <cp:revision>13</cp:revision>
  <dcterms:created xsi:type="dcterms:W3CDTF">2012-01-20T16:26:52Z</dcterms:created>
  <dcterms:modified xsi:type="dcterms:W3CDTF">2012-01-20T18:52:56Z</dcterms:modified>
</cp:coreProperties>
</file>