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75" r:id="rId14"/>
    <p:sldId id="273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297E42-459F-4F79-BFE6-352891197B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ABE8-C957-4447-89A2-B15744130559}" type="datetimeFigureOut">
              <a:rPr lang="ru-RU" smtClean="0"/>
              <a:pPr/>
              <a:t>12.08.2011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0B46-86C0-46A7-A14F-F8616A34C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228094d0-6e84-40d6-95f2-cfde68a1f997/Proporcia.sw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3267794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95536" y="1772816"/>
            <a:ext cx="8064896" cy="3170099"/>
            <a:chOff x="395536" y="1340768"/>
            <a:chExt cx="8064896" cy="3170099"/>
          </a:xfrm>
        </p:grpSpPr>
        <p:sp>
          <p:nvSpPr>
            <p:cNvPr id="2" name="TextBox 1"/>
            <p:cNvSpPr txBox="1"/>
            <p:nvPr/>
          </p:nvSpPr>
          <p:spPr>
            <a:xfrm>
              <a:off x="395536" y="1340768"/>
              <a:ext cx="806489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00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Овал 2"/>
            <p:cNvSpPr/>
            <p:nvPr/>
          </p:nvSpPr>
          <p:spPr>
            <a:xfrm>
              <a:off x="1979712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6444208" y="306896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51520" y="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пропорции произведение крайних членов равно произведению средних.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445224"/>
            <a:ext cx="8531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3568" y="2564904"/>
            <a:ext cx="7728272" cy="2376264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20:5=8:2</a:t>
            </a:r>
            <a:endParaRPr kumimoji="0" lang="ru-RU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Проверить основное свойство пропорции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3140968"/>
            <a:ext cx="8280920" cy="2204864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30:5=18:3</a:t>
            </a:r>
            <a:endParaRPr kumimoji="0" lang="ru-RU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Проверить основное свойство пропорции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Найди пропорцию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50938" y="1584325"/>
            <a:ext cx="8112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</a:t>
            </a:r>
            <a:endParaRPr lang="en-US" sz="440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51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38338" y="1893888"/>
            <a:ext cx="51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>
                <a:solidFill>
                  <a:srgbClr val="000000"/>
                </a:solidFill>
              </a:rPr>
              <a:t> </a:t>
            </a:r>
            <a:endParaRPr lang="ru-RU" sz="4000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365375" y="1568450"/>
            <a:ext cx="8112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37063" y="1268413"/>
            <a:ext cx="4365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1,1</a:t>
            </a:r>
            <a:r>
              <a:rPr lang="en-US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ru-RU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3,6</a:t>
            </a:r>
            <a:r>
              <a:rPr lang="en-US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  <a:r>
              <a:rPr lang="ru-RU" sz="44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06375" y="3338513"/>
            <a:ext cx="513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0,8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0,2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4,8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46688" y="2214563"/>
            <a:ext cx="584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741988" y="2528888"/>
            <a:ext cx="51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>
                <a:solidFill>
                  <a:srgbClr val="000000"/>
                </a:solidFill>
              </a:rPr>
              <a:t> </a:t>
            </a:r>
            <a:endParaRPr lang="ru-RU" sz="4000">
              <a:solidFill>
                <a:srgbClr val="000000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146800" y="2528888"/>
            <a:ext cx="2025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: 5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736725" y="4598988"/>
            <a:ext cx="4949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 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en-US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  <a:r>
              <a:rPr lang="en-US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∙</a:t>
            </a:r>
            <a:r>
              <a:rPr lang="ru-RU" sz="4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</a:t>
            </a:r>
          </a:p>
        </p:txBody>
      </p:sp>
      <p:graphicFrame>
        <p:nvGraphicFramePr>
          <p:cNvPr id="18469" name="Group 37"/>
          <p:cNvGraphicFramePr>
            <a:graphicFrameLocks noGrp="1"/>
          </p:cNvGraphicFramePr>
          <p:nvPr>
            <p:ph idx="1"/>
          </p:nvPr>
        </p:nvGraphicFramePr>
        <p:xfrm>
          <a:off x="212725" y="179388"/>
          <a:ext cx="8229600" cy="39703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9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Верная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пропорция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Неверная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пропорция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70" name="Picture 38" descr="CHECKM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1400" y="0"/>
            <a:ext cx="482600" cy="70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18436" grpId="0"/>
      <p:bldP spid="18437" grpId="0"/>
      <p:bldP spid="18438" grpId="0"/>
      <p:bldP spid="18439" grpId="0" build="allAtOnce"/>
      <p:bldP spid="18441" grpId="0"/>
      <p:bldP spid="18442" grpId="0"/>
      <p:bldP spid="1844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240904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Заполните пропуски числами, чтобы пропорции были верными: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13 : 18 = 26 : ___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13 : 18 = _ : 54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13 : _ = 26 : 54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_ : 18 = 26 : 54</a:t>
            </a:r>
          </a:p>
        </p:txBody>
      </p:sp>
      <p:pic>
        <p:nvPicPr>
          <p:cNvPr id="29698" name="Picture 2" descr="http://festival.1september.ru/articles/311584/Image28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-204788"/>
            <a:ext cx="114300" cy="209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/>
              <a:t>Составьте верные </a:t>
            </a:r>
            <a:r>
              <a:rPr lang="ru-RU" sz="4000" i="1" dirty="0">
                <a:solidFill>
                  <a:srgbClr val="FF0000"/>
                </a:solidFill>
              </a:rPr>
              <a:t>пропорции</a:t>
            </a:r>
            <a:r>
              <a:rPr lang="ru-RU" sz="5400" i="1" dirty="0"/>
              <a:t> </a:t>
            </a:r>
            <a:r>
              <a:rPr lang="ru-RU" sz="5400" i="1" dirty="0" smtClean="0"/>
              <a:t/>
            </a:r>
            <a:br>
              <a:rPr lang="ru-RU" sz="5400" i="1" dirty="0" smtClean="0"/>
            </a:br>
            <a:r>
              <a:rPr lang="ru-RU" sz="5400" i="1" u="sng" dirty="0" smtClean="0"/>
              <a:t>1</a:t>
            </a:r>
            <a:r>
              <a:rPr lang="ru-RU" sz="5400" i="1" u="sng" dirty="0"/>
              <a:t>, 3, 5, 15</a:t>
            </a:r>
          </a:p>
        </p:txBody>
      </p:sp>
      <p:sp>
        <p:nvSpPr>
          <p:cNvPr id="21508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2816225" y="1989138"/>
            <a:ext cx="5535613" cy="4525962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4800" dirty="0">
                <a:solidFill>
                  <a:srgbClr val="FF0000"/>
                </a:solidFill>
              </a:rPr>
              <a:t>1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3</a:t>
            </a:r>
            <a:r>
              <a:rPr lang="en-US" sz="4800" dirty="0">
                <a:solidFill>
                  <a:srgbClr val="FF0000"/>
                </a:solidFill>
              </a:rPr>
              <a:t> = </a:t>
            </a:r>
            <a:r>
              <a:rPr lang="ru-RU" sz="4800" dirty="0">
                <a:solidFill>
                  <a:srgbClr val="FF0000"/>
                </a:solidFill>
              </a:rPr>
              <a:t>5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15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4800" dirty="0">
                <a:solidFill>
                  <a:srgbClr val="FF0000"/>
                </a:solidFill>
              </a:rPr>
              <a:t>3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1</a:t>
            </a:r>
            <a:r>
              <a:rPr lang="en-US" sz="4800" dirty="0">
                <a:solidFill>
                  <a:srgbClr val="FF0000"/>
                </a:solidFill>
              </a:rPr>
              <a:t> = </a:t>
            </a:r>
            <a:r>
              <a:rPr lang="ru-RU" sz="4800" dirty="0">
                <a:solidFill>
                  <a:srgbClr val="FF0000"/>
                </a:solidFill>
              </a:rPr>
              <a:t>15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4800" dirty="0">
                <a:solidFill>
                  <a:srgbClr val="FF0000"/>
                </a:solidFill>
              </a:rPr>
              <a:t>1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5</a:t>
            </a:r>
            <a:r>
              <a:rPr lang="en-US" sz="4800" dirty="0">
                <a:solidFill>
                  <a:srgbClr val="FF0000"/>
                </a:solidFill>
              </a:rPr>
              <a:t> = </a:t>
            </a:r>
            <a:r>
              <a:rPr lang="ru-RU" sz="4800" dirty="0">
                <a:solidFill>
                  <a:srgbClr val="FF0000"/>
                </a:solidFill>
              </a:rPr>
              <a:t>3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15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4800" dirty="0">
                <a:solidFill>
                  <a:srgbClr val="FF0000"/>
                </a:solidFill>
              </a:rPr>
              <a:t>5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1</a:t>
            </a:r>
            <a:r>
              <a:rPr lang="en-US" sz="4800" dirty="0">
                <a:solidFill>
                  <a:srgbClr val="FF0000"/>
                </a:solidFill>
              </a:rPr>
              <a:t> = </a:t>
            </a:r>
            <a:r>
              <a:rPr lang="ru-RU" sz="4800" dirty="0">
                <a:solidFill>
                  <a:srgbClr val="FF0000"/>
                </a:solidFill>
              </a:rPr>
              <a:t>15</a:t>
            </a:r>
            <a:r>
              <a:rPr lang="en-US" sz="4800" dirty="0">
                <a:solidFill>
                  <a:srgbClr val="FF0000"/>
                </a:solidFill>
              </a:rPr>
              <a:t> : </a:t>
            </a:r>
            <a:r>
              <a:rPr lang="ru-RU" sz="4800" dirty="0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700808"/>
            <a:ext cx="8656541" cy="48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7056" y="76470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http://files.school-collection.edu.ru/dlrstore/228094d0-6e84-40d6-95f2-cfde68a1f997/Proporcia.swf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Найдите отношение: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А) 2,8 к 0,07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Б) 4 к 0,01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В) 20 к 4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Г) 60 к 12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Д) 6,3 к 0,9</a:t>
            </a:r>
          </a:p>
          <a:p>
            <a:pPr marL="2338388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Е) 2,8 к 0,4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AppData\Local\Microsoft\Windows\Temporary Internet Files\Content.IE5\N83J0GY5\MC900325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97152"/>
            <a:ext cx="1816913" cy="16779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Мама уплатила 39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 1,5 кг муки, а бабушка 52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 2 кг муки. Выясните, по одинаковой ли цене была куплена мука?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лена\AppData\Local\Microsoft\Windows\Temporary Internet Files\Content.IE5\MYO7AGN6\MC9000711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67335"/>
            <a:ext cx="1990253" cy="1890665"/>
          </a:xfrm>
          <a:prstGeom prst="rect">
            <a:avLst/>
          </a:prstGeom>
          <a:noFill/>
        </p:spPr>
      </p:pic>
      <p:pic>
        <p:nvPicPr>
          <p:cNvPr id="2051" name="Picture 3" descr="C:\Users\Елена\AppData\Local\Microsoft\Windows\Temporary Internet Files\Content.IE5\N83J0GY5\MC9001830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1816913" cy="1797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564904"/>
            <a:ext cx="63418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</a:t>
            </a:r>
            <a:endParaRPr lang="ru-RU" sz="9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2625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i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7200" b="1" i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267744" y="332656"/>
            <a:ext cx="4392488" cy="1584970"/>
            <a:chOff x="2267744" y="332656"/>
            <a:chExt cx="4392488" cy="1584970"/>
          </a:xfrm>
        </p:grpSpPr>
        <p:cxnSp>
          <p:nvCxnSpPr>
            <p:cNvPr id="11" name="Прямая со стрелкой 10"/>
            <p:cNvCxnSpPr/>
            <p:nvPr/>
          </p:nvCxnSpPr>
          <p:spPr>
            <a:xfrm rot="5400000">
              <a:off x="2591780" y="1520788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987824" y="1124744"/>
              <a:ext cx="25922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5400000">
              <a:off x="5220072" y="1484784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67744" y="332656"/>
              <a:ext cx="43924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средние члены</a:t>
              </a:r>
              <a:endPara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26790" y="4365104"/>
            <a:ext cx="7203182" cy="1656978"/>
            <a:chOff x="826790" y="4365104"/>
            <a:chExt cx="7203182" cy="165697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827584" y="6021288"/>
              <a:ext cx="7200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-508" y="5193196"/>
              <a:ext cx="16561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7201086" y="5192402"/>
              <a:ext cx="16561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07704" y="5013176"/>
              <a:ext cx="540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крайние члены</a:t>
              </a:r>
              <a:endPara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"отношение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равно отношению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4116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относится к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относится к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9675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20 так относится к 4, как 60 относится к 12.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01317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Отношение 6,3 к 0,9 равно отношению 2,8 к 0,4.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20:4 = 60:12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6,3:0,9 = 2,8:0,4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Назовите в пропорции крайние и средние члены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2514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Крайние 6,3 и 0,4,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 средние 0,9 и 2,8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63691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6,3:0,9 = 2,8:0,4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403648" y="332656"/>
            <a:ext cx="5976664" cy="6194435"/>
            <a:chOff x="1403648" y="0"/>
            <a:chExt cx="5976664" cy="6194435"/>
          </a:xfrm>
        </p:grpSpPr>
        <p:sp>
          <p:nvSpPr>
            <p:cNvPr id="2" name="TextBox 1"/>
            <p:cNvSpPr txBox="1"/>
            <p:nvPr/>
          </p:nvSpPr>
          <p:spPr>
            <a:xfrm>
              <a:off x="1475656" y="0"/>
              <a:ext cx="194421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03648" y="3024336"/>
              <a:ext cx="194421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220072" y="0"/>
              <a:ext cx="194421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64088" y="2852936"/>
              <a:ext cx="194421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403648" y="2996952"/>
              <a:ext cx="21602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220072" y="2996952"/>
              <a:ext cx="21602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3752874" y="2708920"/>
              <a:ext cx="1215752" cy="83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779912" y="3140968"/>
              <a:ext cx="1215752" cy="83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294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Математика  6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Найди пропорцию</vt:lpstr>
      <vt:lpstr>Слайд 14</vt:lpstr>
      <vt:lpstr>Составьте верные пропорции  1, 3, 5,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18</cp:revision>
  <dcterms:created xsi:type="dcterms:W3CDTF">2011-06-02T16:01:24Z</dcterms:created>
  <dcterms:modified xsi:type="dcterms:W3CDTF">2011-08-12T09:20:16Z</dcterms:modified>
</cp:coreProperties>
</file>