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7" r:id="rId3"/>
    <p:sldId id="277" r:id="rId4"/>
    <p:sldId id="261" r:id="rId5"/>
    <p:sldId id="264" r:id="rId6"/>
    <p:sldId id="268" r:id="rId7"/>
    <p:sldId id="294" r:id="rId8"/>
    <p:sldId id="283" r:id="rId9"/>
    <p:sldId id="274" r:id="rId10"/>
    <p:sldId id="270" r:id="rId11"/>
    <p:sldId id="271" r:id="rId12"/>
    <p:sldId id="273" r:id="rId13"/>
    <p:sldId id="281" r:id="rId14"/>
    <p:sldId id="298" r:id="rId15"/>
    <p:sldId id="295" r:id="rId16"/>
    <p:sldId id="282" r:id="rId17"/>
    <p:sldId id="284" r:id="rId18"/>
    <p:sldId id="291" r:id="rId19"/>
    <p:sldId id="287" r:id="rId20"/>
    <p:sldId id="288" r:id="rId21"/>
    <p:sldId id="289" r:id="rId22"/>
    <p:sldId id="290" r:id="rId23"/>
    <p:sldId id="296" r:id="rId2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280DED"/>
    <a:srgbClr val="A50021"/>
    <a:srgbClr val="187E29"/>
    <a:srgbClr val="0000CC"/>
    <a:srgbClr val="0000FF"/>
    <a:srgbClr val="1FA135"/>
    <a:srgbClr val="2929FF"/>
    <a:srgbClr val="3366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 autoAdjust="0"/>
    <p:restoredTop sz="93827" autoAdjust="0"/>
  </p:normalViewPr>
  <p:slideViewPr>
    <p:cSldViewPr>
      <p:cViewPr varScale="1">
        <p:scale>
          <a:sx n="85" d="100"/>
          <a:sy n="85" d="100"/>
        </p:scale>
        <p:origin x="-78" y="-34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48" y="9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62A27BF-4766-42D6-B50E-5ADBEC21F0B4}" type="datetimeFigureOut">
              <a:rPr lang="ru-RU"/>
              <a:pPr>
                <a:defRPr/>
              </a:pPr>
              <a:t>16.09.2012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9BB171F-F881-4E16-8438-C15B31E8C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9785B5C-9B33-4F39-8D85-F498A14B094F}" type="datetimeFigureOut">
              <a:rPr lang="ru-RU"/>
              <a:pPr>
                <a:defRPr/>
              </a:pPr>
              <a:t>16.09.2012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D078007-E531-4C6E-BAC7-0515979E60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Фронтальный опрос учащихся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Фронтальный опрос учащихся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16A0DE-FCAB-493A-AE69-E377EC2251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D1CA6-E3CF-4FCA-A5FE-153BF5ABA2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B5FEF-D4C0-4FA8-854F-B2B5B072BF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4EA3E-FAD3-48B9-8F4B-2AD96FB3A1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F4789-F658-4635-AF9C-A63628F57E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FEC94-9B2B-48B6-9634-F9213E021D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DCF5-A57B-4D24-A25E-F35B814756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60160-C348-4354-AAF3-FCB893DC7E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21EDE-EB5F-4A5D-8804-3495C5656D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5B815-0DBA-4D17-9E2F-A57A90D6AB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0D07D-42C5-43F4-8E76-8815A81A98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837F30FC-B2E5-4B4E-BC6B-1FBC8BD836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332656"/>
            <a:ext cx="7772400" cy="295232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СВОЙСТВА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ЛОГАРИФМОВ</a:t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ЛОГАРИФМИЧЕСКАЯ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ФУНКЦИЯ</a:t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4293096"/>
            <a:ext cx="8858250" cy="2564904"/>
          </a:xfrm>
        </p:spPr>
        <p:txBody>
          <a:bodyPr/>
          <a:lstStyle/>
          <a:p>
            <a:pPr algn="l" eaLnBrk="1" hangingPunct="1">
              <a:spcBef>
                <a:spcPts val="0"/>
              </a:spcBef>
            </a:pPr>
            <a:endParaRPr lang="ru-RU" dirty="0" smtClean="0"/>
          </a:p>
          <a:p>
            <a:pPr algn="l" eaLnBrk="1" hangingPunct="1">
              <a:spcBef>
                <a:spcPts val="0"/>
              </a:spcBef>
            </a:pPr>
            <a:endParaRPr lang="ru-RU" dirty="0" smtClean="0"/>
          </a:p>
          <a:p>
            <a:pPr algn="l" eaLnBrk="1" hangingPunct="1">
              <a:spcBef>
                <a:spcPts val="0"/>
              </a:spcBef>
            </a:pPr>
            <a:r>
              <a:rPr lang="ru-RU" dirty="0" smtClean="0"/>
              <a:t>Дроздова Наталия Геннадьевна</a:t>
            </a:r>
          </a:p>
          <a:p>
            <a:pPr algn="l" eaLnBrk="1" hangingPunct="1">
              <a:spcBef>
                <a:spcPts val="0"/>
              </a:spcBef>
            </a:pPr>
            <a:r>
              <a:rPr lang="ru-RU" sz="2400" b="1" dirty="0" smtClean="0"/>
              <a:t> преподаватель математики</a:t>
            </a:r>
          </a:p>
          <a:p>
            <a:pPr eaLnBrk="1" hangingPunct="1">
              <a:spcBef>
                <a:spcPts val="0"/>
              </a:spcBef>
            </a:pPr>
            <a:endParaRPr lang="ru-RU" sz="2400" b="1" dirty="0" smtClean="0"/>
          </a:p>
          <a:p>
            <a:pPr algn="l" eaLnBrk="1" hangingPunct="1"/>
            <a:r>
              <a:rPr lang="ru-RU" sz="2400" b="1" dirty="0" smtClean="0"/>
              <a:t>ГБОУ НПО Профессиональное училище №80</a:t>
            </a:r>
            <a:endParaRPr lang="ru-RU" sz="2400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563888" y="3356992"/>
            <a:ext cx="5580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Открытый   урок   по   математик</a:t>
            </a:r>
            <a:r>
              <a:rPr lang="ru-RU" sz="2400" dirty="0" smtClean="0"/>
              <a:t>е</a:t>
            </a:r>
          </a:p>
          <a:p>
            <a:pPr algn="r"/>
            <a:r>
              <a:rPr lang="ru-RU" sz="2400" dirty="0" smtClean="0"/>
              <a:t>Группа </a:t>
            </a:r>
            <a:r>
              <a:rPr lang="ru-RU" sz="2400" dirty="0" smtClean="0"/>
              <a:t>243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8229600" cy="7143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bg1"/>
                </a:solidFill>
                <a:effectLst/>
              </a:rPr>
              <a:t>МИНИ-ПРОВЕРОЧНАЯ РАБОТА</a:t>
            </a:r>
            <a:endParaRPr lang="ru-RU" sz="36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>
          <a:xfrm>
            <a:off x="457200" y="928688"/>
            <a:ext cx="4040188" cy="571500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FF0000"/>
                </a:solidFill>
              </a:rPr>
              <a:t>1 ВАРИАНТ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357313"/>
            <a:ext cx="4254500" cy="51435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ru-RU" sz="1400" b="1" dirty="0" smtClean="0">
                <a:solidFill>
                  <a:srgbClr val="0000FF"/>
                </a:solidFill>
                <a:latin typeface="Arial" charset="0"/>
              </a:rPr>
              <a:t>Составить логарифм с цифрами</a:t>
            </a:r>
            <a:r>
              <a:rPr lang="ru-RU" sz="1800" b="1" dirty="0" smtClean="0">
                <a:solidFill>
                  <a:srgbClr val="0000FF"/>
                </a:solidFill>
                <a:latin typeface="Arial" charset="0"/>
              </a:rPr>
              <a:t> :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2</a:t>
            </a:r>
            <a:r>
              <a:rPr lang="ru-RU" sz="2000" b="1" dirty="0" smtClean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3</a:t>
            </a:r>
            <a:r>
              <a:rPr lang="ru-RU" sz="2000" b="1" dirty="0" smtClean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9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Log </a:t>
            </a:r>
            <a:r>
              <a:rPr lang="en-US" sz="2000" b="1" baseline="-25000" dirty="0" smtClean="0">
                <a:solidFill>
                  <a:srgbClr val="0000FF"/>
                </a:solidFill>
                <a:latin typeface="Arial" charset="0"/>
              </a:rPr>
              <a:t>4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64</a:t>
            </a:r>
            <a:r>
              <a:rPr lang="ru-RU" sz="2000" b="1" dirty="0" smtClean="0">
                <a:solidFill>
                  <a:srgbClr val="0000FF"/>
                </a:solidFill>
                <a:latin typeface="Arial" charset="0"/>
              </a:rPr>
              <a:t> 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=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Log </a:t>
            </a:r>
            <a:r>
              <a:rPr lang="en-US" sz="2000" b="1" baseline="-25000" dirty="0" smtClean="0">
                <a:solidFill>
                  <a:srgbClr val="0000FF"/>
                </a:solidFill>
                <a:latin typeface="Arial" charset="0"/>
              </a:rPr>
              <a:t>7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1/49 </a:t>
            </a:r>
            <a:r>
              <a:rPr lang="ru-RU" sz="20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=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Arial" charset="0"/>
              </a:rPr>
              <a:t>Ln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 e</a:t>
            </a:r>
            <a:r>
              <a:rPr lang="en-US" sz="2000" b="1" baseline="50000" dirty="0" smtClean="0">
                <a:solidFill>
                  <a:srgbClr val="0000FF"/>
                </a:solidFill>
                <a:latin typeface="Arial" charset="0"/>
              </a:rPr>
              <a:t>2</a:t>
            </a:r>
            <a:r>
              <a:rPr lang="ru-RU" sz="2000" b="1" baseline="5000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=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Log </a:t>
            </a:r>
            <a:r>
              <a:rPr lang="en-US" sz="2000" b="1" baseline="-25000" dirty="0" smtClean="0">
                <a:solidFill>
                  <a:srgbClr val="0000FF"/>
                </a:solidFill>
                <a:latin typeface="Arial" charset="0"/>
              </a:rPr>
              <a:t>9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1 =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8 </a:t>
            </a:r>
            <a:r>
              <a:rPr lang="en-US" sz="2000" b="1" baseline="70000" dirty="0" smtClean="0">
                <a:solidFill>
                  <a:srgbClr val="0000FF"/>
                </a:solidFill>
                <a:latin typeface="Arial" charset="0"/>
              </a:rPr>
              <a:t>Log</a:t>
            </a:r>
            <a:r>
              <a:rPr lang="en-US" sz="2000" b="1" baseline="5000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b="1" baseline="30000" dirty="0" smtClean="0">
                <a:solidFill>
                  <a:srgbClr val="0000FF"/>
                </a:solidFill>
                <a:latin typeface="Arial" charset="0"/>
              </a:rPr>
              <a:t>8</a:t>
            </a:r>
            <a:r>
              <a:rPr lang="en-US" sz="2000" b="1" baseline="5000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b="1" baseline="70000" dirty="0" smtClean="0">
                <a:solidFill>
                  <a:srgbClr val="0000FF"/>
                </a:solidFill>
                <a:latin typeface="Arial" charset="0"/>
              </a:rPr>
              <a:t>5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=</a:t>
            </a:r>
            <a:endParaRPr lang="ru-RU" sz="2000" b="1" dirty="0" smtClean="0">
              <a:solidFill>
                <a:srgbClr val="0000FF"/>
              </a:solidFill>
              <a:latin typeface="Arial" charset="0"/>
            </a:endParaRP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(1/3) </a:t>
            </a:r>
            <a:r>
              <a:rPr lang="en-US" sz="2000" b="1" baseline="70000" dirty="0" smtClean="0">
                <a:solidFill>
                  <a:srgbClr val="0000FF"/>
                </a:solidFill>
                <a:latin typeface="Arial" charset="0"/>
              </a:rPr>
              <a:t>Log</a:t>
            </a:r>
            <a:r>
              <a:rPr lang="en-US" sz="2000" b="1" baseline="5000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b="1" baseline="30000" dirty="0" smtClean="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sz="2000" b="1" baseline="5000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b="1" baseline="70000" dirty="0" smtClean="0">
                <a:solidFill>
                  <a:srgbClr val="0000FF"/>
                </a:solidFill>
                <a:latin typeface="Arial" charset="0"/>
              </a:rPr>
              <a:t>2</a:t>
            </a:r>
            <a:r>
              <a:rPr lang="ru-RU" sz="2000" b="1" baseline="50000" dirty="0" smtClean="0">
                <a:solidFill>
                  <a:srgbClr val="0000FF"/>
                </a:solidFill>
                <a:latin typeface="Arial" charset="0"/>
              </a:rPr>
              <a:t>  </a:t>
            </a:r>
            <a:r>
              <a:rPr lang="ru-RU" sz="2000" b="1" dirty="0" smtClean="0">
                <a:solidFill>
                  <a:srgbClr val="0000FF"/>
                </a:solidFill>
                <a:latin typeface="Arial" charset="0"/>
              </a:rPr>
              <a:t>=</a:t>
            </a:r>
            <a:endParaRPr lang="en-US" sz="2000" b="1" dirty="0" smtClean="0">
              <a:solidFill>
                <a:srgbClr val="0000FF"/>
              </a:solidFill>
              <a:latin typeface="Arial" charset="0"/>
            </a:endParaRP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49</a:t>
            </a:r>
            <a:r>
              <a:rPr lang="en-US" sz="2000" b="1" baseline="70000" dirty="0" smtClean="0">
                <a:solidFill>
                  <a:srgbClr val="0000FF"/>
                </a:solidFill>
                <a:latin typeface="Arial" charset="0"/>
              </a:rPr>
              <a:t> Log </a:t>
            </a:r>
            <a:r>
              <a:rPr lang="ru-RU" sz="2000" b="1" baseline="30000" dirty="0" smtClean="0">
                <a:solidFill>
                  <a:srgbClr val="0000FF"/>
                </a:solidFill>
                <a:latin typeface="Arial" charset="0"/>
              </a:rPr>
              <a:t>7</a:t>
            </a:r>
            <a:r>
              <a:rPr lang="en-US" sz="2000" b="1" baseline="5000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2000" b="1" baseline="70000" dirty="0" smtClean="0">
                <a:solidFill>
                  <a:srgbClr val="0000FF"/>
                </a:solidFill>
                <a:latin typeface="Arial" charset="0"/>
              </a:rPr>
              <a:t>4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 =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Log </a:t>
            </a:r>
            <a:r>
              <a:rPr lang="ru-RU" sz="20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b="1" dirty="0" smtClean="0">
                <a:solidFill>
                  <a:srgbClr val="0000FF"/>
                </a:solidFill>
              </a:rPr>
              <a:t> Log </a:t>
            </a:r>
            <a:r>
              <a:rPr lang="ru-RU" sz="2000" b="1" baseline="-25000" dirty="0" smtClean="0">
                <a:solidFill>
                  <a:srgbClr val="0000FF"/>
                </a:solidFill>
              </a:rPr>
              <a:t>3 </a:t>
            </a:r>
            <a:r>
              <a:rPr lang="ru-RU" sz="2000" b="1" dirty="0" smtClean="0">
                <a:solidFill>
                  <a:srgbClr val="0000FF"/>
                </a:solidFill>
              </a:rPr>
              <a:t>81  =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ru-RU" sz="1600" b="1" dirty="0" smtClean="0">
                <a:solidFill>
                  <a:srgbClr val="0000FF"/>
                </a:solidFill>
              </a:rPr>
              <a:t>1/2</a:t>
            </a:r>
            <a:r>
              <a:rPr lang="ru-RU" sz="1800" b="1" dirty="0" smtClean="0">
                <a:solidFill>
                  <a:srgbClr val="0000FF"/>
                </a:solidFill>
              </a:rPr>
              <a:t>∙</a:t>
            </a:r>
            <a:r>
              <a:rPr lang="en-US" sz="1800" b="1" dirty="0" smtClean="0">
                <a:solidFill>
                  <a:srgbClr val="0000FF"/>
                </a:solidFill>
              </a:rPr>
              <a:t>Log </a:t>
            </a:r>
            <a:r>
              <a:rPr lang="ru-RU" sz="1800" b="1" baseline="-40000" dirty="0" smtClean="0">
                <a:solidFill>
                  <a:srgbClr val="0000FF"/>
                </a:solidFill>
              </a:rPr>
              <a:t>7</a:t>
            </a:r>
            <a:r>
              <a:rPr lang="ru-RU" sz="1800" b="1" baseline="-25000" dirty="0" smtClean="0">
                <a:solidFill>
                  <a:srgbClr val="0000FF"/>
                </a:solidFill>
              </a:rPr>
              <a:t> </a:t>
            </a:r>
            <a:r>
              <a:rPr lang="ru-RU" sz="1800" b="1" dirty="0" smtClean="0">
                <a:solidFill>
                  <a:srgbClr val="0000FF"/>
                </a:solidFill>
              </a:rPr>
              <a:t>36 -</a:t>
            </a:r>
            <a:r>
              <a:rPr lang="en-US" sz="1800" b="1" dirty="0" smtClean="0">
                <a:solidFill>
                  <a:srgbClr val="0000FF"/>
                </a:solidFill>
              </a:rPr>
              <a:t> Log </a:t>
            </a:r>
            <a:r>
              <a:rPr lang="ru-RU" sz="1800" b="1" baseline="-40000" dirty="0" smtClean="0">
                <a:solidFill>
                  <a:srgbClr val="0000FF"/>
                </a:solidFill>
              </a:rPr>
              <a:t>7</a:t>
            </a:r>
            <a:r>
              <a:rPr lang="ru-RU" sz="1800" b="1" baseline="-25000" dirty="0" smtClean="0">
                <a:solidFill>
                  <a:srgbClr val="0000FF"/>
                </a:solidFill>
              </a:rPr>
              <a:t> </a:t>
            </a:r>
            <a:r>
              <a:rPr lang="ru-RU" sz="1800" b="1" dirty="0" smtClean="0">
                <a:solidFill>
                  <a:srgbClr val="0000FF"/>
                </a:solidFill>
              </a:rPr>
              <a:t>14 - 3∙ </a:t>
            </a:r>
            <a:r>
              <a:rPr lang="en-US" sz="1800" b="1" dirty="0" smtClean="0">
                <a:solidFill>
                  <a:srgbClr val="0000FF"/>
                </a:solidFill>
              </a:rPr>
              <a:t>Log </a:t>
            </a:r>
            <a:r>
              <a:rPr lang="ru-RU" sz="1800" b="1" baseline="-40000" dirty="0" smtClean="0">
                <a:solidFill>
                  <a:srgbClr val="0000FF"/>
                </a:solidFill>
              </a:rPr>
              <a:t>7           </a:t>
            </a:r>
            <a:r>
              <a:rPr lang="ru-RU" sz="1800" b="1" dirty="0" smtClean="0">
                <a:solidFill>
                  <a:srgbClr val="0000FF"/>
                </a:solidFill>
              </a:rPr>
              <a:t> =  </a:t>
            </a:r>
            <a:r>
              <a:rPr lang="ru-RU" sz="1800" b="1" baseline="-25000" dirty="0" smtClean="0">
                <a:solidFill>
                  <a:srgbClr val="0000FF"/>
                </a:solidFill>
              </a:rPr>
              <a:t> </a:t>
            </a:r>
            <a:r>
              <a:rPr lang="ru-RU" sz="1800" b="1" dirty="0" smtClean="0">
                <a:solidFill>
                  <a:srgbClr val="0000FF"/>
                </a:solidFill>
              </a:rPr>
              <a:t> </a:t>
            </a:r>
            <a:endPara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buFontTx/>
              <a:buNone/>
              <a:tabLst>
                <a:tab pos="360363" algn="l"/>
              </a:tabLst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buFontTx/>
              <a:buAutoNum type="arabicPeriod"/>
              <a:tabLst>
                <a:tab pos="360363" algn="l"/>
              </a:tabLst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buFontTx/>
              <a:buAutoNum type="arabicPeriod"/>
              <a:tabLst>
                <a:tab pos="360363" algn="l"/>
              </a:tabLst>
              <a:defRPr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buFontTx/>
              <a:buAutoNum type="arabicPeriod"/>
              <a:tabLst>
                <a:tab pos="360363" algn="l"/>
              </a:tabLst>
              <a:defRPr/>
            </a:pPr>
            <a:endParaRPr lang="en-US" dirty="0" smtClean="0"/>
          </a:p>
          <a:p>
            <a:pPr marL="0" indent="0" eaLnBrk="1" hangingPunct="1">
              <a:buFontTx/>
              <a:buAutoNum type="arabicPeriod"/>
              <a:tabLst>
                <a:tab pos="360363" algn="l"/>
              </a:tabLst>
              <a:defRPr/>
            </a:pPr>
            <a:endParaRPr lang="en-US" dirty="0" smtClean="0"/>
          </a:p>
          <a:p>
            <a:pPr marL="0" indent="0" eaLnBrk="1" hangingPunct="1">
              <a:buFontTx/>
              <a:buAutoNum type="arabicPeriod"/>
              <a:tabLst>
                <a:tab pos="360363" algn="l"/>
              </a:tabLst>
              <a:defRPr/>
            </a:pPr>
            <a:endParaRPr lang="en-US" dirty="0" smtClean="0"/>
          </a:p>
          <a:p>
            <a:pPr marL="0" indent="0" eaLnBrk="1" hangingPunct="1">
              <a:buFontTx/>
              <a:buAutoNum type="arabicPeriod"/>
              <a:tabLst>
                <a:tab pos="360363" algn="l"/>
              </a:tabLst>
              <a:defRPr/>
            </a:pPr>
            <a:endParaRPr lang="ru-RU" dirty="0" smtClean="0"/>
          </a:p>
          <a:p>
            <a:pPr marL="0" indent="0" eaLnBrk="1" hangingPunct="1">
              <a:buFontTx/>
              <a:buAutoNum type="arabicPeriod"/>
              <a:tabLst>
                <a:tab pos="360363" algn="l"/>
              </a:tabLst>
              <a:defRPr/>
            </a:pPr>
            <a:endParaRPr lang="ru-RU" dirty="0" smtClean="0"/>
          </a:p>
          <a:p>
            <a:pPr marL="0" indent="0" eaLnBrk="1" hangingPunct="1">
              <a:buFontTx/>
              <a:buAutoNum type="arabicPeriod"/>
              <a:tabLst>
                <a:tab pos="360363" algn="l"/>
              </a:tabLst>
              <a:defRPr/>
            </a:pPr>
            <a:endParaRPr lang="ru-RU" dirty="0" smtClean="0"/>
          </a:p>
        </p:txBody>
      </p:sp>
      <p:sp>
        <p:nvSpPr>
          <p:cNvPr id="1536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857250"/>
            <a:ext cx="4041775" cy="642938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FF0000"/>
                </a:solidFill>
              </a:rPr>
              <a:t>2 ВАРИАНТ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6250" y="1285875"/>
            <a:ext cx="4857750" cy="5572125"/>
          </a:xfrm>
          <a:ln w="12700"/>
        </p:spPr>
        <p:txBody>
          <a:bodyPr/>
          <a:lstStyle/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ru-RU" sz="1600" b="1" dirty="0" smtClean="0">
                <a:solidFill>
                  <a:srgbClr val="0000FF"/>
                </a:solidFill>
              </a:rPr>
              <a:t>Составить логарифм с цифрами</a:t>
            </a:r>
            <a:r>
              <a:rPr lang="ru-RU" sz="2000" b="1" dirty="0" smtClean="0">
                <a:solidFill>
                  <a:srgbClr val="0000FF"/>
                </a:solidFill>
              </a:rPr>
              <a:t> : </a:t>
            </a:r>
            <a:r>
              <a:rPr lang="en-US" b="1" dirty="0" smtClean="0">
                <a:solidFill>
                  <a:srgbClr val="0000FF"/>
                </a:solidFill>
              </a:rPr>
              <a:t>3</a:t>
            </a:r>
            <a:r>
              <a:rPr lang="ru-RU" b="1" dirty="0" smtClean="0">
                <a:solidFill>
                  <a:srgbClr val="0000FF"/>
                </a:solidFill>
              </a:rPr>
              <a:t>, </a:t>
            </a: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ru-RU" b="1" dirty="0" smtClean="0">
                <a:solidFill>
                  <a:srgbClr val="0000FF"/>
                </a:solidFill>
              </a:rPr>
              <a:t>, </a:t>
            </a:r>
            <a:r>
              <a:rPr lang="en-US" b="1" dirty="0" smtClean="0">
                <a:solidFill>
                  <a:srgbClr val="0000FF"/>
                </a:solidFill>
              </a:rPr>
              <a:t>81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Log </a:t>
            </a:r>
            <a:r>
              <a:rPr lang="en-US" sz="2000" b="1" baseline="-25000" dirty="0" smtClean="0">
                <a:solidFill>
                  <a:srgbClr val="0000FF"/>
                </a:solidFill>
              </a:rPr>
              <a:t>0.25 </a:t>
            </a:r>
            <a:r>
              <a:rPr lang="en-US" sz="2000" b="1" dirty="0" smtClean="0">
                <a:solidFill>
                  <a:srgbClr val="0000FF"/>
                </a:solidFill>
              </a:rPr>
              <a:t>0.125 =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Log </a:t>
            </a:r>
            <a:r>
              <a:rPr lang="en-US" sz="2000" b="1" baseline="-25000" dirty="0" smtClean="0">
                <a:solidFill>
                  <a:srgbClr val="0000FF"/>
                </a:solidFill>
              </a:rPr>
              <a:t>3 </a:t>
            </a:r>
            <a:r>
              <a:rPr lang="en-US" sz="2000" b="1" dirty="0" smtClean="0">
                <a:solidFill>
                  <a:srgbClr val="0000FF"/>
                </a:solidFill>
              </a:rPr>
              <a:t>1/81 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=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</a:rPr>
              <a:t>Lg</a:t>
            </a:r>
            <a:r>
              <a:rPr lang="en-US" sz="2000" b="1" dirty="0" smtClean="0">
                <a:solidFill>
                  <a:srgbClr val="0000FF"/>
                </a:solidFill>
              </a:rPr>
              <a:t> 100  =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Log </a:t>
            </a:r>
            <a:r>
              <a:rPr lang="en-US" sz="2000" b="1" baseline="-25000" dirty="0" smtClean="0">
                <a:solidFill>
                  <a:srgbClr val="0000FF"/>
                </a:solidFill>
              </a:rPr>
              <a:t>12</a:t>
            </a:r>
            <a:r>
              <a:rPr lang="en-US" sz="2000" b="1" dirty="0" smtClean="0">
                <a:solidFill>
                  <a:srgbClr val="0000FF"/>
                </a:solidFill>
              </a:rPr>
              <a:t> 12 =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3 </a:t>
            </a:r>
            <a:r>
              <a:rPr lang="en-US" sz="2000" b="1" baseline="70000" dirty="0" smtClean="0">
                <a:solidFill>
                  <a:srgbClr val="0000FF"/>
                </a:solidFill>
              </a:rPr>
              <a:t>Log</a:t>
            </a:r>
            <a:r>
              <a:rPr lang="en-US" sz="2000" b="1" baseline="50000" dirty="0" smtClean="0">
                <a:solidFill>
                  <a:srgbClr val="0000FF"/>
                </a:solidFill>
              </a:rPr>
              <a:t> </a:t>
            </a:r>
            <a:r>
              <a:rPr lang="en-US" sz="2000" b="1" baseline="30000" dirty="0" smtClean="0">
                <a:solidFill>
                  <a:srgbClr val="0000FF"/>
                </a:solidFill>
              </a:rPr>
              <a:t>3 </a:t>
            </a:r>
            <a:r>
              <a:rPr lang="en-US" sz="2000" b="1" baseline="70000" dirty="0" smtClean="0">
                <a:solidFill>
                  <a:srgbClr val="0000FF"/>
                </a:solidFill>
              </a:rPr>
              <a:t>18  </a:t>
            </a:r>
            <a:r>
              <a:rPr lang="en-US" sz="2000" b="1" dirty="0" smtClean="0">
                <a:solidFill>
                  <a:srgbClr val="0000FF"/>
                </a:solidFill>
              </a:rPr>
              <a:t>=</a:t>
            </a:r>
            <a:endParaRPr lang="ru-RU" sz="2000" b="1" dirty="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(1/4) </a:t>
            </a:r>
            <a:r>
              <a:rPr lang="en-US" sz="2000" b="1" baseline="70000" dirty="0" smtClean="0">
                <a:solidFill>
                  <a:srgbClr val="0000FF"/>
                </a:solidFill>
              </a:rPr>
              <a:t>Log</a:t>
            </a:r>
            <a:r>
              <a:rPr lang="en-US" sz="2000" b="1" baseline="50000" dirty="0" smtClean="0">
                <a:solidFill>
                  <a:srgbClr val="0000FF"/>
                </a:solidFill>
              </a:rPr>
              <a:t> </a:t>
            </a:r>
            <a:r>
              <a:rPr lang="en-US" sz="2000" b="1" baseline="30000" dirty="0" smtClean="0">
                <a:solidFill>
                  <a:srgbClr val="0000FF"/>
                </a:solidFill>
              </a:rPr>
              <a:t>4  </a:t>
            </a:r>
            <a:r>
              <a:rPr lang="en-US" sz="2000" b="1" baseline="70000" dirty="0" smtClean="0">
                <a:solidFill>
                  <a:srgbClr val="0000FF"/>
                </a:solidFill>
              </a:rPr>
              <a:t>5  </a:t>
            </a:r>
            <a:r>
              <a:rPr lang="ru-RU" sz="2000" b="1" dirty="0" smtClean="0">
                <a:solidFill>
                  <a:srgbClr val="0000FF"/>
                </a:solidFill>
              </a:rPr>
              <a:t>=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9 </a:t>
            </a:r>
            <a:r>
              <a:rPr lang="ru-RU" sz="2000" b="1" baseline="70000" dirty="0" smtClean="0">
                <a:solidFill>
                  <a:srgbClr val="0000FF"/>
                </a:solidFill>
              </a:rPr>
              <a:t>2</a:t>
            </a:r>
            <a:r>
              <a:rPr lang="en-US" sz="2000" b="1" baseline="70000" dirty="0" smtClean="0">
                <a:solidFill>
                  <a:srgbClr val="0000FF"/>
                </a:solidFill>
              </a:rPr>
              <a:t>Log </a:t>
            </a:r>
            <a:r>
              <a:rPr lang="en-US" sz="2000" b="1" baseline="30000" dirty="0" smtClean="0">
                <a:solidFill>
                  <a:srgbClr val="0000FF"/>
                </a:solidFill>
              </a:rPr>
              <a:t>3</a:t>
            </a:r>
            <a:r>
              <a:rPr lang="en-US" sz="2000" b="1" baseline="70000" dirty="0" smtClean="0">
                <a:solidFill>
                  <a:srgbClr val="0000FF"/>
                </a:solidFill>
              </a:rPr>
              <a:t>2  </a:t>
            </a:r>
            <a:r>
              <a:rPr lang="en-US" sz="2000" b="1" dirty="0" smtClean="0">
                <a:solidFill>
                  <a:srgbClr val="0000FF"/>
                </a:solidFill>
              </a:rPr>
              <a:t>=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Log </a:t>
            </a:r>
            <a:r>
              <a:rPr lang="en-US" sz="2000" b="1" baseline="-25000" dirty="0" smtClean="0">
                <a:solidFill>
                  <a:srgbClr val="0000FF"/>
                </a:solidFill>
              </a:rPr>
              <a:t>3</a:t>
            </a:r>
            <a:r>
              <a:rPr lang="en-US" sz="2000" b="1" dirty="0" smtClean="0">
                <a:solidFill>
                  <a:srgbClr val="0000FF"/>
                </a:solidFill>
              </a:rPr>
              <a:t>Log </a:t>
            </a:r>
            <a:r>
              <a:rPr lang="en-US" sz="2000" b="1" baseline="-25000" dirty="0" smtClean="0">
                <a:solidFill>
                  <a:srgbClr val="0000FF"/>
                </a:solidFill>
              </a:rPr>
              <a:t>2 </a:t>
            </a:r>
            <a:r>
              <a:rPr lang="ru-RU" sz="2000" b="1" dirty="0" smtClean="0">
                <a:solidFill>
                  <a:srgbClr val="0000FF"/>
                </a:solidFill>
              </a:rPr>
              <a:t>8 </a:t>
            </a:r>
            <a:r>
              <a:rPr lang="en-US" sz="2000" b="1" dirty="0" smtClean="0">
                <a:solidFill>
                  <a:srgbClr val="0000FF"/>
                </a:solidFill>
              </a:rPr>
              <a:t>  </a:t>
            </a:r>
            <a:r>
              <a:rPr lang="ru-RU" sz="2000" b="1" dirty="0" smtClean="0">
                <a:solidFill>
                  <a:srgbClr val="0000FF"/>
                </a:solidFill>
              </a:rPr>
              <a:t> =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Tx/>
              <a:buAutoNum type="arabicPeriod"/>
              <a:tabLst>
                <a:tab pos="360363" algn="l"/>
              </a:tabLst>
              <a:defRPr/>
            </a:pPr>
            <a:r>
              <a:rPr lang="ru-RU" sz="1800" b="1" dirty="0" smtClean="0">
                <a:solidFill>
                  <a:srgbClr val="0000FF"/>
                </a:solidFill>
              </a:rPr>
              <a:t>2∙</a:t>
            </a:r>
            <a:r>
              <a:rPr lang="en-US" sz="1800" b="1" dirty="0" smtClean="0">
                <a:solidFill>
                  <a:srgbClr val="0000FF"/>
                </a:solidFill>
              </a:rPr>
              <a:t>Log </a:t>
            </a:r>
            <a:r>
              <a:rPr lang="en-US" sz="1800" b="1" baseline="-40000" dirty="0" smtClean="0">
                <a:solidFill>
                  <a:srgbClr val="0000FF"/>
                </a:solidFill>
              </a:rPr>
              <a:t>3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ru-RU" sz="1800" b="1" dirty="0" smtClean="0">
                <a:solidFill>
                  <a:srgbClr val="0000FF"/>
                </a:solidFill>
              </a:rPr>
              <a:t>6 –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</a:rPr>
              <a:t>1/2</a:t>
            </a:r>
            <a:r>
              <a:rPr lang="en-US" sz="1800" b="1" dirty="0" smtClean="0">
                <a:solidFill>
                  <a:srgbClr val="0000FF"/>
                </a:solidFill>
              </a:rPr>
              <a:t>∙Log </a:t>
            </a:r>
            <a:r>
              <a:rPr lang="en-US" sz="1800" b="1" baseline="-40000" dirty="0" smtClean="0">
                <a:solidFill>
                  <a:srgbClr val="0000FF"/>
                </a:solidFill>
              </a:rPr>
              <a:t>3</a:t>
            </a:r>
            <a:r>
              <a:rPr lang="ru-RU" sz="1800" b="1" dirty="0" smtClean="0">
                <a:solidFill>
                  <a:srgbClr val="0000FF"/>
                </a:solidFill>
              </a:rPr>
              <a:t>4</a:t>
            </a:r>
            <a:r>
              <a:rPr lang="en-US" sz="1800" b="1" dirty="0" smtClean="0">
                <a:solidFill>
                  <a:srgbClr val="0000FF"/>
                </a:solidFill>
              </a:rPr>
              <a:t>00</a:t>
            </a:r>
            <a:r>
              <a:rPr lang="ru-RU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</a:rPr>
              <a:t>+</a:t>
            </a:r>
            <a:r>
              <a:rPr lang="ru-RU" sz="1800" b="1" dirty="0" smtClean="0">
                <a:solidFill>
                  <a:srgbClr val="0000FF"/>
                </a:solidFill>
              </a:rPr>
              <a:t>3∙ </a:t>
            </a:r>
            <a:r>
              <a:rPr lang="en-US" sz="1800" b="1" dirty="0" smtClean="0">
                <a:solidFill>
                  <a:srgbClr val="0000FF"/>
                </a:solidFill>
              </a:rPr>
              <a:t>Log </a:t>
            </a:r>
            <a:r>
              <a:rPr lang="en-US" sz="1800" b="1" baseline="-40000" dirty="0" smtClean="0">
                <a:solidFill>
                  <a:srgbClr val="0000FF"/>
                </a:solidFill>
              </a:rPr>
              <a:t>3</a:t>
            </a:r>
            <a:r>
              <a:rPr lang="ru-RU" sz="1800" b="1" baseline="-40000" dirty="0" smtClean="0">
                <a:solidFill>
                  <a:srgbClr val="0000FF"/>
                </a:solidFill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</a:rPr>
              <a:t>        =</a:t>
            </a:r>
            <a:r>
              <a:rPr lang="ru-RU" sz="18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baseline="-25000" dirty="0" smtClean="0">
                <a:solidFill>
                  <a:srgbClr val="0000FF"/>
                </a:solidFill>
              </a:rPr>
              <a:t> 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536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25" y="6072188"/>
            <a:ext cx="5000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25" y="6072188"/>
            <a:ext cx="4270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1678782" y="3893344"/>
            <a:ext cx="5143500" cy="71437"/>
          </a:xfrm>
          <a:prstGeom prst="line">
            <a:avLst/>
          </a:prstGeom>
          <a:ln w="127000" cmpd="dbl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678782" y="3893344"/>
            <a:ext cx="5143500" cy="71437"/>
          </a:xfrm>
          <a:prstGeom prst="line">
            <a:avLst/>
          </a:prstGeom>
          <a:ln w="127000" cmpd="dbl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800" b="1" spc="600" dirty="0" smtClean="0">
                <a:solidFill>
                  <a:srgbClr val="C00000"/>
                </a:solidFill>
              </a:rPr>
              <a:t>ОТВЕТЫ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>
          <a:xfrm>
            <a:off x="531813" y="764704"/>
            <a:ext cx="4040187" cy="445170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FF0000"/>
                </a:solidFill>
              </a:rPr>
              <a:t>1 ВАРИАНТ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1812" y="1070768"/>
            <a:ext cx="4040188" cy="4716463"/>
          </a:xfrm>
        </p:spPr>
        <p:txBody>
          <a:bodyPr/>
          <a:lstStyle/>
          <a:p>
            <a:pPr marL="457200" indent="-4572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b="1" dirty="0" smtClean="0">
                <a:solidFill>
                  <a:srgbClr val="280DED"/>
                </a:solidFill>
              </a:rPr>
              <a:t>Log </a:t>
            </a:r>
            <a:r>
              <a:rPr lang="en-US" b="1" baseline="-40000" dirty="0" smtClean="0">
                <a:solidFill>
                  <a:srgbClr val="280DED"/>
                </a:solidFill>
              </a:rPr>
              <a:t>3</a:t>
            </a:r>
            <a:r>
              <a:rPr lang="en-US" b="1" dirty="0" smtClean="0">
                <a:solidFill>
                  <a:srgbClr val="280DED"/>
                </a:solidFill>
              </a:rPr>
              <a:t> 9 = 2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b="1" dirty="0" smtClean="0">
                <a:solidFill>
                  <a:srgbClr val="280DED"/>
                </a:solidFill>
              </a:rPr>
              <a:t>3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b="1" dirty="0" smtClean="0">
                <a:solidFill>
                  <a:srgbClr val="280DED"/>
                </a:solidFill>
              </a:rPr>
              <a:t>-2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b="1" dirty="0" smtClean="0">
                <a:solidFill>
                  <a:srgbClr val="280DED"/>
                </a:solidFill>
              </a:rPr>
              <a:t>2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b="1" dirty="0" smtClean="0">
                <a:solidFill>
                  <a:srgbClr val="280DED"/>
                </a:solidFill>
              </a:rPr>
              <a:t>0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b="1" dirty="0" smtClean="0">
                <a:solidFill>
                  <a:srgbClr val="280DED"/>
                </a:solidFill>
              </a:rPr>
              <a:t>5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b="1" dirty="0" smtClean="0">
                <a:solidFill>
                  <a:srgbClr val="280DED"/>
                </a:solidFill>
              </a:rPr>
              <a:t>1/</a:t>
            </a:r>
            <a:r>
              <a:rPr lang="ru-RU" b="1" dirty="0" smtClean="0">
                <a:solidFill>
                  <a:srgbClr val="280DED"/>
                </a:solidFill>
              </a:rPr>
              <a:t>2</a:t>
            </a:r>
            <a:endParaRPr lang="en-US" b="1" dirty="0" smtClean="0">
              <a:solidFill>
                <a:srgbClr val="280DED"/>
              </a:solidFill>
            </a:endParaRP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b="1" dirty="0" smtClean="0">
                <a:solidFill>
                  <a:srgbClr val="280DED"/>
                </a:solidFill>
              </a:rPr>
              <a:t>16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b="1" dirty="0" smtClean="0">
                <a:solidFill>
                  <a:srgbClr val="280DED"/>
                </a:solidFill>
              </a:rPr>
              <a:t>2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b="1" dirty="0" smtClean="0">
                <a:solidFill>
                  <a:srgbClr val="280DED"/>
                </a:solidFill>
              </a:rPr>
              <a:t>-2</a:t>
            </a:r>
            <a:endParaRPr lang="ru-RU" b="1" dirty="0" smtClean="0">
              <a:solidFill>
                <a:srgbClr val="280DED"/>
              </a:solidFill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en-US" dirty="0" smtClean="0"/>
          </a:p>
          <a:p>
            <a:pPr marL="457200" indent="-457200" eaLnBrk="1" hangingPunct="1">
              <a:buFontTx/>
              <a:buAutoNum type="arabicPeriod"/>
              <a:defRPr/>
            </a:pPr>
            <a:endParaRPr lang="en-US" dirty="0" smtClean="0"/>
          </a:p>
          <a:p>
            <a:pPr marL="457200" indent="-457200" eaLnBrk="1" hangingPunct="1">
              <a:buFontTx/>
              <a:buAutoNum type="arabicPeriod"/>
              <a:defRPr/>
            </a:pPr>
            <a:endParaRPr lang="en-US" dirty="0" smtClean="0"/>
          </a:p>
          <a:p>
            <a:pPr marL="457200" indent="-457200" eaLnBrk="1" hangingPunct="1">
              <a:buFontTx/>
              <a:buAutoNum type="arabicPeriod"/>
              <a:defRPr/>
            </a:pPr>
            <a:endParaRPr lang="ru-RU" dirty="0" smtClean="0"/>
          </a:p>
          <a:p>
            <a:pPr marL="457200" indent="-457200" eaLnBrk="1" hangingPunct="1">
              <a:buFontTx/>
              <a:buAutoNum type="arabicPeriod"/>
              <a:defRPr/>
            </a:pPr>
            <a:endParaRPr lang="ru-RU" dirty="0" smtClean="0"/>
          </a:p>
          <a:p>
            <a:pPr marL="457200" indent="-457200" eaLnBrk="1" hangingPunct="1">
              <a:buFontTx/>
              <a:buAutoNum type="arabicPeriod"/>
              <a:defRPr/>
            </a:pPr>
            <a:endParaRPr lang="ru-RU" dirty="0" smtClean="0"/>
          </a:p>
        </p:txBody>
      </p:sp>
      <p:sp>
        <p:nvSpPr>
          <p:cNvPr id="16389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764704"/>
            <a:ext cx="4041775" cy="445170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FF0000"/>
                </a:solidFill>
              </a:rPr>
              <a:t>2 ВАРИАНТ</a:t>
            </a:r>
          </a:p>
        </p:txBody>
      </p:sp>
      <p:sp>
        <p:nvSpPr>
          <p:cNvPr id="16390" name="Содержимое 5"/>
          <p:cNvSpPr>
            <a:spLocks noGrp="1"/>
          </p:cNvSpPr>
          <p:nvPr>
            <p:ph sz="quarter" idx="4"/>
          </p:nvPr>
        </p:nvSpPr>
        <p:spPr>
          <a:xfrm>
            <a:off x="4708276" y="1070768"/>
            <a:ext cx="4041775" cy="4643438"/>
          </a:xfrm>
        </p:spPr>
        <p:txBody>
          <a:bodyPr/>
          <a:lstStyle/>
          <a:p>
            <a:pPr marL="457200" indent="-457200" eaLnBrk="1" hangingPunct="1">
              <a:buClr>
                <a:srgbClr val="FF0000"/>
              </a:buClr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Log </a:t>
            </a:r>
            <a:r>
              <a:rPr lang="en-US" b="1" baseline="-40000" dirty="0" smtClean="0">
                <a:solidFill>
                  <a:schemeClr val="bg1"/>
                </a:solidFill>
              </a:rPr>
              <a:t>3 </a:t>
            </a:r>
            <a:r>
              <a:rPr lang="en-US" b="1" dirty="0" smtClean="0">
                <a:solidFill>
                  <a:schemeClr val="bg1"/>
                </a:solidFill>
              </a:rPr>
              <a:t>81 =4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3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-4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2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1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18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1/5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16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1</a:t>
            </a:r>
          </a:p>
          <a:p>
            <a:pPr marL="457200" indent="-457200" eaLnBrk="1" hangingPunct="1">
              <a:buClr>
                <a:srgbClr val="FF0000"/>
              </a:buClr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ru-RU" b="1" dirty="0" smtClean="0">
              <a:solidFill>
                <a:schemeClr val="bg1"/>
              </a:solidFill>
            </a:endParaRPr>
          </a:p>
          <a:p>
            <a:pPr marL="457200" indent="-457200" eaLnBrk="1" hangingPunct="1">
              <a:buFontTx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indent="-457200" eaLnBrk="1" hangingPunct="1">
              <a:buFontTx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indent="-457200" eaLnBrk="1" hangingPunct="1">
              <a:buFontTx/>
              <a:buAutoNum type="arabicPeriod"/>
            </a:pPr>
            <a:endParaRPr lang="ru-RU" dirty="0" smtClean="0"/>
          </a:p>
          <a:p>
            <a:pPr marL="457200" indent="-457200" eaLnBrk="1" hangingPunct="1">
              <a:buFontTx/>
              <a:buAutoNum type="arabicPeriod"/>
            </a:pPr>
            <a:endParaRPr lang="ru-RU" dirty="0" smtClean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355976" y="1419907"/>
            <a:ext cx="1712" cy="4018185"/>
          </a:xfrm>
          <a:prstGeom prst="line">
            <a:avLst/>
          </a:prstGeom>
          <a:ln w="127000" cmpd="dbl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35696" y="5445224"/>
            <a:ext cx="45365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Оценка за работу:</a:t>
            </a:r>
          </a:p>
          <a:p>
            <a:r>
              <a:rPr lang="ru-RU" b="1" dirty="0" smtClean="0">
                <a:solidFill>
                  <a:srgbClr val="280DED"/>
                </a:solidFill>
              </a:rPr>
              <a:t>6     правильных ответов    -   оценка «</a:t>
            </a:r>
            <a:r>
              <a:rPr lang="ru-RU" sz="2000" b="1" dirty="0" smtClean="0">
                <a:solidFill>
                  <a:srgbClr val="CC0000"/>
                </a:solidFill>
              </a:rPr>
              <a:t>3</a:t>
            </a:r>
            <a:r>
              <a:rPr lang="ru-RU" b="1" dirty="0" smtClean="0">
                <a:solidFill>
                  <a:srgbClr val="280DED"/>
                </a:solidFill>
              </a:rPr>
              <a:t>»</a:t>
            </a:r>
          </a:p>
          <a:p>
            <a:r>
              <a:rPr lang="ru-RU" b="1" dirty="0" smtClean="0">
                <a:solidFill>
                  <a:srgbClr val="280DED"/>
                </a:solidFill>
              </a:rPr>
              <a:t>8     правильных ответов    -   оценка «</a:t>
            </a:r>
            <a:r>
              <a:rPr lang="ru-RU" sz="2000" b="1" dirty="0" smtClean="0">
                <a:solidFill>
                  <a:srgbClr val="FF0000"/>
                </a:solidFill>
              </a:rPr>
              <a:t>4</a:t>
            </a:r>
            <a:r>
              <a:rPr lang="ru-RU" b="1" dirty="0" smtClean="0">
                <a:solidFill>
                  <a:srgbClr val="280DED"/>
                </a:solidFill>
              </a:rPr>
              <a:t>»</a:t>
            </a:r>
          </a:p>
          <a:p>
            <a:r>
              <a:rPr lang="ru-RU" b="1" dirty="0" smtClean="0">
                <a:solidFill>
                  <a:srgbClr val="280DED"/>
                </a:solidFill>
              </a:rPr>
              <a:t>10   правильных ответов    -   оценка «</a:t>
            </a:r>
            <a:r>
              <a:rPr lang="ru-RU" sz="2000" b="1" dirty="0" smtClean="0">
                <a:solidFill>
                  <a:srgbClr val="FF0000"/>
                </a:solidFill>
              </a:rPr>
              <a:t>5</a:t>
            </a:r>
            <a:r>
              <a:rPr lang="ru-RU" b="1" dirty="0" smtClean="0">
                <a:solidFill>
                  <a:srgbClr val="280DED"/>
                </a:solidFill>
              </a:rPr>
              <a:t>»</a:t>
            </a:r>
            <a:endParaRPr lang="ru-RU" b="1" dirty="0">
              <a:solidFill>
                <a:srgbClr val="280DE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Свойства логарифмов</a:t>
            </a:r>
            <a:r>
              <a:rPr lang="en-US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	</a:t>
            </a:r>
            <a:r>
              <a:rPr lang="en-US" sz="4000" b="1" dirty="0" smtClean="0">
                <a:ln w="50800"/>
                <a:solidFill>
                  <a:srgbClr val="A50021"/>
                </a:solidFill>
              </a:rPr>
              <a:t>( </a:t>
            </a:r>
            <a:r>
              <a:rPr lang="en-US" sz="3200" b="1" dirty="0" smtClean="0">
                <a:ln w="50800"/>
                <a:solidFill>
                  <a:srgbClr val="A50021"/>
                </a:solidFill>
              </a:rPr>
              <a:t>a&gt;0; a=1; b&gt;0 )</a:t>
            </a:r>
            <a:endParaRPr lang="ru-RU" sz="4000" b="1" dirty="0">
              <a:ln w="50800"/>
              <a:solidFill>
                <a:srgbClr val="A5002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1052736"/>
            <a:ext cx="28083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a</a:t>
            </a:r>
            <a:r>
              <a:rPr lang="en-US" sz="44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4400" b="1" baseline="50000" dirty="0" smtClean="0">
                <a:solidFill>
                  <a:schemeClr val="bg1">
                    <a:lumMod val="75000"/>
                  </a:schemeClr>
                </a:solidFill>
              </a:rPr>
              <a:t>Log </a:t>
            </a:r>
            <a:r>
              <a:rPr lang="en-US" sz="4400" b="1" baseline="30000" dirty="0" smtClean="0">
                <a:solidFill>
                  <a:srgbClr val="C00000"/>
                </a:solidFill>
              </a:rPr>
              <a:t>a</a:t>
            </a:r>
            <a:r>
              <a:rPr lang="en-US" sz="4400" b="1" baseline="50000" dirty="0" smtClean="0">
                <a:solidFill>
                  <a:schemeClr val="bg1">
                    <a:lumMod val="75000"/>
                  </a:schemeClr>
                </a:solidFill>
              </a:rPr>
              <a:t> b</a:t>
            </a:r>
            <a:r>
              <a:rPr lang="en-US" sz="4400" b="1" dirty="0" smtClean="0">
                <a:solidFill>
                  <a:schemeClr val="bg1">
                    <a:lumMod val="75000"/>
                  </a:schemeClr>
                </a:solidFill>
              </a:rPr>
              <a:t> = </a:t>
            </a: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b</a:t>
            </a:r>
            <a:endParaRPr lang="ru-RU" sz="36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198884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Log </a:t>
            </a:r>
            <a:r>
              <a:rPr lang="en-US" sz="4800" b="1" baseline="-40000" dirty="0" smtClean="0">
                <a:ln w="50800"/>
                <a:solidFill>
                  <a:srgbClr val="A50021"/>
                </a:solidFill>
              </a:rPr>
              <a:t>a</a:t>
            </a:r>
            <a:r>
              <a:rPr lang="en-US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</a:t>
            </a:r>
            <a:r>
              <a:rPr lang="en-US" sz="3200" b="1" baseline="70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= 0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292494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Log </a:t>
            </a:r>
            <a:r>
              <a:rPr lang="en-US" sz="4800" b="1" baseline="-40000" dirty="0" smtClean="0">
                <a:ln w="50800"/>
                <a:solidFill>
                  <a:srgbClr val="C00000"/>
                </a:solidFill>
              </a:rPr>
              <a:t>a</a:t>
            </a:r>
            <a:r>
              <a:rPr lang="en-US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600" b="1" dirty="0" err="1" smtClean="0">
                <a:ln w="50800"/>
                <a:solidFill>
                  <a:srgbClr val="C00000"/>
                </a:solidFill>
              </a:rPr>
              <a:t>a</a:t>
            </a:r>
            <a:r>
              <a:rPr lang="en-US" sz="3200" b="1" baseline="70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= 1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7864" y="1124744"/>
            <a:ext cx="579613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Log </a:t>
            </a:r>
            <a:r>
              <a:rPr lang="en-US" sz="4800" b="1" baseline="-40000" dirty="0" smtClean="0">
                <a:ln w="50800"/>
                <a:solidFill>
                  <a:srgbClr val="FF0000"/>
                </a:solidFill>
              </a:rPr>
              <a:t>a</a:t>
            </a:r>
            <a:r>
              <a:rPr lang="en-US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rgbClr val="187E29"/>
                </a:solidFill>
              </a:rPr>
              <a:t>b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+ Log </a:t>
            </a:r>
            <a:r>
              <a:rPr lang="en-US" sz="4800" b="1" baseline="-40000" dirty="0" smtClean="0">
                <a:ln w="50800"/>
                <a:solidFill>
                  <a:srgbClr val="FF0000"/>
                </a:solidFill>
              </a:rPr>
              <a:t>a</a:t>
            </a:r>
            <a:r>
              <a:rPr lang="en-US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rgbClr val="1FA135"/>
                </a:solidFill>
              </a:rPr>
              <a:t>c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= Log </a:t>
            </a:r>
            <a:r>
              <a:rPr lang="en-US" sz="4800" b="1" baseline="-40000" dirty="0" smtClean="0">
                <a:ln w="50800"/>
                <a:solidFill>
                  <a:srgbClr val="FF0000"/>
                </a:solidFill>
              </a:rPr>
              <a:t>a</a:t>
            </a:r>
            <a:r>
              <a:rPr lang="en-US" sz="3200" b="1" baseline="-25000" dirty="0" smtClean="0">
                <a:ln w="50800"/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(</a:t>
            </a:r>
            <a:r>
              <a:rPr lang="en-US" sz="3200" b="1" dirty="0" smtClean="0">
                <a:ln w="50800"/>
                <a:solidFill>
                  <a:srgbClr val="1FA135"/>
                </a:solidFill>
              </a:rPr>
              <a:t>b*c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)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00400" y="1988840"/>
            <a:ext cx="558011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Log </a:t>
            </a:r>
            <a:r>
              <a:rPr lang="en-US" sz="4800" b="1" baseline="-40000" dirty="0" smtClean="0">
                <a:ln w="50800"/>
                <a:solidFill>
                  <a:srgbClr val="C00000"/>
                </a:solidFill>
              </a:rPr>
              <a:t>a</a:t>
            </a:r>
            <a:r>
              <a:rPr lang="en-US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rgbClr val="1FA135"/>
                </a:solidFill>
              </a:rPr>
              <a:t>b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- Log </a:t>
            </a:r>
            <a:r>
              <a:rPr lang="en-US" sz="4800" b="1" baseline="-40000" dirty="0" smtClean="0">
                <a:ln w="50800"/>
                <a:solidFill>
                  <a:srgbClr val="C00000"/>
                </a:solidFill>
              </a:rPr>
              <a:t>a</a:t>
            </a:r>
            <a:r>
              <a:rPr lang="en-US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rgbClr val="1FA135"/>
                </a:solidFill>
              </a:rPr>
              <a:t>c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= Log </a:t>
            </a:r>
            <a:r>
              <a:rPr lang="en-US" sz="4800" b="1" baseline="-40000" dirty="0" smtClean="0">
                <a:ln w="50800"/>
                <a:solidFill>
                  <a:srgbClr val="C00000"/>
                </a:solidFill>
              </a:rPr>
              <a:t>a</a:t>
            </a:r>
            <a:r>
              <a:rPr lang="en-US" sz="3200" b="1" baseline="-40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</a:t>
            </a:r>
            <a:r>
              <a:rPr lang="en-US" sz="3200" b="1" dirty="0" smtClean="0">
                <a:ln w="50800"/>
                <a:solidFill>
                  <a:srgbClr val="1FA135"/>
                </a:solidFill>
              </a:rPr>
              <a:t>b/c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)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7904" y="2996952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Log </a:t>
            </a:r>
            <a:r>
              <a:rPr lang="en-US" sz="4800" b="1" baseline="-40000" dirty="0" smtClean="0">
                <a:ln w="50800"/>
                <a:solidFill>
                  <a:srgbClr val="A50021"/>
                </a:solidFill>
              </a:rPr>
              <a:t>a</a:t>
            </a:r>
            <a:r>
              <a:rPr lang="en-US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b</a:t>
            </a:r>
            <a:r>
              <a:rPr lang="en-US" sz="3200" b="1" baseline="70000" dirty="0" err="1" smtClean="0">
                <a:ln w="50800"/>
                <a:solidFill>
                  <a:srgbClr val="187E29"/>
                </a:solidFill>
              </a:rPr>
              <a:t>p</a:t>
            </a:r>
            <a:r>
              <a:rPr lang="en-US" sz="3200" b="1" baseline="70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= </a:t>
            </a:r>
            <a:r>
              <a:rPr lang="en-US" sz="3200" b="1" dirty="0" smtClean="0">
                <a:ln w="50800"/>
                <a:solidFill>
                  <a:srgbClr val="187E29"/>
                </a:solidFill>
              </a:rPr>
              <a:t>p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*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Log </a:t>
            </a:r>
            <a:r>
              <a:rPr lang="en-US" sz="4800" b="1" baseline="-40000" dirty="0" smtClean="0">
                <a:ln w="50800"/>
                <a:solidFill>
                  <a:srgbClr val="A50021"/>
                </a:solidFill>
              </a:rPr>
              <a:t>a</a:t>
            </a:r>
            <a:r>
              <a:rPr lang="en-US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b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35896" y="3933056"/>
            <a:ext cx="4536504" cy="756718"/>
          </a:xfrm>
          <a:prstGeom prst="rect">
            <a:avLst/>
          </a:prstGeom>
          <a:noFill/>
        </p:spPr>
        <p:txBody>
          <a:bodyPr wrap="square" bIns="216000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Log </a:t>
            </a:r>
            <a:r>
              <a:rPr lang="en-US" sz="4800" b="1" baseline="-40000" dirty="0" err="1" smtClean="0">
                <a:ln w="50800"/>
                <a:solidFill>
                  <a:srgbClr val="A50021"/>
                </a:solidFill>
              </a:rPr>
              <a:t>a</a:t>
            </a:r>
            <a:r>
              <a:rPr lang="en-US" sz="3200" b="1" baseline="-24000" dirty="0" err="1" smtClean="0">
                <a:ln w="50800"/>
                <a:solidFill>
                  <a:srgbClr val="1FA135"/>
                </a:solidFill>
              </a:rPr>
              <a:t>p</a:t>
            </a:r>
            <a:r>
              <a:rPr lang="en-US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b </a:t>
            </a:r>
            <a:r>
              <a:rPr lang="en-US" sz="3200" b="1" baseline="70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= </a:t>
            </a:r>
            <a:r>
              <a:rPr lang="en-US" sz="3200" b="1" dirty="0" smtClean="0">
                <a:ln w="50800"/>
                <a:solidFill>
                  <a:srgbClr val="1FA135"/>
                </a:solidFill>
              </a:rPr>
              <a:t>1/p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* Log </a:t>
            </a:r>
            <a:r>
              <a:rPr lang="en-US" sz="4800" b="1" baseline="-40000" dirty="0" smtClean="0">
                <a:ln w="50800"/>
                <a:solidFill>
                  <a:srgbClr val="A50021"/>
                </a:solidFill>
              </a:rPr>
              <a:t>a</a:t>
            </a:r>
            <a:r>
              <a:rPr lang="en-US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b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528" y="5481289"/>
            <a:ext cx="1872208" cy="756718"/>
          </a:xfrm>
          <a:prstGeom prst="rect">
            <a:avLst/>
          </a:prstGeom>
          <a:noFill/>
        </p:spPr>
        <p:txBody>
          <a:bodyPr wrap="square" bIns="216000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14350" indent="-514350" eaLnBrk="1" hangingPunct="1">
              <a:buFontTx/>
              <a:buNone/>
              <a:defRPr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Log </a:t>
            </a:r>
            <a:r>
              <a:rPr lang="en-US" sz="4800" b="1" baseline="-40000" dirty="0">
                <a:ln w="50800"/>
                <a:solidFill>
                  <a:srgbClr val="A50021"/>
                </a:solidFill>
              </a:rPr>
              <a:t>a</a:t>
            </a:r>
            <a:r>
              <a:rPr lang="en-US" sz="3200" b="1" baseline="-25000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>
                <a:ln w="50800"/>
                <a:solidFill>
                  <a:srgbClr val="187E29"/>
                </a:solidFill>
              </a:rPr>
              <a:t>b</a:t>
            </a:r>
            <a:r>
              <a:rPr lang="en-US" sz="3200" b="1" dirty="0">
                <a:ln w="50800"/>
                <a:solidFill>
                  <a:schemeClr val="bg1">
                    <a:shade val="50000"/>
                  </a:schemeClr>
                </a:solidFill>
              </a:rPr>
              <a:t> = 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267744" y="5805264"/>
            <a:ext cx="151216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67744" y="4854122"/>
            <a:ext cx="1800200" cy="807126"/>
          </a:xfrm>
          <a:prstGeom prst="rect">
            <a:avLst/>
          </a:prstGeom>
          <a:noFill/>
        </p:spPr>
        <p:txBody>
          <a:bodyPr wrap="square" bIns="144000" rtlCol="0">
            <a:spAutoFit/>
          </a:bodyPr>
          <a:lstStyle/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Log </a:t>
            </a:r>
            <a:r>
              <a:rPr lang="ru-RU" sz="4800" b="1" baseline="-40000" dirty="0" smtClean="0">
                <a:ln w="50800"/>
                <a:solidFill>
                  <a:srgbClr val="0000CC"/>
                </a:solidFill>
              </a:rPr>
              <a:t>с</a:t>
            </a:r>
            <a:r>
              <a:rPr lang="en-US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4000" b="1" dirty="0" smtClean="0">
                <a:ln w="50800"/>
                <a:solidFill>
                  <a:srgbClr val="187E29"/>
                </a:solidFill>
              </a:rPr>
              <a:t>b</a:t>
            </a:r>
            <a:endParaRPr lang="ru-RU" sz="40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6948264" y="260648"/>
            <a:ext cx="144016" cy="288032"/>
          </a:xfrm>
          <a:prstGeom prst="line">
            <a:avLst/>
          </a:prstGeom>
          <a:ln w="381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876256" y="5661248"/>
            <a:ext cx="136815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380312" y="501317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ru-RU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131840" y="908720"/>
            <a:ext cx="0" cy="3456384"/>
          </a:xfrm>
          <a:prstGeom prst="line">
            <a:avLst/>
          </a:prstGeom>
          <a:ln w="101600" cmpd="dbl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23528" y="4869160"/>
            <a:ext cx="8352928" cy="0"/>
          </a:xfrm>
          <a:prstGeom prst="line">
            <a:avLst/>
          </a:prstGeom>
          <a:ln w="101600" cmpd="dbl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95536" y="378904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Log </a:t>
            </a:r>
            <a:r>
              <a:rPr lang="en-US" sz="4800" b="1" baseline="-40000" dirty="0" smtClean="0">
                <a:ln w="50800"/>
                <a:solidFill>
                  <a:srgbClr val="A50021"/>
                </a:solidFill>
              </a:rPr>
              <a:t>a</a:t>
            </a:r>
            <a:r>
              <a:rPr lang="en-US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600" b="1" dirty="0" err="1" smtClean="0">
                <a:ln w="50800"/>
                <a:solidFill>
                  <a:srgbClr val="A50021"/>
                </a:solidFill>
              </a:rPr>
              <a:t>a</a:t>
            </a:r>
            <a:r>
              <a:rPr lang="en-US" sz="3200" b="1" baseline="70000" dirty="0" err="1" smtClean="0">
                <a:ln w="50800"/>
                <a:solidFill>
                  <a:srgbClr val="187E29"/>
                </a:solidFill>
              </a:rPr>
              <a:t>p</a:t>
            </a:r>
            <a:r>
              <a:rPr lang="en-US" sz="3200" b="1" baseline="70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= </a:t>
            </a:r>
            <a:r>
              <a:rPr lang="en-US" sz="3200" b="1" dirty="0" smtClean="0">
                <a:ln w="50800"/>
                <a:solidFill>
                  <a:srgbClr val="187E29"/>
                </a:solidFill>
              </a:rPr>
              <a:t>p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67744" y="5877272"/>
            <a:ext cx="1872208" cy="879829"/>
          </a:xfrm>
          <a:prstGeom prst="rect">
            <a:avLst/>
          </a:prstGeom>
          <a:noFill/>
        </p:spPr>
        <p:txBody>
          <a:bodyPr wrap="square" bIns="216000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14350" indent="-514350" eaLnBrk="1" hangingPunct="1">
              <a:buFontTx/>
              <a:buNone/>
              <a:defRPr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Log </a:t>
            </a:r>
            <a:r>
              <a:rPr lang="en-US" sz="4800" b="1" baseline="-40000" dirty="0" smtClean="0">
                <a:ln w="50800"/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4000" b="1" dirty="0" smtClean="0">
                <a:ln w="50800"/>
                <a:solidFill>
                  <a:srgbClr val="A50021"/>
                </a:solidFill>
              </a:rPr>
              <a:t>a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60032" y="5408586"/>
            <a:ext cx="1872208" cy="756718"/>
          </a:xfrm>
          <a:prstGeom prst="rect">
            <a:avLst/>
          </a:prstGeom>
          <a:noFill/>
        </p:spPr>
        <p:txBody>
          <a:bodyPr wrap="square" bIns="216000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14350" indent="-514350" eaLnBrk="1" hangingPunct="1">
              <a:buFontTx/>
              <a:buNone/>
              <a:defRPr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Log </a:t>
            </a:r>
            <a:r>
              <a:rPr lang="en-US" sz="4800" b="1" baseline="-40000" dirty="0">
                <a:ln w="50800"/>
                <a:solidFill>
                  <a:srgbClr val="A50021"/>
                </a:solidFill>
              </a:rPr>
              <a:t>a</a:t>
            </a:r>
            <a:r>
              <a:rPr lang="en-US" sz="3200" b="1" baseline="-25000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>
                <a:ln w="50800"/>
                <a:solidFill>
                  <a:srgbClr val="187E29"/>
                </a:solidFill>
              </a:rPr>
              <a:t>b</a:t>
            </a:r>
            <a:r>
              <a:rPr lang="en-US" sz="3200" b="1" dirty="0">
                <a:ln w="50800"/>
                <a:solidFill>
                  <a:schemeClr val="bg1">
                    <a:shade val="50000"/>
                  </a:schemeClr>
                </a:solidFill>
              </a:rPr>
              <a:t> = 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04248" y="5805264"/>
            <a:ext cx="1656184" cy="879829"/>
          </a:xfrm>
          <a:prstGeom prst="rect">
            <a:avLst/>
          </a:prstGeom>
          <a:noFill/>
        </p:spPr>
        <p:txBody>
          <a:bodyPr wrap="square" bIns="216000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14350" indent="-514350" eaLnBrk="1" hangingPunct="1">
              <a:buFontTx/>
              <a:buNone/>
              <a:defRPr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Log </a:t>
            </a:r>
            <a:r>
              <a:rPr lang="en-US" sz="4800" b="1" baseline="-40000" dirty="0" smtClean="0">
                <a:ln w="50800"/>
                <a:solidFill>
                  <a:srgbClr val="187E29"/>
                </a:solidFill>
              </a:rPr>
              <a:t>b</a:t>
            </a:r>
            <a:r>
              <a:rPr lang="en-US" sz="3200" b="1" baseline="-25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4000" b="1" dirty="0" smtClean="0">
                <a:ln w="50800"/>
                <a:solidFill>
                  <a:srgbClr val="A50021"/>
                </a:solidFill>
              </a:rPr>
              <a:t>a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260648"/>
            <a:ext cx="74168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Оценка за урок:</a:t>
            </a:r>
          </a:p>
          <a:p>
            <a:r>
              <a:rPr lang="ru-RU" sz="2400" dirty="0" smtClean="0"/>
              <a:t>Если вы набрали  15 баллов и больше      -   оценка  «5»</a:t>
            </a:r>
          </a:p>
          <a:p>
            <a:r>
              <a:rPr lang="ru-RU" sz="2400" dirty="0" smtClean="0"/>
              <a:t>Если вы набрали  10 баллов и больше      -   оценка  «4»</a:t>
            </a:r>
          </a:p>
          <a:p>
            <a:r>
              <a:rPr lang="ru-RU" sz="2400" dirty="0" smtClean="0"/>
              <a:t> Если вы набрали  6 баллов и больше      -   оценка  «3»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717032"/>
            <a:ext cx="9144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Домашнее задание : </a:t>
            </a:r>
          </a:p>
          <a:p>
            <a:r>
              <a:rPr lang="ru-RU" sz="3200" dirty="0" smtClean="0"/>
              <a:t> устно - Повторить по конспекту логарифмические   		формулы</a:t>
            </a:r>
          </a:p>
          <a:p>
            <a:r>
              <a:rPr lang="ru-RU" sz="3200" dirty="0" smtClean="0"/>
              <a:t>Примеры    стр.111    № 378, 382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21120938">
            <a:off x="251520" y="1052736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14813" indent="-4214813"/>
            <a:r>
              <a:rPr lang="ru-RU" sz="6600" dirty="0" smtClean="0"/>
              <a:t>Неизвестное об известном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509120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Подготовили учащиеся </a:t>
            </a:r>
          </a:p>
          <a:p>
            <a:r>
              <a:rPr lang="ru-RU" sz="2800" dirty="0" smtClean="0"/>
              <a:t>		 группы 243 :   Никулин Егор</a:t>
            </a:r>
          </a:p>
          <a:p>
            <a:pPr indent="4037013"/>
            <a:r>
              <a:rPr lang="ru-RU" sz="2800" dirty="0" smtClean="0"/>
              <a:t>Васильев Семен</a:t>
            </a:r>
          </a:p>
          <a:p>
            <a:pPr indent="3948113"/>
            <a:r>
              <a:rPr lang="ru-RU" sz="2800" dirty="0" smtClean="0"/>
              <a:t>Ефимов Иван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179512" y="1844824"/>
            <a:ext cx="331946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b="1" dirty="0"/>
              <a:t>Шотландец, </a:t>
            </a:r>
            <a:endParaRPr lang="en-US" sz="2000" b="1" dirty="0" smtClean="0"/>
          </a:p>
          <a:p>
            <a:r>
              <a:rPr lang="ru-RU" sz="2000" b="1" dirty="0" smtClean="0"/>
              <a:t>теолог</a:t>
            </a:r>
            <a:r>
              <a:rPr lang="ru-RU" sz="2000" b="1" dirty="0"/>
              <a:t>,</a:t>
            </a:r>
            <a:endParaRPr lang="en-US" sz="2000" b="1" dirty="0"/>
          </a:p>
          <a:p>
            <a:r>
              <a:rPr lang="ru-RU" sz="2000" b="1" dirty="0"/>
              <a:t> математик,</a:t>
            </a:r>
            <a:endParaRPr lang="en-US" sz="2000" b="1" dirty="0"/>
          </a:p>
          <a:p>
            <a:r>
              <a:rPr lang="ru-RU" sz="2000" b="1" dirty="0"/>
              <a:t> изобретатель "оружия смерти", </a:t>
            </a:r>
            <a:endParaRPr lang="en-US" sz="2000" b="1" dirty="0"/>
          </a:p>
          <a:p>
            <a:r>
              <a:rPr lang="ru-RU" sz="2000" b="1" dirty="0"/>
              <a:t>задумавший сконструировать </a:t>
            </a:r>
            <a:endParaRPr lang="en-US" sz="2000" b="1" dirty="0"/>
          </a:p>
          <a:p>
            <a:r>
              <a:rPr lang="ru-RU" sz="2000" b="1" dirty="0"/>
              <a:t>систему зеркал и линз,</a:t>
            </a:r>
            <a:endParaRPr lang="en-US" sz="2000" b="1" dirty="0"/>
          </a:p>
          <a:p>
            <a:r>
              <a:rPr lang="ru-RU" sz="2000" b="1" dirty="0"/>
              <a:t> которая </a:t>
            </a:r>
            <a:endParaRPr lang="en-US" sz="2000" b="1" dirty="0"/>
          </a:p>
          <a:p>
            <a:r>
              <a:rPr lang="ru-RU" sz="2000" b="1" dirty="0"/>
              <a:t>поражала бы цель </a:t>
            </a:r>
            <a:endParaRPr lang="en-US" sz="2000" b="1" dirty="0"/>
          </a:p>
          <a:p>
            <a:r>
              <a:rPr lang="ru-RU" sz="2000" b="1" dirty="0"/>
              <a:t>смертоносным лучом,</a:t>
            </a:r>
            <a:endParaRPr lang="en-US" sz="2000" b="1" dirty="0"/>
          </a:p>
          <a:p>
            <a:r>
              <a:rPr lang="ru-RU" sz="2000" b="1" dirty="0"/>
              <a:t> изобрел логарифмы, </a:t>
            </a:r>
            <a:endParaRPr lang="en-US" sz="2000" b="1" dirty="0"/>
          </a:p>
          <a:p>
            <a:r>
              <a:rPr lang="ru-RU" sz="2000" b="1" dirty="0"/>
              <a:t>о чем сообщалось</a:t>
            </a:r>
            <a:endParaRPr lang="en-US" sz="2000" b="1" dirty="0"/>
          </a:p>
          <a:p>
            <a:r>
              <a:rPr lang="ru-RU" sz="2000" b="1" dirty="0"/>
              <a:t> в публикации 1614 года. </a:t>
            </a:r>
            <a:endParaRPr lang="en-US" sz="2000" b="1" dirty="0"/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6215063" y="2071688"/>
            <a:ext cx="29289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Таблицы Непера, </a:t>
            </a:r>
            <a:endParaRPr lang="en-US" sz="2000" b="1" dirty="0"/>
          </a:p>
          <a:p>
            <a:r>
              <a:rPr lang="ru-RU" sz="2000" b="1" dirty="0"/>
              <a:t>расчет которых требовал </a:t>
            </a:r>
            <a:endParaRPr lang="en-US" sz="2000" b="1" dirty="0"/>
          </a:p>
          <a:p>
            <a:r>
              <a:rPr lang="ru-RU" sz="2000" b="1" dirty="0"/>
              <a:t>очень много времени, </a:t>
            </a:r>
            <a:endParaRPr lang="en-US" sz="2000" b="1" dirty="0"/>
          </a:p>
          <a:p>
            <a:r>
              <a:rPr lang="ru-RU" sz="2000" b="1" dirty="0"/>
              <a:t>были позже "встроены" </a:t>
            </a:r>
            <a:endParaRPr lang="en-US" sz="2000" b="1" dirty="0"/>
          </a:p>
          <a:p>
            <a:r>
              <a:rPr lang="ru-RU" sz="2000" b="1" dirty="0"/>
              <a:t>в удобное устройство,</a:t>
            </a:r>
            <a:endParaRPr lang="en-US" sz="2000" b="1" dirty="0"/>
          </a:p>
          <a:p>
            <a:r>
              <a:rPr lang="ru-RU" sz="2000" b="1" dirty="0"/>
              <a:t> чрезвычайно ускоряющее </a:t>
            </a:r>
            <a:endParaRPr lang="en-US" sz="2000" b="1" dirty="0"/>
          </a:p>
          <a:p>
            <a:r>
              <a:rPr lang="ru-RU" sz="2000" b="1" dirty="0"/>
              <a:t>процесс вычисления – </a:t>
            </a:r>
            <a:endParaRPr lang="en-US" sz="2000" b="1" dirty="0"/>
          </a:p>
          <a:p>
            <a:r>
              <a:rPr lang="ru-RU" sz="2000" b="1" dirty="0"/>
              <a:t>логарифмическая линейка.</a:t>
            </a:r>
            <a:r>
              <a:rPr lang="ru-RU" dirty="0"/>
              <a:t> </a:t>
            </a:r>
          </a:p>
        </p:txBody>
      </p:sp>
      <p:pic>
        <p:nvPicPr>
          <p:cNvPr id="18436" name="Рисунок 7" descr="new_pa9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6737" y="2204864"/>
            <a:ext cx="3130526" cy="3355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143240" y="285728"/>
            <a:ext cx="4708863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30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Джон Непер</a:t>
            </a:r>
            <a:r>
              <a:rPr lang="en-US" sz="4000" b="1" spc="30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spc="30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spc="30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(1550-1617)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4644008" y="4077072"/>
          <a:ext cx="4287837" cy="2303314"/>
        </p:xfrm>
        <a:graphic>
          <a:graphicData uri="http://schemas.openxmlformats.org/presentationml/2006/ole">
            <p:oleObj spid="_x0000_s1026" name="Точечный рисунок" r:id="rId3" imgW="2486372" imgH="1000000" progId="PBrush">
              <p:embed/>
            </p:oleObj>
          </a:graphicData>
        </a:graphic>
      </p:graphicFrame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250825" y="2079625"/>
            <a:ext cx="61785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Arial" charset="0"/>
              </a:rPr>
              <a:t>В 1614 году шотландский математик  Джон Непер</a:t>
            </a:r>
            <a:endParaRPr lang="en-US" b="1">
              <a:latin typeface="Arial" charset="0"/>
            </a:endParaRPr>
          </a:p>
          <a:p>
            <a:r>
              <a:rPr lang="ru-RU" b="1">
                <a:latin typeface="Arial" charset="0"/>
              </a:rPr>
              <a:t> изобрел таблицы логарифмов. </a:t>
            </a:r>
            <a:endParaRPr lang="en-US" b="1">
              <a:latin typeface="Arial" charset="0"/>
            </a:endParaRPr>
          </a:p>
          <a:p>
            <a:r>
              <a:rPr lang="ru-RU" b="1">
                <a:latin typeface="Arial" charset="0"/>
              </a:rPr>
              <a:t>Принцип их заключался в том, </a:t>
            </a:r>
            <a:endParaRPr lang="en-US" b="1">
              <a:latin typeface="Arial" charset="0"/>
            </a:endParaRPr>
          </a:p>
          <a:p>
            <a:r>
              <a:rPr lang="ru-RU" b="1">
                <a:latin typeface="Arial" charset="0"/>
              </a:rPr>
              <a:t>что каждому числу соответствует </a:t>
            </a:r>
            <a:endParaRPr lang="en-US" b="1">
              <a:latin typeface="Arial" charset="0"/>
            </a:endParaRPr>
          </a:p>
          <a:p>
            <a:r>
              <a:rPr lang="ru-RU" b="1">
                <a:latin typeface="Arial" charset="0"/>
              </a:rPr>
              <a:t>свое специальное число - логарифм. </a:t>
            </a:r>
            <a:endParaRPr lang="en-US" b="1">
              <a:latin typeface="Arial" charset="0"/>
            </a:endParaRPr>
          </a:p>
          <a:p>
            <a:r>
              <a:rPr lang="ru-RU" b="1">
                <a:latin typeface="Arial" charset="0"/>
              </a:rPr>
              <a:t>Логарифмы очень упрощают </a:t>
            </a:r>
            <a:endParaRPr lang="en-US" b="1">
              <a:latin typeface="Arial" charset="0"/>
            </a:endParaRPr>
          </a:p>
          <a:p>
            <a:r>
              <a:rPr lang="ru-RU" b="1">
                <a:latin typeface="Arial" charset="0"/>
              </a:rPr>
              <a:t>деление и умножение. </a:t>
            </a:r>
            <a:endParaRPr lang="en-US" b="1">
              <a:latin typeface="Arial" charset="0"/>
            </a:endParaRPr>
          </a:p>
          <a:p>
            <a:r>
              <a:rPr lang="ru-RU" b="1">
                <a:latin typeface="Arial" charset="0"/>
              </a:rPr>
              <a:t>Например, для умножения двух чисел</a:t>
            </a:r>
            <a:endParaRPr lang="en-US" b="1">
              <a:latin typeface="Arial" charset="0"/>
            </a:endParaRPr>
          </a:p>
          <a:p>
            <a:r>
              <a:rPr lang="ru-RU" b="1">
                <a:latin typeface="Arial" charset="0"/>
              </a:rPr>
              <a:t> складывают их логарифмы</a:t>
            </a:r>
            <a:r>
              <a:rPr lang="en-US" b="1">
                <a:latin typeface="Arial" charset="0"/>
              </a:rPr>
              <a:t>,</a:t>
            </a:r>
          </a:p>
          <a:p>
            <a:r>
              <a:rPr lang="ru-RU" b="1">
                <a:latin typeface="Arial" charset="0"/>
              </a:rPr>
              <a:t> результат находят в таблице логарифмов.</a:t>
            </a:r>
            <a:endParaRPr lang="en-US" b="1">
              <a:latin typeface="Arial" charset="0"/>
            </a:endParaRPr>
          </a:p>
          <a:p>
            <a:r>
              <a:rPr lang="ru-RU" b="1">
                <a:latin typeface="Arial" charset="0"/>
              </a:rPr>
              <a:t>В дальнейшем им была изобретена </a:t>
            </a:r>
            <a:endParaRPr lang="en-US" b="1">
              <a:latin typeface="Arial" charset="0"/>
            </a:endParaRPr>
          </a:p>
          <a:p>
            <a:r>
              <a:rPr lang="ru-RU" b="1">
                <a:latin typeface="Arial" charset="0"/>
              </a:rPr>
              <a:t>логарифмическая линейка, </a:t>
            </a:r>
            <a:endParaRPr lang="en-US" b="1">
              <a:latin typeface="Arial" charset="0"/>
            </a:endParaRPr>
          </a:p>
          <a:p>
            <a:r>
              <a:rPr lang="ru-RU" b="1">
                <a:latin typeface="Arial" charset="0"/>
              </a:rPr>
              <a:t>которой пользовались </a:t>
            </a:r>
            <a:endParaRPr lang="en-US" b="1">
              <a:latin typeface="Arial" charset="0"/>
            </a:endParaRPr>
          </a:p>
          <a:p>
            <a:r>
              <a:rPr lang="ru-RU" b="1">
                <a:latin typeface="Arial" charset="0"/>
              </a:rPr>
              <a:t>до70-х годов нашего века.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642918"/>
            <a:ext cx="889775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Логарифмическая линейка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500063"/>
            <a:ext cx="7772400" cy="10001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Логарифмическая спираль.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new_pa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2492896"/>
            <a:ext cx="3824506" cy="3859932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9700" name="TextBox 6"/>
          <p:cNvSpPr txBox="1">
            <a:spLocks noChangeArrowheads="1"/>
          </p:cNvSpPr>
          <p:nvPr/>
        </p:nvSpPr>
        <p:spPr bwMode="auto">
          <a:xfrm>
            <a:off x="285750" y="1285875"/>
            <a:ext cx="4714875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Спираль – это плоская кривая линия, многократно обходящая одну из точек на плоскости, называемую полюсом спирали. </a:t>
            </a:r>
          </a:p>
          <a:p>
            <a:r>
              <a:rPr lang="ru-RU" sz="2400"/>
              <a:t>Логарифмическая спираль является траекторией точки, которая движется вдоль равномерно вращающейся прямой, удаляясь от полюса со скоростью, пропорциональной пройденному расстоянию. Точнее, в логарифмической спирали углу поворота пропорционален логарифм этого расстояния. 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7772400" cy="10001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b="1" dirty="0" smtClean="0"/>
              <a:t>Логарифмическая спираль.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6" name="Содержимое 5" descr="new_pa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52120" y="1124744"/>
            <a:ext cx="2676970" cy="2618671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9461" name="Рисунок 4" descr="new_pa18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924944"/>
            <a:ext cx="2808312" cy="3702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79512" y="908720"/>
            <a:ext cx="5143500" cy="14462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FFF00"/>
              </a:buClr>
              <a:defRPr/>
            </a:pPr>
            <a:r>
              <a:rPr lang="ru-RU" sz="2800" kern="0" dirty="0">
                <a:solidFill>
                  <a:srgbClr val="FFFF00"/>
                </a:solidFill>
                <a:latin typeface="Times New Roman"/>
              </a:rPr>
              <a:t>Первым ученым, открывшим эту удивительную кривую</a:t>
            </a:r>
            <a:r>
              <a:rPr lang="ru-RU" sz="2000" kern="0" dirty="0">
                <a:solidFill>
                  <a:srgbClr val="FFFF00"/>
                </a:solidFill>
                <a:latin typeface="Times New Roman"/>
              </a:rPr>
              <a:t>, </a:t>
            </a:r>
            <a:r>
              <a:rPr lang="ru-RU" sz="2800" kern="0" dirty="0">
                <a:solidFill>
                  <a:srgbClr val="FFFF00"/>
                </a:solidFill>
                <a:latin typeface="Times New Roman"/>
              </a:rPr>
              <a:t>был </a:t>
            </a:r>
            <a:r>
              <a:rPr lang="ru-RU" sz="3200" b="1" kern="0" dirty="0">
                <a:solidFill>
                  <a:srgbClr val="FFFF00"/>
                </a:solidFill>
                <a:latin typeface="Times New Roman"/>
              </a:rPr>
              <a:t>Рене Декарт </a:t>
            </a:r>
            <a:r>
              <a:rPr lang="ru-RU" sz="2800" kern="0" dirty="0">
                <a:solidFill>
                  <a:srgbClr val="FFFF00"/>
                </a:solidFill>
                <a:latin typeface="Times New Roman"/>
              </a:rPr>
              <a:t>(1596-1650г.г.). </a:t>
            </a:r>
            <a:endParaRPr lang="ru-RU" sz="2000" kern="0" dirty="0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9463" name="Прямоугольник 9"/>
          <p:cNvSpPr>
            <a:spLocks noChangeArrowheads="1"/>
          </p:cNvSpPr>
          <p:nvPr/>
        </p:nvSpPr>
        <p:spPr bwMode="auto">
          <a:xfrm>
            <a:off x="2928938" y="3749457"/>
            <a:ext cx="621506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Особенности логарифмической спирали поражали не только математиков. Ее свойства удивляют и биологов, которые считают именно эту спираль своего рода стандартом биологических объектов самой разной природы.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Содержимое 4" descr="new_pa2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3" y="214313"/>
            <a:ext cx="4095750" cy="4114800"/>
          </a:xfrm>
        </p:spPr>
      </p:pic>
      <p:sp>
        <p:nvSpPr>
          <p:cNvPr id="20483" name="Содержимое 3"/>
          <p:cNvSpPr>
            <a:spLocks noGrp="1"/>
          </p:cNvSpPr>
          <p:nvPr>
            <p:ph sz="half" idx="2"/>
          </p:nvPr>
        </p:nvSpPr>
        <p:spPr>
          <a:xfrm>
            <a:off x="4429125" y="500063"/>
            <a:ext cx="4500563" cy="3500437"/>
          </a:xfrm>
        </p:spPr>
        <p:txBody>
          <a:bodyPr/>
          <a:lstStyle/>
          <a:p>
            <a:pPr eaLnBrk="1" hangingPunct="1"/>
            <a:r>
              <a:rPr lang="ru-RU" sz="2000" dirty="0" smtClean="0"/>
              <a:t>раковины морских животных могут расти лишь в одном направлении. Чтобы не слишком вытягиваться в длину, им приходится скручиваться, причем каждый следующий виток  подобен предыдущему. А такой рост может совершаться  лишь по логарифмической спирали или ее аналогиям</a:t>
            </a:r>
          </a:p>
        </p:txBody>
      </p:sp>
      <p:pic>
        <p:nvPicPr>
          <p:cNvPr id="20484" name="Рисунок 5" descr="new_pa2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4214813"/>
            <a:ext cx="23304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6" descr="new_pa19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25" y="3500438"/>
            <a:ext cx="2786063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214313" y="4714875"/>
            <a:ext cx="37147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FF00"/>
                </a:solidFill>
              </a:rPr>
              <a:t>Поэтому раковины многих моллюсков, улиток  закручены по логарифмической спирали.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714375"/>
            <a:ext cx="7772400" cy="25241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ЛОГАРИФМИЧЕСКАЯ ФУНКЦИЯ</a:t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СВОЙСТВА ЛОГАРИФМОВ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81128"/>
            <a:ext cx="6444208" cy="1440160"/>
          </a:xfrm>
        </p:spPr>
        <p:txBody>
          <a:bodyPr/>
          <a:lstStyle/>
          <a:p>
            <a:pPr algn="l" eaLnBrk="1" hangingPunct="1"/>
            <a:r>
              <a:rPr lang="ru-RU" b="1" dirty="0" smtClean="0"/>
              <a:t>Дроздова Наталия Геннадьевна</a:t>
            </a:r>
          </a:p>
          <a:p>
            <a:pPr algn="l" eaLnBrk="1" hangingPunct="1"/>
            <a:r>
              <a:rPr lang="ru-RU" sz="2400" b="1" dirty="0" smtClean="0"/>
              <a:t>Преподаватель математики</a:t>
            </a:r>
          </a:p>
          <a:p>
            <a:pPr eaLnBrk="1" hangingPunct="1"/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563888" y="3356992"/>
            <a:ext cx="5580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Открытый   урок   по   математик</a:t>
            </a:r>
            <a:r>
              <a:rPr lang="ru-RU" sz="2400" dirty="0" smtClean="0"/>
              <a:t>е</a:t>
            </a:r>
            <a:endParaRPr lang="en-US" sz="2400" dirty="0" smtClean="0"/>
          </a:p>
          <a:p>
            <a:pPr algn="r"/>
            <a:r>
              <a:rPr lang="en-US" sz="2400" dirty="0" smtClean="0"/>
              <a:t>II </a:t>
            </a:r>
            <a:r>
              <a:rPr lang="ru-RU" sz="2400" dirty="0" smtClean="0"/>
              <a:t>курс,   группа 243</a:t>
            </a:r>
          </a:p>
          <a:p>
            <a:pPr algn="r"/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94928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ГБОУ НПО Профессиональный лицей №80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Содержимое 5" descr="new_pa2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1285875"/>
            <a:ext cx="3643312" cy="2803525"/>
          </a:xfrm>
        </p:spPr>
      </p:pic>
      <p:pic>
        <p:nvPicPr>
          <p:cNvPr id="21507" name="Содержимое 4" descr="new_pa2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3500" y="1285875"/>
            <a:ext cx="2786063" cy="2889250"/>
          </a:xfrm>
        </p:spPr>
      </p:pic>
      <p:pic>
        <p:nvPicPr>
          <p:cNvPr id="21508" name="Рисунок 6" descr="new_pa24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4214813"/>
            <a:ext cx="275272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642938" y="285750"/>
            <a:ext cx="7715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Рога таких рогатых млекопитающих, как архары – горные козлы, закручены по логарифмической спирали. 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 rot="10800000" flipV="1">
            <a:off x="3071813" y="4491038"/>
            <a:ext cx="6072187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defRPr/>
            </a:pPr>
            <a:r>
              <a:rPr lang="ru-RU" sz="2000" dirty="0">
                <a:latin typeface="+mj-lt"/>
              </a:rPr>
              <a:t>В подсолнухе семечки расположены по дугам близким к логарифмическим спиралям.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000" dirty="0">
                <a:latin typeface="+mj-lt"/>
              </a:rPr>
              <a:t>Один из наиболее распространенных видов пауков, </a:t>
            </a:r>
            <a:r>
              <a:rPr lang="ru-RU" sz="2000" dirty="0" err="1">
                <a:latin typeface="+mj-lt"/>
              </a:rPr>
              <a:t>эпейра</a:t>
            </a:r>
            <a:r>
              <a:rPr lang="ru-RU" sz="2000" dirty="0">
                <a:latin typeface="+mj-lt"/>
              </a:rPr>
              <a:t>, сплетая паутину, закручивает нити вокруг центра по логарифмической спирали</a:t>
            </a:r>
            <a:r>
              <a:rPr lang="ru-RU" sz="2400" dirty="0">
                <a:latin typeface="+mj-lt"/>
              </a:rPr>
              <a:t>. </a:t>
            </a:r>
          </a:p>
          <a:p>
            <a:pPr marL="342900" indent="-342900" eaLnBrk="0" hangingPunct="0">
              <a:defRPr/>
            </a:pPr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350043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По логарифмической спирали закручены и многие галактики,</a:t>
            </a:r>
            <a:br>
              <a:rPr lang="ru-RU" sz="3200" dirty="0" smtClean="0"/>
            </a:br>
            <a:r>
              <a:rPr lang="ru-RU" sz="3200" dirty="0" smtClean="0"/>
              <a:t> в частности, галактика, к которой </a:t>
            </a:r>
            <a:br>
              <a:rPr lang="ru-RU" sz="3200" dirty="0" smtClean="0"/>
            </a:br>
            <a:r>
              <a:rPr lang="ru-RU" sz="3200" dirty="0" smtClean="0"/>
              <a:t> принадлежит Солнечная система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new_pa25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 l="50758" r="10606" b="21443"/>
          <a:stretch>
            <a:fillRect/>
          </a:stretch>
        </p:blipFill>
        <p:spPr>
          <a:xfrm>
            <a:off x="0" y="-27384"/>
            <a:ext cx="9144000" cy="7002016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 rot="21362242">
            <a:off x="857250" y="1643063"/>
            <a:ext cx="78581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i="1" dirty="0">
                <a:latin typeface="+mj-lt"/>
                <a:cs typeface="Arial" charset="0"/>
              </a:rPr>
              <a:t>О сколько нам открытий чудных</a:t>
            </a:r>
            <a:br>
              <a:rPr lang="ru-RU" sz="3600" i="1" dirty="0">
                <a:latin typeface="+mj-lt"/>
                <a:cs typeface="Arial" charset="0"/>
              </a:rPr>
            </a:br>
            <a:r>
              <a:rPr lang="ru-RU" sz="3600" i="1" dirty="0">
                <a:latin typeface="+mj-lt"/>
                <a:cs typeface="Arial" charset="0"/>
              </a:rPr>
              <a:t>  Готовят просвещенья дух</a:t>
            </a:r>
            <a:br>
              <a:rPr lang="ru-RU" sz="3600" i="1" dirty="0">
                <a:latin typeface="+mj-lt"/>
                <a:cs typeface="Arial" charset="0"/>
              </a:rPr>
            </a:br>
            <a:r>
              <a:rPr lang="ru-RU" sz="3600" i="1" dirty="0">
                <a:latin typeface="+mj-lt"/>
                <a:cs typeface="Arial" charset="0"/>
              </a:rPr>
              <a:t>  И опыт, сын ошибок трудных,</a:t>
            </a:r>
            <a:br>
              <a:rPr lang="ru-RU" sz="3600" i="1" dirty="0">
                <a:latin typeface="+mj-lt"/>
                <a:cs typeface="Arial" charset="0"/>
              </a:rPr>
            </a:br>
            <a:r>
              <a:rPr lang="ru-RU" sz="3600" i="1" dirty="0">
                <a:latin typeface="+mj-lt"/>
                <a:cs typeface="Arial" charset="0"/>
              </a:rPr>
              <a:t>  И гений, парадоксов друг…</a:t>
            </a:r>
            <a:r>
              <a:rPr lang="ru-RU" sz="3600" dirty="0">
                <a:latin typeface="+mj-lt"/>
              </a:rPr>
              <a:t/>
            </a:r>
            <a:br>
              <a:rPr lang="ru-RU" sz="3600" dirty="0">
                <a:latin typeface="+mj-lt"/>
              </a:rPr>
            </a:br>
            <a:r>
              <a:rPr lang="ru-RU" sz="3600" dirty="0">
                <a:latin typeface="+mj-lt"/>
              </a:rPr>
              <a:t>               </a:t>
            </a:r>
          </a:p>
        </p:txBody>
      </p:sp>
      <p:pic>
        <p:nvPicPr>
          <p:cNvPr id="23555" name="Рисунок 5" descr="пушкин3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14313"/>
            <a:ext cx="13906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2"/>
          <p:cNvGrpSpPr/>
          <p:nvPr/>
        </p:nvGrpSpPr>
        <p:grpSpPr>
          <a:xfrm>
            <a:off x="6215074" y="4429132"/>
            <a:ext cx="1721386" cy="1327532"/>
            <a:chOff x="1641513" y="4976870"/>
            <a:chExt cx="1721386" cy="1327532"/>
          </a:xfrm>
          <a:gradFill flip="none" rotWithShape="1">
            <a:gsLst>
              <a:gs pos="83000">
                <a:srgbClr val="000066"/>
              </a:gs>
              <a:gs pos="100000">
                <a:schemeClr val="bg2"/>
              </a:gs>
            </a:gsLst>
            <a:lin ang="18900000" scaled="1"/>
            <a:tileRect/>
          </a:gradFill>
        </p:grpSpPr>
        <p:pic>
          <p:nvPicPr>
            <p:cNvPr id="3" name="Рисунок 2" descr="перо.gif"/>
            <p:cNvPicPr>
              <a:picLocks noChangeAspect="1"/>
            </p:cNvPicPr>
            <p:nvPr/>
          </p:nvPicPr>
          <p:blipFill>
            <a:blip r:embed="rId3" cstate="print"/>
            <a:srcRect r="-1472" b="1460"/>
            <a:stretch>
              <a:fillRect/>
            </a:stretch>
          </p:blipFill>
          <p:spPr>
            <a:xfrm>
              <a:off x="1714480" y="5000636"/>
              <a:ext cx="1643074" cy="1285884"/>
            </a:xfrm>
            <a:prstGeom prst="rect">
              <a:avLst/>
            </a:prstGeom>
            <a:grpFill/>
          </p:spPr>
        </p:pic>
        <p:sp>
          <p:nvSpPr>
            <p:cNvPr id="11" name="Полилиния 10"/>
            <p:cNvSpPr/>
            <p:nvPr/>
          </p:nvSpPr>
          <p:spPr>
            <a:xfrm>
              <a:off x="1641513" y="4976870"/>
              <a:ext cx="1713123" cy="1162279"/>
            </a:xfrm>
            <a:custGeom>
              <a:avLst/>
              <a:gdLst>
                <a:gd name="connsiteX0" fmla="*/ 30297 w 1713123"/>
                <a:gd name="connsiteY0" fmla="*/ 1162279 h 1162279"/>
                <a:gd name="connsiteX1" fmla="*/ 291947 w 1713123"/>
                <a:gd name="connsiteY1" fmla="*/ 925417 h 1162279"/>
                <a:gd name="connsiteX2" fmla="*/ 313981 w 1713123"/>
                <a:gd name="connsiteY2" fmla="*/ 881349 h 1162279"/>
                <a:gd name="connsiteX3" fmla="*/ 327752 w 1713123"/>
                <a:gd name="connsiteY3" fmla="*/ 856561 h 1162279"/>
                <a:gd name="connsiteX4" fmla="*/ 330506 w 1713123"/>
                <a:gd name="connsiteY4" fmla="*/ 812494 h 1162279"/>
                <a:gd name="connsiteX5" fmla="*/ 366311 w 1713123"/>
                <a:gd name="connsiteY5" fmla="*/ 793214 h 1162279"/>
                <a:gd name="connsiteX6" fmla="*/ 380082 w 1713123"/>
                <a:gd name="connsiteY6" fmla="*/ 829019 h 1162279"/>
                <a:gd name="connsiteX7" fmla="*/ 404870 w 1713123"/>
                <a:gd name="connsiteY7" fmla="*/ 762918 h 1162279"/>
                <a:gd name="connsiteX8" fmla="*/ 473726 w 1713123"/>
                <a:gd name="connsiteY8" fmla="*/ 685800 h 1162279"/>
                <a:gd name="connsiteX9" fmla="*/ 548089 w 1713123"/>
                <a:gd name="connsiteY9" fmla="*/ 600419 h 1162279"/>
                <a:gd name="connsiteX10" fmla="*/ 611436 w 1713123"/>
                <a:gd name="connsiteY10" fmla="*/ 550843 h 1162279"/>
                <a:gd name="connsiteX11" fmla="*/ 685800 w 1713123"/>
                <a:gd name="connsiteY11" fmla="*/ 487496 h 1162279"/>
                <a:gd name="connsiteX12" fmla="*/ 768427 w 1713123"/>
                <a:gd name="connsiteY12" fmla="*/ 429658 h 1162279"/>
                <a:gd name="connsiteX13" fmla="*/ 892367 w 1713123"/>
                <a:gd name="connsiteY13" fmla="*/ 347031 h 1162279"/>
                <a:gd name="connsiteX14" fmla="*/ 980501 w 1713123"/>
                <a:gd name="connsiteY14" fmla="*/ 294701 h 1162279"/>
                <a:gd name="connsiteX15" fmla="*/ 1087916 w 1713123"/>
                <a:gd name="connsiteY15" fmla="*/ 225846 h 1162279"/>
                <a:gd name="connsiteX16" fmla="*/ 1192576 w 1713123"/>
                <a:gd name="connsiteY16" fmla="*/ 165253 h 1162279"/>
                <a:gd name="connsiteX17" fmla="*/ 1277957 w 1713123"/>
                <a:gd name="connsiteY17" fmla="*/ 126694 h 1162279"/>
                <a:gd name="connsiteX18" fmla="*/ 1366092 w 1713123"/>
                <a:gd name="connsiteY18" fmla="*/ 101906 h 1162279"/>
                <a:gd name="connsiteX19" fmla="*/ 1429439 w 1713123"/>
                <a:gd name="connsiteY19" fmla="*/ 90889 h 1162279"/>
                <a:gd name="connsiteX20" fmla="*/ 1498294 w 1713123"/>
                <a:gd name="connsiteY20" fmla="*/ 82626 h 1162279"/>
                <a:gd name="connsiteX21" fmla="*/ 1578167 w 1713123"/>
                <a:gd name="connsiteY21" fmla="*/ 79872 h 1162279"/>
                <a:gd name="connsiteX22" fmla="*/ 1652530 w 1713123"/>
                <a:gd name="connsiteY22" fmla="*/ 96397 h 1162279"/>
                <a:gd name="connsiteX23" fmla="*/ 1710369 w 1713123"/>
                <a:gd name="connsiteY23" fmla="*/ 156990 h 1162279"/>
                <a:gd name="connsiteX24" fmla="*/ 1713123 w 1713123"/>
                <a:gd name="connsiteY24" fmla="*/ 0 h 1162279"/>
                <a:gd name="connsiteX25" fmla="*/ 0 w 1713123"/>
                <a:gd name="connsiteY25" fmla="*/ 2754 h 1162279"/>
                <a:gd name="connsiteX26" fmla="*/ 30297 w 1713123"/>
                <a:gd name="connsiteY26" fmla="*/ 1162279 h 1162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713123" h="1162279">
                  <a:moveTo>
                    <a:pt x="30297" y="1162279"/>
                  </a:moveTo>
                  <a:lnTo>
                    <a:pt x="291947" y="925417"/>
                  </a:lnTo>
                  <a:lnTo>
                    <a:pt x="313981" y="881349"/>
                  </a:lnTo>
                  <a:lnTo>
                    <a:pt x="327752" y="856561"/>
                  </a:lnTo>
                  <a:lnTo>
                    <a:pt x="330506" y="812494"/>
                  </a:lnTo>
                  <a:lnTo>
                    <a:pt x="366311" y="793214"/>
                  </a:lnTo>
                  <a:lnTo>
                    <a:pt x="380082" y="829019"/>
                  </a:lnTo>
                  <a:lnTo>
                    <a:pt x="404870" y="762918"/>
                  </a:lnTo>
                  <a:lnTo>
                    <a:pt x="473726" y="685800"/>
                  </a:lnTo>
                  <a:cubicBezTo>
                    <a:pt x="548703" y="602491"/>
                    <a:pt x="548089" y="640227"/>
                    <a:pt x="548089" y="600419"/>
                  </a:cubicBezTo>
                  <a:lnTo>
                    <a:pt x="611436" y="550843"/>
                  </a:lnTo>
                  <a:lnTo>
                    <a:pt x="685800" y="487496"/>
                  </a:lnTo>
                  <a:cubicBezTo>
                    <a:pt x="769191" y="431903"/>
                    <a:pt x="768427" y="465514"/>
                    <a:pt x="768427" y="429658"/>
                  </a:cubicBezTo>
                  <a:lnTo>
                    <a:pt x="892367" y="347031"/>
                  </a:lnTo>
                  <a:lnTo>
                    <a:pt x="980501" y="294701"/>
                  </a:lnTo>
                  <a:cubicBezTo>
                    <a:pt x="1086260" y="227907"/>
                    <a:pt x="1055985" y="257777"/>
                    <a:pt x="1087916" y="225846"/>
                  </a:cubicBezTo>
                  <a:lnTo>
                    <a:pt x="1192576" y="165253"/>
                  </a:lnTo>
                  <a:lnTo>
                    <a:pt x="1277957" y="126694"/>
                  </a:lnTo>
                  <a:lnTo>
                    <a:pt x="1366092" y="101906"/>
                  </a:lnTo>
                  <a:lnTo>
                    <a:pt x="1429439" y="90889"/>
                  </a:lnTo>
                  <a:lnTo>
                    <a:pt x="1498294" y="82626"/>
                  </a:lnTo>
                  <a:lnTo>
                    <a:pt x="1578167" y="79872"/>
                  </a:lnTo>
                  <a:lnTo>
                    <a:pt x="1652530" y="96397"/>
                  </a:lnTo>
                  <a:lnTo>
                    <a:pt x="1710369" y="156990"/>
                  </a:lnTo>
                  <a:cubicBezTo>
                    <a:pt x="1711303" y="104660"/>
                    <a:pt x="1713123" y="52338"/>
                    <a:pt x="1713123" y="0"/>
                  </a:cubicBezTo>
                  <a:lnTo>
                    <a:pt x="0" y="2754"/>
                  </a:lnTo>
                  <a:lnTo>
                    <a:pt x="30297" y="116227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685581" y="5117335"/>
              <a:ext cx="1677318" cy="1187067"/>
            </a:xfrm>
            <a:custGeom>
              <a:avLst/>
              <a:gdLst>
                <a:gd name="connsiteX0" fmla="*/ 13771 w 1677318"/>
                <a:gd name="connsiteY0" fmla="*/ 1087916 h 1187067"/>
                <a:gd name="connsiteX1" fmla="*/ 283684 w 1677318"/>
                <a:gd name="connsiteY1" fmla="*/ 848299 h 1187067"/>
                <a:gd name="connsiteX2" fmla="*/ 308472 w 1677318"/>
                <a:gd name="connsiteY2" fmla="*/ 864824 h 1187067"/>
                <a:gd name="connsiteX3" fmla="*/ 327752 w 1677318"/>
                <a:gd name="connsiteY3" fmla="*/ 889612 h 1187067"/>
                <a:gd name="connsiteX4" fmla="*/ 355294 w 1677318"/>
                <a:gd name="connsiteY4" fmla="*/ 889612 h 1187067"/>
                <a:gd name="connsiteX5" fmla="*/ 360802 w 1677318"/>
                <a:gd name="connsiteY5" fmla="*/ 875841 h 1187067"/>
                <a:gd name="connsiteX6" fmla="*/ 402115 w 1677318"/>
                <a:gd name="connsiteY6" fmla="*/ 900629 h 1187067"/>
                <a:gd name="connsiteX7" fmla="*/ 421395 w 1677318"/>
                <a:gd name="connsiteY7" fmla="*/ 906137 h 1187067"/>
                <a:gd name="connsiteX8" fmla="*/ 454446 w 1677318"/>
                <a:gd name="connsiteY8" fmla="*/ 906137 h 1187067"/>
                <a:gd name="connsiteX9" fmla="*/ 459954 w 1677318"/>
                <a:gd name="connsiteY9" fmla="*/ 897875 h 1187067"/>
                <a:gd name="connsiteX10" fmla="*/ 523301 w 1677318"/>
                <a:gd name="connsiteY10" fmla="*/ 895120 h 1187067"/>
                <a:gd name="connsiteX11" fmla="*/ 517792 w 1677318"/>
                <a:gd name="connsiteY11" fmla="*/ 875841 h 1187067"/>
                <a:gd name="connsiteX12" fmla="*/ 393853 w 1677318"/>
                <a:gd name="connsiteY12" fmla="*/ 771181 h 1187067"/>
                <a:gd name="connsiteX13" fmla="*/ 451691 w 1677318"/>
                <a:gd name="connsiteY13" fmla="*/ 776689 h 1187067"/>
                <a:gd name="connsiteX14" fmla="*/ 515038 w 1677318"/>
                <a:gd name="connsiteY14" fmla="*/ 795969 h 1187067"/>
                <a:gd name="connsiteX15" fmla="*/ 548089 w 1677318"/>
                <a:gd name="connsiteY15" fmla="*/ 809740 h 1187067"/>
                <a:gd name="connsiteX16" fmla="*/ 559106 w 1677318"/>
                <a:gd name="connsiteY16" fmla="*/ 818002 h 1187067"/>
                <a:gd name="connsiteX17" fmla="*/ 605927 w 1677318"/>
                <a:gd name="connsiteY17" fmla="*/ 793214 h 1187067"/>
                <a:gd name="connsiteX18" fmla="*/ 674783 w 1677318"/>
                <a:gd name="connsiteY18" fmla="*/ 762918 h 1187067"/>
                <a:gd name="connsiteX19" fmla="*/ 724359 w 1677318"/>
                <a:gd name="connsiteY19" fmla="*/ 716096 h 1187067"/>
                <a:gd name="connsiteX20" fmla="*/ 782197 w 1677318"/>
                <a:gd name="connsiteY20" fmla="*/ 685800 h 1187067"/>
                <a:gd name="connsiteX21" fmla="*/ 831773 w 1677318"/>
                <a:gd name="connsiteY21" fmla="*/ 661012 h 1187067"/>
                <a:gd name="connsiteX22" fmla="*/ 881349 w 1677318"/>
                <a:gd name="connsiteY22" fmla="*/ 633470 h 1187067"/>
                <a:gd name="connsiteX23" fmla="*/ 928171 w 1677318"/>
                <a:gd name="connsiteY23" fmla="*/ 605928 h 1187067"/>
                <a:gd name="connsiteX24" fmla="*/ 983255 w 1677318"/>
                <a:gd name="connsiteY24" fmla="*/ 564614 h 1187067"/>
                <a:gd name="connsiteX25" fmla="*/ 1054865 w 1677318"/>
                <a:gd name="connsiteY25" fmla="*/ 520547 h 1187067"/>
                <a:gd name="connsiteX26" fmla="*/ 1096178 w 1677318"/>
                <a:gd name="connsiteY26" fmla="*/ 490251 h 1187067"/>
                <a:gd name="connsiteX27" fmla="*/ 1148508 w 1677318"/>
                <a:gd name="connsiteY27" fmla="*/ 448937 h 1187067"/>
                <a:gd name="connsiteX28" fmla="*/ 1214609 w 1677318"/>
                <a:gd name="connsiteY28" fmla="*/ 424149 h 1187067"/>
                <a:gd name="connsiteX29" fmla="*/ 1242152 w 1677318"/>
                <a:gd name="connsiteY29" fmla="*/ 380082 h 1187067"/>
                <a:gd name="connsiteX30" fmla="*/ 1311007 w 1677318"/>
                <a:gd name="connsiteY30" fmla="*/ 338769 h 1187067"/>
                <a:gd name="connsiteX31" fmla="*/ 1352320 w 1677318"/>
                <a:gd name="connsiteY31" fmla="*/ 294701 h 1187067"/>
                <a:gd name="connsiteX32" fmla="*/ 1393633 w 1677318"/>
                <a:gd name="connsiteY32" fmla="*/ 264405 h 1187067"/>
                <a:gd name="connsiteX33" fmla="*/ 1437701 w 1677318"/>
                <a:gd name="connsiteY33" fmla="*/ 220337 h 1187067"/>
                <a:gd name="connsiteX34" fmla="*/ 1470752 w 1677318"/>
                <a:gd name="connsiteY34" fmla="*/ 195549 h 1187067"/>
                <a:gd name="connsiteX35" fmla="*/ 1509311 w 1677318"/>
                <a:gd name="connsiteY35" fmla="*/ 140465 h 1187067"/>
                <a:gd name="connsiteX36" fmla="*/ 1531344 w 1677318"/>
                <a:gd name="connsiteY36" fmla="*/ 107414 h 1187067"/>
                <a:gd name="connsiteX37" fmla="*/ 1556132 w 1677318"/>
                <a:gd name="connsiteY37" fmla="*/ 88135 h 1187067"/>
                <a:gd name="connsiteX38" fmla="*/ 1594691 w 1677318"/>
                <a:gd name="connsiteY38" fmla="*/ 52330 h 1187067"/>
                <a:gd name="connsiteX39" fmla="*/ 1608462 w 1677318"/>
                <a:gd name="connsiteY39" fmla="*/ 33051 h 1187067"/>
                <a:gd name="connsiteX40" fmla="*/ 1644267 w 1677318"/>
                <a:gd name="connsiteY40" fmla="*/ 0 h 1187067"/>
                <a:gd name="connsiteX41" fmla="*/ 1677318 w 1677318"/>
                <a:gd name="connsiteY41" fmla="*/ 8263 h 1187067"/>
                <a:gd name="connsiteX42" fmla="*/ 1674564 w 1677318"/>
                <a:gd name="connsiteY42" fmla="*/ 1187067 h 1187067"/>
                <a:gd name="connsiteX43" fmla="*/ 0 w 1677318"/>
                <a:gd name="connsiteY43" fmla="*/ 1176051 h 1187067"/>
                <a:gd name="connsiteX44" fmla="*/ 13771 w 1677318"/>
                <a:gd name="connsiteY44" fmla="*/ 1087916 h 1187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677318" h="1187067">
                  <a:moveTo>
                    <a:pt x="13771" y="1087916"/>
                  </a:moveTo>
                  <a:lnTo>
                    <a:pt x="283684" y="848299"/>
                  </a:lnTo>
                  <a:lnTo>
                    <a:pt x="308472" y="864824"/>
                  </a:lnTo>
                  <a:lnTo>
                    <a:pt x="327752" y="889612"/>
                  </a:lnTo>
                  <a:lnTo>
                    <a:pt x="355294" y="889612"/>
                  </a:lnTo>
                  <a:lnTo>
                    <a:pt x="360802" y="875841"/>
                  </a:lnTo>
                  <a:lnTo>
                    <a:pt x="402115" y="900629"/>
                  </a:lnTo>
                  <a:lnTo>
                    <a:pt x="421395" y="906137"/>
                  </a:lnTo>
                  <a:lnTo>
                    <a:pt x="454446" y="906137"/>
                  </a:lnTo>
                  <a:lnTo>
                    <a:pt x="459954" y="897875"/>
                  </a:lnTo>
                  <a:lnTo>
                    <a:pt x="523301" y="895120"/>
                  </a:lnTo>
                  <a:cubicBezTo>
                    <a:pt x="517502" y="877724"/>
                    <a:pt x="517792" y="884401"/>
                    <a:pt x="517792" y="875841"/>
                  </a:cubicBezTo>
                  <a:lnTo>
                    <a:pt x="393853" y="771181"/>
                  </a:lnTo>
                  <a:lnTo>
                    <a:pt x="451691" y="776689"/>
                  </a:lnTo>
                  <a:lnTo>
                    <a:pt x="515038" y="795969"/>
                  </a:lnTo>
                  <a:lnTo>
                    <a:pt x="548089" y="809740"/>
                  </a:lnTo>
                  <a:lnTo>
                    <a:pt x="559106" y="818002"/>
                  </a:lnTo>
                  <a:lnTo>
                    <a:pt x="605927" y="793214"/>
                  </a:lnTo>
                  <a:lnTo>
                    <a:pt x="674783" y="762918"/>
                  </a:lnTo>
                  <a:lnTo>
                    <a:pt x="724359" y="716096"/>
                  </a:lnTo>
                  <a:lnTo>
                    <a:pt x="782197" y="685800"/>
                  </a:lnTo>
                  <a:lnTo>
                    <a:pt x="831773" y="661012"/>
                  </a:lnTo>
                  <a:lnTo>
                    <a:pt x="881349" y="633470"/>
                  </a:lnTo>
                  <a:lnTo>
                    <a:pt x="928171" y="605928"/>
                  </a:lnTo>
                  <a:lnTo>
                    <a:pt x="983255" y="564614"/>
                  </a:lnTo>
                  <a:lnTo>
                    <a:pt x="1054865" y="520547"/>
                  </a:lnTo>
                  <a:lnTo>
                    <a:pt x="1096178" y="490251"/>
                  </a:lnTo>
                  <a:lnTo>
                    <a:pt x="1148508" y="448937"/>
                  </a:lnTo>
                  <a:lnTo>
                    <a:pt x="1214609" y="424149"/>
                  </a:lnTo>
                  <a:lnTo>
                    <a:pt x="1242152" y="380082"/>
                  </a:lnTo>
                  <a:cubicBezTo>
                    <a:pt x="1307037" y="337766"/>
                    <a:pt x="1280290" y="338769"/>
                    <a:pt x="1311007" y="338769"/>
                  </a:cubicBezTo>
                  <a:lnTo>
                    <a:pt x="1352320" y="294701"/>
                  </a:lnTo>
                  <a:lnTo>
                    <a:pt x="1393633" y="264405"/>
                  </a:lnTo>
                  <a:lnTo>
                    <a:pt x="1437701" y="220337"/>
                  </a:lnTo>
                  <a:lnTo>
                    <a:pt x="1470752" y="195549"/>
                  </a:lnTo>
                  <a:lnTo>
                    <a:pt x="1509311" y="140465"/>
                  </a:lnTo>
                  <a:lnTo>
                    <a:pt x="1531344" y="107414"/>
                  </a:lnTo>
                  <a:lnTo>
                    <a:pt x="1556132" y="88135"/>
                  </a:lnTo>
                  <a:lnTo>
                    <a:pt x="1594691" y="52330"/>
                  </a:lnTo>
                  <a:lnTo>
                    <a:pt x="1608462" y="33051"/>
                  </a:lnTo>
                  <a:lnTo>
                    <a:pt x="1644267" y="0"/>
                  </a:lnTo>
                  <a:lnTo>
                    <a:pt x="1677318" y="8263"/>
                  </a:lnTo>
                  <a:lnTo>
                    <a:pt x="1674564" y="1187067"/>
                  </a:lnTo>
                  <a:lnTo>
                    <a:pt x="0" y="1176051"/>
                  </a:lnTo>
                  <a:lnTo>
                    <a:pt x="13771" y="108791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pic>
        <p:nvPicPr>
          <p:cNvPr id="23557" name="Рисунок 14" descr="Пушкин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63526">
            <a:off x="3394075" y="5278438"/>
            <a:ext cx="2824163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96752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Сегодня на уроке я узнал…..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Сегодня на уроке я познакомился…….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Сегодня на уроке я повторил…….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Сегодня на уроке  я научился………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38" y="609600"/>
            <a:ext cx="8501062" cy="624840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Пускай кому- то мил английский, 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Кому- то химия важна.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математики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же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всем нам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И ни туда, и ни сюда.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 уравненья -</a:t>
            </a:r>
          </a:p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как поэмы,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интеграл поддержит дух,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 логарифмы -</a:t>
            </a:r>
          </a:p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 словно песни,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 формулы ласкают слух»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7772400" cy="121443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ЛОГАРИФМЫ</a:t>
            </a:r>
            <a:br>
              <a:rPr lang="ru-RU" dirty="0" smtClean="0"/>
            </a:br>
            <a:r>
              <a:rPr lang="en-US" sz="4800" dirty="0" smtClean="0"/>
              <a:t>Log </a:t>
            </a:r>
            <a:r>
              <a:rPr lang="en-US" sz="4800" baseline="-25000" dirty="0" smtClean="0"/>
              <a:t>a</a:t>
            </a:r>
            <a:r>
              <a:rPr lang="ru-RU" sz="4800" baseline="-25000" dirty="0" smtClean="0"/>
              <a:t> </a:t>
            </a:r>
            <a:r>
              <a:rPr lang="en-US" sz="4800" dirty="0" smtClean="0"/>
              <a:t>b = x , </a:t>
            </a:r>
            <a:r>
              <a:rPr lang="ru-RU" sz="4800" dirty="0" smtClean="0"/>
              <a:t> если  </a:t>
            </a:r>
            <a:r>
              <a:rPr lang="en-US" sz="4800" dirty="0" smtClean="0"/>
              <a:t>a</a:t>
            </a:r>
            <a:r>
              <a:rPr lang="en-US" sz="4800" baseline="30000" dirty="0" smtClean="0"/>
              <a:t>x</a:t>
            </a:r>
            <a:r>
              <a:rPr lang="en-US" sz="4800" dirty="0" smtClean="0"/>
              <a:t>= b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643063"/>
            <a:ext cx="7772400" cy="4857750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Дать определение логарифму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Как называется число « </a:t>
            </a:r>
            <a:r>
              <a:rPr lang="en-US" sz="4000" dirty="0" smtClean="0"/>
              <a:t>a</a:t>
            </a:r>
            <a:r>
              <a:rPr lang="ru-RU" dirty="0" smtClean="0"/>
              <a:t> » ?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Каким должно быть основание?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Каким должно быть  число « </a:t>
            </a:r>
            <a:r>
              <a:rPr lang="en-US" sz="4000" dirty="0" smtClean="0"/>
              <a:t>b</a:t>
            </a:r>
            <a:r>
              <a:rPr lang="ru-RU" dirty="0" smtClean="0"/>
              <a:t> » ?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Какой логарифм называется десятичным?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Какой логарифм называется натуральным?</a:t>
            </a:r>
          </a:p>
          <a:p>
            <a:pPr marL="514350" indent="-514350" eaLnBrk="1" hangingPunct="1">
              <a:buFontTx/>
              <a:buAutoNum type="arabicPeriod"/>
            </a:pPr>
            <a:endParaRPr lang="ru-RU" sz="3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1"/>
            </a:gs>
            <a:gs pos="100000">
              <a:schemeClr val="bg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4608512" cy="295232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ОСНОВНОЕ </a:t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ЛОГАРИФМИЧЕСКОЕ</a:t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ТОЖДЕСТВО</a:t>
            </a:r>
            <a:r>
              <a:rPr lang="ru-RU" sz="3200" b="1" dirty="0" smtClean="0"/>
              <a:t>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57654" y="1556792"/>
            <a:ext cx="4786346" cy="128588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1196752"/>
            <a:ext cx="5184576" cy="1440160"/>
          </a:xfrm>
          <a:noFill/>
          <a:effectLst>
            <a:glow rad="101600">
              <a:srgbClr val="FFFFFF">
                <a:alpha val="60000"/>
              </a:srgbClr>
            </a:glow>
            <a:innerShdw blurRad="63500" dist="50800" dir="8100000">
              <a:schemeClr val="tx1">
                <a:alpha val="50000"/>
              </a:schemeClr>
            </a:innerShdw>
          </a:effectLst>
        </p:spPr>
        <p:txBody>
          <a:bodyPr anchor="t"/>
          <a:lstStyle/>
          <a:p>
            <a:pPr marL="514350" indent="-514350" algn="ctr" eaLnBrk="1" hangingPunct="1">
              <a:spcBef>
                <a:spcPts val="0"/>
              </a:spcBef>
              <a:buFontTx/>
              <a:buNone/>
              <a:defRPr/>
            </a:pPr>
            <a:endParaRPr lang="en-US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-51435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7200" b="1" baseline="5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 </a:t>
            </a:r>
            <a:r>
              <a:rPr lang="en-US" sz="72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7200" b="1" baseline="5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b</a:t>
            </a:r>
            <a:endParaRPr lang="ru-RU" sz="7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ctr" eaLnBrk="1" hangingPunct="1">
              <a:spcBef>
                <a:spcPts val="0"/>
              </a:spcBef>
              <a:buFontTx/>
              <a:buNone/>
              <a:defRPr/>
            </a:pPr>
            <a:endParaRPr lang="ru-RU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ctr" eaLnBrk="1" hangingPunct="1">
              <a:spcBef>
                <a:spcPts val="0"/>
              </a:spcBef>
              <a:buFontTx/>
              <a:buNone/>
              <a:defRPr/>
            </a:pPr>
            <a:endParaRPr lang="ru-RU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54868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если  </a:t>
            </a:r>
            <a:r>
              <a:rPr lang="en-US" sz="2800" b="1" dirty="0" smtClean="0"/>
              <a:t>a</a:t>
            </a:r>
            <a:r>
              <a:rPr lang="en-US" sz="2800" b="1" baseline="30000" dirty="0" smtClean="0"/>
              <a:t>x</a:t>
            </a:r>
            <a:r>
              <a:rPr lang="en-US" sz="2800" b="1" dirty="0" smtClean="0"/>
              <a:t>= b </a:t>
            </a:r>
            <a:r>
              <a:rPr lang="ru-RU" sz="2800" b="1" dirty="0" smtClean="0"/>
              <a:t> и</a:t>
            </a:r>
            <a:r>
              <a:rPr lang="en-US" sz="2800" b="1" dirty="0" smtClean="0"/>
              <a:t> </a:t>
            </a:r>
            <a:r>
              <a:rPr lang="ru-RU" sz="2800" b="1" dirty="0" smtClean="0"/>
              <a:t>  </a:t>
            </a:r>
            <a:r>
              <a:rPr lang="en-US" sz="2800" b="1" dirty="0" smtClean="0"/>
              <a:t>Log </a:t>
            </a:r>
            <a:r>
              <a:rPr lang="en-US" sz="2800" b="1" baseline="-25000" dirty="0" err="1" smtClean="0"/>
              <a:t>a</a:t>
            </a:r>
            <a:r>
              <a:rPr lang="en-US" sz="2800" b="1" dirty="0" err="1" smtClean="0"/>
              <a:t>b</a:t>
            </a:r>
            <a:r>
              <a:rPr lang="en-US" sz="2800" b="1" dirty="0" smtClean="0"/>
              <a:t> = x</a:t>
            </a:r>
            <a:endParaRPr lang="ru-RU" sz="28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95536" y="3429000"/>
            <a:ext cx="363589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ВАЖНЫЕ РАВЕНСТВА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8024" y="3645024"/>
            <a:ext cx="34563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Log </a:t>
            </a:r>
            <a:r>
              <a:rPr lang="en-US" sz="4000" b="1" baseline="-25000" dirty="0" smtClean="0"/>
              <a:t>a  </a:t>
            </a:r>
            <a:r>
              <a:rPr lang="ru-RU" sz="4000" b="1" dirty="0" smtClean="0"/>
              <a:t>1</a:t>
            </a:r>
            <a:r>
              <a:rPr lang="en-US" sz="4000" b="1" dirty="0" smtClean="0"/>
              <a:t>  = </a:t>
            </a:r>
            <a:r>
              <a:rPr lang="ru-RU" sz="4000" b="1" dirty="0" smtClean="0"/>
              <a:t>0</a:t>
            </a:r>
          </a:p>
          <a:p>
            <a:r>
              <a:rPr lang="en-US" sz="4000" b="1" dirty="0" smtClean="0"/>
              <a:t>Log </a:t>
            </a:r>
            <a:r>
              <a:rPr lang="en-US" sz="4000" b="1" baseline="-25000" dirty="0" smtClean="0"/>
              <a:t>a  </a:t>
            </a:r>
            <a:r>
              <a:rPr lang="en-US" sz="4000" b="1" dirty="0" err="1" smtClean="0"/>
              <a:t>a</a:t>
            </a:r>
            <a:r>
              <a:rPr lang="en-US" sz="4000" b="1" dirty="0" smtClean="0"/>
              <a:t>  = 1</a:t>
            </a:r>
          </a:p>
          <a:p>
            <a:r>
              <a:rPr lang="en-US" sz="4000" b="1" dirty="0" smtClean="0">
                <a:ln w="50800"/>
              </a:rPr>
              <a:t>Log </a:t>
            </a:r>
            <a:r>
              <a:rPr lang="en-US" sz="4000" b="1" baseline="-40000" dirty="0" smtClean="0">
                <a:ln w="50800"/>
              </a:rPr>
              <a:t>a</a:t>
            </a:r>
            <a:r>
              <a:rPr lang="en-US" sz="4000" b="1" baseline="-25000" dirty="0" smtClean="0">
                <a:ln w="50800"/>
              </a:rPr>
              <a:t> </a:t>
            </a:r>
            <a:r>
              <a:rPr lang="ru-RU" sz="4000" b="1" baseline="-25000" dirty="0" smtClean="0">
                <a:ln w="50800"/>
              </a:rPr>
              <a:t> </a:t>
            </a:r>
            <a:r>
              <a:rPr lang="en-US" sz="4000" b="1" dirty="0" err="1" smtClean="0">
                <a:ln w="50800"/>
              </a:rPr>
              <a:t>a</a:t>
            </a:r>
            <a:r>
              <a:rPr lang="en-US" sz="4000" b="1" baseline="70000" dirty="0" err="1" smtClean="0">
                <a:ln w="50800"/>
                <a:solidFill>
                  <a:srgbClr val="FF0000"/>
                </a:solidFill>
              </a:rPr>
              <a:t>p</a:t>
            </a:r>
            <a:r>
              <a:rPr lang="en-US" sz="4000" b="1" baseline="70000" dirty="0" smtClean="0">
                <a:ln w="50800"/>
              </a:rPr>
              <a:t> </a:t>
            </a:r>
            <a:r>
              <a:rPr lang="en-US" sz="4000" b="1" dirty="0" smtClean="0">
                <a:ln w="50800"/>
              </a:rPr>
              <a:t>= </a:t>
            </a:r>
            <a:r>
              <a:rPr lang="en-US" sz="4000" b="1" dirty="0" smtClean="0">
                <a:ln w="50800"/>
                <a:solidFill>
                  <a:srgbClr val="FF0000"/>
                </a:solidFill>
              </a:rPr>
              <a:t>p</a:t>
            </a:r>
            <a:r>
              <a:rPr lang="ru-RU" sz="4000" b="1" dirty="0" smtClean="0">
                <a:ln w="50800"/>
              </a:rPr>
              <a:t> 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ВЫЧИСЛИТЬ:</a:t>
            </a:r>
            <a:endParaRPr lang="ru-RU" sz="54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88" y="1357312"/>
            <a:ext cx="3643312" cy="5312047"/>
          </a:xfrm>
        </p:spPr>
        <p:txBody>
          <a:bodyPr/>
          <a:lstStyle/>
          <a:p>
            <a:pPr eaLnBrk="1" hangingPunct="1">
              <a:lnSpc>
                <a:spcPts val="4200"/>
              </a:lnSpc>
              <a:buFontTx/>
              <a:buNone/>
              <a:defRPr/>
            </a:pPr>
            <a:r>
              <a:rPr lang="en-US" dirty="0" smtClean="0"/>
              <a:t>			</a:t>
            </a:r>
            <a:r>
              <a:rPr lang="ru-RU" dirty="0" smtClean="0"/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ru-RU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</a:p>
          <a:p>
            <a:pPr eaLnBrk="1" hangingPunct="1">
              <a:lnSpc>
                <a:spcPts val="4200"/>
              </a:lnSpc>
              <a:buFontTx/>
              <a:buNone/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Log</a:t>
            </a:r>
            <a:r>
              <a:rPr lang="ru-RU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1/49 =</a:t>
            </a:r>
          </a:p>
          <a:p>
            <a:pPr eaLnBrk="1" hangingPunct="1">
              <a:lnSpc>
                <a:spcPts val="4200"/>
              </a:lnSpc>
              <a:buFontTx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Log</a:t>
            </a:r>
            <a:r>
              <a:rPr lang="ru-RU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</a:p>
          <a:p>
            <a:pPr eaLnBrk="1" hangingPunct="1">
              <a:lnSpc>
                <a:spcPts val="4200"/>
              </a:lnSpc>
              <a:buFontTx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en-US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=</a:t>
            </a:r>
          </a:p>
          <a:p>
            <a:pPr eaLnBrk="1" hangingPunct="1">
              <a:lnSpc>
                <a:spcPts val="4200"/>
              </a:lnSpc>
              <a:buFontTx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Log</a:t>
            </a:r>
            <a:r>
              <a:rPr lang="ru-RU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</a:p>
          <a:p>
            <a:pPr eaLnBrk="1" hangingPunct="1">
              <a:lnSpc>
                <a:spcPts val="4200"/>
              </a:lnSpc>
              <a:buFontTx/>
              <a:buNone/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Lg100 =</a:t>
            </a:r>
          </a:p>
          <a:p>
            <a:pPr eaLnBrk="1" hangingPunct="1">
              <a:lnSpc>
                <a:spcPts val="4200"/>
              </a:lnSpc>
              <a:buFontTx/>
              <a:buNone/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   Log</a:t>
            </a:r>
            <a:r>
              <a:rPr lang="en-US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81 = 		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Lg0,01 = 	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en-US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1/5 =</a:t>
            </a:r>
            <a:r>
              <a:rPr lang="en-US" dirty="0" smtClean="0"/>
              <a:t>				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357313"/>
            <a:ext cx="687387" cy="5214937"/>
          </a:xfrm>
        </p:spPr>
        <p:txBody>
          <a:bodyPr/>
          <a:lstStyle/>
          <a:p>
            <a:pPr eaLnBrk="1" hangingPunct="1">
              <a:lnSpc>
                <a:spcPts val="4000"/>
              </a:lnSpc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ts val="4000"/>
              </a:lnSpc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  <a:p>
            <a:pPr eaLnBrk="1" hangingPunct="1">
              <a:lnSpc>
                <a:spcPts val="4000"/>
              </a:lnSpc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ts val="4000"/>
              </a:lnSpc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  <a:p>
            <a:pPr eaLnBrk="1" hangingPunct="1">
              <a:lnSpc>
                <a:spcPts val="4000"/>
              </a:lnSpc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eaLnBrk="1" hangingPunct="1">
              <a:lnSpc>
                <a:spcPts val="4000"/>
              </a:lnSpc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eaLnBrk="1" hangingPunct="1">
              <a:lnSpc>
                <a:spcPts val="4000"/>
              </a:lnSpc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ts val="4000"/>
              </a:lnSpc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  <a:p>
            <a:pPr eaLnBrk="1" hangingPunct="1">
              <a:lnSpc>
                <a:spcPts val="4000"/>
              </a:lnSpc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4668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Lucida Sans Unicode" pitchFamily="34" charset="0"/>
              </a:rPr>
              <a:t>Составить логарифм с числами:</a:t>
            </a:r>
            <a:endParaRPr lang="ru-RU" dirty="0">
              <a:solidFill>
                <a:srgbClr val="FF0000"/>
              </a:solidFill>
              <a:latin typeface="Arial Black" pitchFamily="34" charset="0"/>
              <a:cs typeface="Lucida Sans Unicode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88" y="2000250"/>
            <a:ext cx="3429000" cy="41148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r>
              <a:rPr lang="ru-RU" sz="3600" smtClean="0">
                <a:solidFill>
                  <a:schemeClr val="bg1"/>
                </a:solidFill>
                <a:latin typeface="Arial Black" pitchFamily="34" charset="0"/>
              </a:rPr>
              <a:t>,</a:t>
            </a:r>
            <a:r>
              <a:rPr lang="en-US" sz="3600" smtClean="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ru-RU" sz="3600" smtClean="0">
                <a:solidFill>
                  <a:schemeClr val="bg1"/>
                </a:solidFill>
                <a:latin typeface="Arial Black" pitchFamily="34" charset="0"/>
              </a:rPr>
              <a:t>3,</a:t>
            </a:r>
            <a:r>
              <a:rPr lang="en-US" sz="3600" smtClean="0">
                <a:solidFill>
                  <a:schemeClr val="bg1"/>
                </a:solidFill>
                <a:latin typeface="Arial Black" pitchFamily="34" charset="0"/>
              </a:rPr>
              <a:t>  27</a:t>
            </a:r>
          </a:p>
          <a:p>
            <a:pPr eaLnBrk="1" hangingPunct="1"/>
            <a:endParaRPr lang="en-US" sz="360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/>
            <a:r>
              <a:rPr lang="en-US" sz="3600" smtClean="0">
                <a:solidFill>
                  <a:schemeClr val="bg1"/>
                </a:solidFill>
                <a:latin typeface="Arial Black" pitchFamily="34" charset="0"/>
              </a:rPr>
              <a:t>8,  2 ,  64</a:t>
            </a:r>
          </a:p>
          <a:p>
            <a:pPr eaLnBrk="1" hangingPunct="1"/>
            <a:endParaRPr lang="en-US" sz="360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/>
            <a:r>
              <a:rPr lang="en-US" sz="3600" smtClean="0">
                <a:solidFill>
                  <a:schemeClr val="bg1"/>
                </a:solidFill>
                <a:latin typeface="Arial Black" pitchFamily="34" charset="0"/>
              </a:rPr>
              <a:t>7,  1,   0</a:t>
            </a:r>
          </a:p>
          <a:p>
            <a:pPr eaLnBrk="1" hangingPunct="1"/>
            <a:endParaRPr lang="en-US" sz="3600" smtClean="0"/>
          </a:p>
          <a:p>
            <a:pPr eaLnBrk="1" hangingPunct="1"/>
            <a:endParaRPr lang="en-US" sz="3600" smtClean="0"/>
          </a:p>
          <a:p>
            <a:pPr eaLnBrk="1" hangingPunct="1"/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14750" y="1928813"/>
            <a:ext cx="3810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Log </a:t>
            </a:r>
            <a:r>
              <a:rPr lang="en-US" sz="36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3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27 = 3</a:t>
            </a:r>
          </a:p>
          <a:p>
            <a:pPr eaLnBrk="1" hangingPunct="1">
              <a:defRPr/>
            </a:pPr>
            <a:endParaRPr lang="en-US" sz="36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Log </a:t>
            </a:r>
            <a:r>
              <a:rPr lang="en-US" sz="36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8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64 = 2</a:t>
            </a:r>
          </a:p>
          <a:p>
            <a:pPr eaLnBrk="1" hangingPunct="1">
              <a:defRPr/>
            </a:pP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Log </a:t>
            </a:r>
            <a:r>
              <a:rPr lang="en-US" sz="36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7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1= 0</a:t>
            </a: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eaLnBrk="1" hangingPunct="1">
              <a:defRPr/>
            </a:pPr>
            <a:endParaRPr lang="ru-RU" sz="360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7772400" cy="121443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ЛОГАРИФМЫ</a:t>
            </a:r>
            <a:br>
              <a:rPr lang="ru-RU" dirty="0" smtClean="0"/>
            </a:br>
            <a:r>
              <a:rPr lang="en-US" sz="4800" dirty="0" smtClean="0"/>
              <a:t>Log </a:t>
            </a:r>
            <a:r>
              <a:rPr lang="en-US" sz="4800" baseline="-25000" dirty="0" smtClean="0"/>
              <a:t>a</a:t>
            </a:r>
            <a:r>
              <a:rPr lang="ru-RU" sz="4800" baseline="-25000" dirty="0" smtClean="0"/>
              <a:t> </a:t>
            </a:r>
            <a:r>
              <a:rPr lang="en-US" sz="4800" dirty="0" smtClean="0"/>
              <a:t>b = x , </a:t>
            </a:r>
            <a:r>
              <a:rPr lang="ru-RU" sz="4800" dirty="0" smtClean="0"/>
              <a:t> если  </a:t>
            </a:r>
            <a:r>
              <a:rPr lang="en-US" sz="4800" dirty="0" smtClean="0"/>
              <a:t>a</a:t>
            </a:r>
            <a:r>
              <a:rPr lang="en-US" sz="4800" baseline="30000" dirty="0" smtClean="0"/>
              <a:t>x</a:t>
            </a:r>
            <a:r>
              <a:rPr lang="en-US" sz="4800" dirty="0" smtClean="0"/>
              <a:t>= b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643063"/>
            <a:ext cx="7772400" cy="4857750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Чему равен логарифм единицы по любому основанию ?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Сумма логарифмов равна   ……  ?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Разность логарифмов равна  …..  ?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Логарифмическая функция возрастающая или убывающая?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Отчего это зависит?</a:t>
            </a:r>
          </a:p>
          <a:p>
            <a:pPr marL="514350" indent="-514350" eaLnBrk="1" hangingPunct="1">
              <a:buFontTx/>
              <a:buNone/>
            </a:pPr>
            <a:endParaRPr lang="ru-RU" sz="3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u="sng" dirty="0" smtClean="0"/>
              <a:t>ГРАФИКИ ЛОГАРИФМИЧЕСКОЙ </a:t>
            </a:r>
            <a:r>
              <a:rPr lang="ru-RU" sz="3600" b="1" i="1" u="sng" dirty="0" smtClean="0"/>
              <a:t>ФУНКЦИИ</a:t>
            </a:r>
            <a:r>
              <a:rPr lang="en-US" sz="3600" b="1" i="1" dirty="0" smtClean="0"/>
              <a:t>    </a:t>
            </a:r>
            <a:r>
              <a:rPr lang="en-US" sz="4000" b="1" i="1" dirty="0" smtClean="0">
                <a:solidFill>
                  <a:schemeClr val="tx1"/>
                </a:solidFill>
              </a:rPr>
              <a:t>y = Log </a:t>
            </a:r>
            <a:r>
              <a:rPr lang="en-US" sz="4000" b="1" i="1" baseline="-25000" dirty="0" smtClean="0">
                <a:solidFill>
                  <a:schemeClr val="tx1"/>
                </a:solidFill>
              </a:rPr>
              <a:t>a </a:t>
            </a:r>
            <a:r>
              <a:rPr lang="en-US" sz="4000" b="1" i="1" dirty="0" smtClean="0">
                <a:solidFill>
                  <a:schemeClr val="tx1"/>
                </a:solidFill>
              </a:rPr>
              <a:t>x 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pic>
        <p:nvPicPr>
          <p:cNvPr id="37" name="Содержимое 36" descr="img020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biLevel thresh="50000"/>
          </a:blip>
          <a:stretch>
            <a:fillRect/>
          </a:stretch>
        </p:blipFill>
        <p:spPr>
          <a:xfrm>
            <a:off x="285720" y="1714488"/>
            <a:ext cx="8658253" cy="4929222"/>
          </a:xfrm>
          <a:prstGeom prst="round2DiagRect">
            <a:avLst/>
          </a:prstGeom>
          <a:effectLst>
            <a:softEdge rad="112500"/>
          </a:effectLst>
        </p:spPr>
      </p:pic>
      <p:sp>
        <p:nvSpPr>
          <p:cNvPr id="13316" name="TextBox 38"/>
          <p:cNvSpPr txBox="1">
            <a:spLocks noChangeArrowheads="1"/>
          </p:cNvSpPr>
          <p:nvPr/>
        </p:nvSpPr>
        <p:spPr bwMode="auto">
          <a:xfrm>
            <a:off x="6643688" y="2571750"/>
            <a:ext cx="2500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</a:rPr>
              <a:t>0 &lt; a &lt;  1</a:t>
            </a:r>
            <a:endParaRPr lang="ru-RU" sz="2800" b="1">
              <a:solidFill>
                <a:schemeClr val="bg2"/>
              </a:solidFill>
            </a:endParaRPr>
          </a:p>
        </p:txBody>
      </p:sp>
      <p:sp>
        <p:nvSpPr>
          <p:cNvPr id="13317" name="TextBox 41"/>
          <p:cNvSpPr txBox="1">
            <a:spLocks noChangeArrowheads="1"/>
          </p:cNvSpPr>
          <p:nvPr/>
        </p:nvSpPr>
        <p:spPr bwMode="auto">
          <a:xfrm>
            <a:off x="2214563" y="2571750"/>
            <a:ext cx="1357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</a:rPr>
              <a:t>a &gt;  1</a:t>
            </a:r>
            <a:endParaRPr lang="ru-RU" sz="2800" b="1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Взмывающий ввысь»">
  <a:themeElements>
    <a:clrScheme name="Тема Office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3366FF"/>
      </a:folHlink>
    </a:clrScheme>
    <a:fontScheme name="Тема Offic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1754</TotalTime>
  <Words>929</Words>
  <Application>Microsoft Office PowerPoint</Application>
  <PresentationFormat>Экран (4:3)</PresentationFormat>
  <Paragraphs>225</Paragraphs>
  <Slides>23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Шаблон оформления «Взмывающий ввысь»</vt:lpstr>
      <vt:lpstr>Точечный рисунок</vt:lpstr>
      <vt:lpstr>СВОЙСТВА ЛОГАРИФМОВ ЛОГАРИФМИЧЕСКАЯ ФУНКЦИЯ </vt:lpstr>
      <vt:lpstr>ЛОГАРИФМИЧЕСКАЯ ФУНКЦИЯ СВОЙСТВА ЛОГАРИФМОВ</vt:lpstr>
      <vt:lpstr>Слайд 3</vt:lpstr>
      <vt:lpstr>ЛОГАРИФМЫ Log a b = x ,  если  ax= b</vt:lpstr>
      <vt:lpstr>   ОСНОВНОЕ  ЛОГАРИФМИЧЕСКОЕ  ТОЖДЕСТВО      </vt:lpstr>
      <vt:lpstr>ВЫЧИСЛИТЬ:</vt:lpstr>
      <vt:lpstr>Составить логарифм с числами:</vt:lpstr>
      <vt:lpstr>ЛОГАРИФМЫ Log a b = x ,  если  ax= b</vt:lpstr>
      <vt:lpstr>ГРАФИКИ ЛОГАРИФМИЧЕСКОЙ ФУНКЦИИ    y = Log a x </vt:lpstr>
      <vt:lpstr>МИНИ-ПРОВЕРОЧНАЯ РАБОТА</vt:lpstr>
      <vt:lpstr>ОТВЕТЫ  </vt:lpstr>
      <vt:lpstr>Слайд 12</vt:lpstr>
      <vt:lpstr>Слайд 13</vt:lpstr>
      <vt:lpstr>Слайд 14</vt:lpstr>
      <vt:lpstr>Слайд 15</vt:lpstr>
      <vt:lpstr>Слайд 16</vt:lpstr>
      <vt:lpstr>Логарифмическая спираль. </vt:lpstr>
      <vt:lpstr>Логарифмическая спираль. </vt:lpstr>
      <vt:lpstr>Слайд 19</vt:lpstr>
      <vt:lpstr>Слайд 20</vt:lpstr>
      <vt:lpstr>По логарифмической спирали закручены и многие галактики,  в частности, галактика, к которой   принадлежит Солнечная система  </vt:lpstr>
      <vt:lpstr>Слайд 22</vt:lpstr>
      <vt:lpstr>Слайд 23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ЛОГАРИФМИЧЕСКАЯ ФУНКЦИЯ СВОЙСТВА ЛОГАРИФМОВ</dc:title>
  <dc:subject/>
  <dc:creator>Наташа</dc:creator>
  <cp:keywords/>
  <dc:description/>
  <cp:lastModifiedBy>Наталья</cp:lastModifiedBy>
  <cp:revision>184</cp:revision>
  <dcterms:created xsi:type="dcterms:W3CDTF">2008-01-03T10:33:59Z</dcterms:created>
  <dcterms:modified xsi:type="dcterms:W3CDTF">2012-09-16T12:35:34Z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TC010690721049</vt:lpwstr>
  </property>
</Properties>
</file>