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16.09.2012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0CE96-963E-43C1-AB4E-8B81D0B71A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548820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16.09.2012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340768"/>
            <a:ext cx="7406640" cy="2264272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rgbClr val="666699"/>
                </a:solidFill>
              </a:rPr>
              <a:t/>
            </a:r>
            <a:br>
              <a:rPr lang="ru-RU" sz="4800" dirty="0" smtClean="0">
                <a:solidFill>
                  <a:srgbClr val="666699"/>
                </a:solidFill>
              </a:rPr>
            </a:br>
            <a:r>
              <a:rPr lang="ru-RU" sz="4800" dirty="0" smtClean="0">
                <a:solidFill>
                  <a:srgbClr val="666699"/>
                </a:solidFill>
              </a:rPr>
              <a:t>Четность </a:t>
            </a:r>
            <a:r>
              <a:rPr lang="ru-RU" sz="4800" dirty="0">
                <a:solidFill>
                  <a:srgbClr val="666699"/>
                </a:solidFill>
              </a:rPr>
              <a:t>и нечетность тригонометрических функций</a:t>
            </a:r>
            <a:br>
              <a:rPr lang="ru-RU" sz="4800" dirty="0">
                <a:solidFill>
                  <a:srgbClr val="666699"/>
                </a:solidFill>
              </a:rPr>
            </a:br>
            <a:r>
              <a:rPr lang="ru-RU" sz="4800" dirty="0" smtClean="0">
                <a:solidFill>
                  <a:srgbClr val="666699"/>
                </a:solidFill>
              </a:rPr>
              <a:t>10 класс</a:t>
            </a:r>
            <a:endParaRPr lang="ru-RU" sz="48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2358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фон песочные часы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86" b="29213"/>
          <a:stretch>
            <a:fillRect/>
          </a:stretch>
        </p:blipFill>
        <p:spPr bwMode="auto">
          <a:xfrm>
            <a:off x="7988300" y="5373688"/>
            <a:ext cx="83185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2" t="35413" r="57117" b="37218"/>
          <a:stretch>
            <a:fillRect/>
          </a:stretch>
        </p:blipFill>
        <p:spPr bwMode="auto">
          <a:xfrm>
            <a:off x="539750" y="1341438"/>
            <a:ext cx="2808288" cy="2211387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2" t="66914" r="57117" b="6689"/>
          <a:stretch>
            <a:fillRect/>
          </a:stretch>
        </p:blipFill>
        <p:spPr bwMode="auto">
          <a:xfrm>
            <a:off x="539750" y="4365625"/>
            <a:ext cx="2808288" cy="21336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539750" y="188913"/>
            <a:ext cx="77771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Подведение итогов урока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3708400" y="1341438"/>
            <a:ext cx="5256213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dirty="0"/>
              <a:t>y=</a:t>
            </a:r>
            <a:r>
              <a:rPr lang="en-US" dirty="0" err="1"/>
              <a:t>sinx</a:t>
            </a:r>
            <a:r>
              <a:rPr lang="en-US" dirty="0"/>
              <a:t> </a:t>
            </a:r>
            <a:r>
              <a:rPr lang="ru-RU" dirty="0"/>
              <a:t>– нечетная функция, </a:t>
            </a:r>
          </a:p>
          <a:p>
            <a:pPr eaLnBrk="1" hangingPunct="1">
              <a:spcBef>
                <a:spcPct val="50000"/>
              </a:spcBef>
            </a:pPr>
            <a:r>
              <a:rPr lang="ru-RU" dirty="0"/>
              <a:t>т.к. </a:t>
            </a:r>
            <a:r>
              <a:rPr lang="en-US" dirty="0"/>
              <a:t>sin(-x)=-</a:t>
            </a:r>
            <a:r>
              <a:rPr lang="en-US" dirty="0" err="1"/>
              <a:t>sinx</a:t>
            </a:r>
            <a:endParaRPr lang="ru-RU" dirty="0"/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3635375" y="2492375"/>
            <a:ext cx="49688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График функции симметричен относительно начала координат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3708400" y="4292600"/>
            <a:ext cx="5256213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2. </a:t>
            </a:r>
            <a:r>
              <a:rPr lang="en-US"/>
              <a:t>y=cosx – </a:t>
            </a:r>
            <a:r>
              <a:rPr lang="ru-RU"/>
              <a:t>нечетная функция, </a:t>
            </a:r>
          </a:p>
          <a:p>
            <a:pPr eaLnBrk="1" hangingPunct="1">
              <a:spcBef>
                <a:spcPct val="50000"/>
              </a:spcBef>
            </a:pPr>
            <a:r>
              <a:rPr lang="ru-RU"/>
              <a:t>т.к. </a:t>
            </a:r>
            <a:r>
              <a:rPr lang="en-US"/>
              <a:t>cos(-x)=cosx</a:t>
            </a:r>
            <a:endParaRPr lang="ru-RU"/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3851275" y="5300663"/>
            <a:ext cx="40338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График функции симметричен относительно оси Оу</a:t>
            </a:r>
          </a:p>
        </p:txBody>
      </p:sp>
    </p:spTree>
    <p:extLst>
      <p:ext uri="{BB962C8B-B14F-4D97-AF65-F5344CB8AC3E}">
        <p14:creationId xmlns:p14="http://schemas.microsoft.com/office/powerpoint/2010/main" val="23243837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/>
      <p:bldP spid="16393" grpId="0"/>
      <p:bldP spid="16394" grpId="0"/>
      <p:bldP spid="1639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lum bright="-30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5" t="39015" r="59439" b="34605"/>
          <a:stretch>
            <a:fillRect/>
          </a:stretch>
        </p:blipFill>
        <p:spPr bwMode="auto">
          <a:xfrm>
            <a:off x="2483768" y="1754666"/>
            <a:ext cx="4609182" cy="4411183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043608" y="797611"/>
            <a:ext cx="792088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Какие из представленных функций являются четными, а какие нечетными?</a:t>
            </a:r>
          </a:p>
        </p:txBody>
      </p:sp>
    </p:spTree>
    <p:extLst>
      <p:ext uri="{BB962C8B-B14F-4D97-AF65-F5344CB8AC3E}">
        <p14:creationId xmlns:p14="http://schemas.microsoft.com/office/powerpoint/2010/main" val="39177726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4"/>
          <p:cNvSpPr>
            <a:spLocks noChangeShapeType="1"/>
          </p:cNvSpPr>
          <p:nvPr/>
        </p:nvSpPr>
        <p:spPr bwMode="auto">
          <a:xfrm flipV="1">
            <a:off x="4356100" y="1989138"/>
            <a:ext cx="0" cy="41036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47" name="Line 5"/>
          <p:cNvSpPr>
            <a:spLocks noChangeShapeType="1"/>
          </p:cNvSpPr>
          <p:nvPr/>
        </p:nvSpPr>
        <p:spPr bwMode="auto">
          <a:xfrm>
            <a:off x="2268538" y="4005263"/>
            <a:ext cx="42481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48" name="Arc 7"/>
          <p:cNvSpPr>
            <a:spLocks/>
          </p:cNvSpPr>
          <p:nvPr/>
        </p:nvSpPr>
        <p:spPr bwMode="auto">
          <a:xfrm flipV="1">
            <a:off x="4356100" y="2565400"/>
            <a:ext cx="1152525" cy="1439863"/>
          </a:xfrm>
          <a:custGeom>
            <a:avLst/>
            <a:gdLst>
              <a:gd name="T0" fmla="*/ 0 w 21600"/>
              <a:gd name="T1" fmla="*/ 0 h 21600"/>
              <a:gd name="T2" fmla="*/ 1152525 w 21600"/>
              <a:gd name="T3" fmla="*/ 1439863 h 21600"/>
              <a:gd name="T4" fmla="*/ 0 w 21600"/>
              <a:gd name="T5" fmla="*/ 1439863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296" name="Arc 8"/>
          <p:cNvSpPr>
            <a:spLocks/>
          </p:cNvSpPr>
          <p:nvPr/>
        </p:nvSpPr>
        <p:spPr bwMode="auto">
          <a:xfrm flipH="1">
            <a:off x="3348038" y="4005263"/>
            <a:ext cx="1008062" cy="1295400"/>
          </a:xfrm>
          <a:custGeom>
            <a:avLst/>
            <a:gdLst>
              <a:gd name="T0" fmla="*/ 0 w 21600"/>
              <a:gd name="T1" fmla="*/ 0 h 21600"/>
              <a:gd name="T2" fmla="*/ 1008062 w 21600"/>
              <a:gd name="T3" fmla="*/ 1295400 h 21600"/>
              <a:gd name="T4" fmla="*/ 0 w 21600"/>
              <a:gd name="T5" fmla="*/ 12954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297" name="Arc 9"/>
          <p:cNvSpPr>
            <a:spLocks/>
          </p:cNvSpPr>
          <p:nvPr/>
        </p:nvSpPr>
        <p:spPr bwMode="auto">
          <a:xfrm flipH="1" flipV="1">
            <a:off x="3348038" y="2636838"/>
            <a:ext cx="1008062" cy="1368425"/>
          </a:xfrm>
          <a:custGeom>
            <a:avLst/>
            <a:gdLst>
              <a:gd name="T0" fmla="*/ 0 w 21600"/>
              <a:gd name="T1" fmla="*/ 0 h 21600"/>
              <a:gd name="T2" fmla="*/ 1008062 w 21600"/>
              <a:gd name="T3" fmla="*/ 1368425 h 21600"/>
              <a:gd name="T4" fmla="*/ 0 w 21600"/>
              <a:gd name="T5" fmla="*/ 136842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51" name="Text Box 10"/>
          <p:cNvSpPr txBox="1">
            <a:spLocks noChangeArrowheads="1"/>
          </p:cNvSpPr>
          <p:nvPr/>
        </p:nvSpPr>
        <p:spPr bwMode="auto">
          <a:xfrm>
            <a:off x="3995738" y="1916113"/>
            <a:ext cx="5048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У</a:t>
            </a:r>
          </a:p>
        </p:txBody>
      </p:sp>
      <p:sp>
        <p:nvSpPr>
          <p:cNvPr id="6152" name="Text Box 11"/>
          <p:cNvSpPr txBox="1">
            <a:spLocks noChangeArrowheads="1"/>
          </p:cNvSpPr>
          <p:nvPr/>
        </p:nvSpPr>
        <p:spPr bwMode="auto">
          <a:xfrm>
            <a:off x="6372225" y="4005263"/>
            <a:ext cx="647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Х</a:t>
            </a:r>
          </a:p>
        </p:txBody>
      </p:sp>
      <p:sp>
        <p:nvSpPr>
          <p:cNvPr id="6153" name="Text Box 12"/>
          <p:cNvSpPr txBox="1">
            <a:spLocks noChangeArrowheads="1"/>
          </p:cNvSpPr>
          <p:nvPr/>
        </p:nvSpPr>
        <p:spPr bwMode="auto">
          <a:xfrm>
            <a:off x="4356100" y="4005263"/>
            <a:ext cx="288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О</a:t>
            </a:r>
          </a:p>
        </p:txBody>
      </p:sp>
      <p:sp>
        <p:nvSpPr>
          <p:cNvPr id="6154" name="Text Box 13"/>
          <p:cNvSpPr txBox="1">
            <a:spLocks noChangeArrowheads="1"/>
          </p:cNvSpPr>
          <p:nvPr/>
        </p:nvSpPr>
        <p:spPr bwMode="auto">
          <a:xfrm>
            <a:off x="5724525" y="476250"/>
            <a:ext cx="27717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0000CC"/>
                </a:solidFill>
              </a:rPr>
              <a:t>y=f(x), x   0</a:t>
            </a:r>
            <a:endParaRPr lang="ru-RU" sz="3600" b="1">
              <a:solidFill>
                <a:srgbClr val="0000CC"/>
              </a:solidFill>
            </a:endParaRPr>
          </a:p>
        </p:txBody>
      </p:sp>
      <p:graphicFrame>
        <p:nvGraphicFramePr>
          <p:cNvPr id="12302" name="Object 14"/>
          <p:cNvGraphicFramePr>
            <a:graphicFrameLocks noGrp="1" noChangeAspect="1"/>
          </p:cNvGraphicFramePr>
          <p:nvPr>
            <p:ph/>
          </p:nvPr>
        </p:nvGraphicFramePr>
        <p:xfrm>
          <a:off x="3492500" y="1196975"/>
          <a:ext cx="2151063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Формула" r:id="rId3" imgW="114151" imgH="215619" progId="Equation.3">
                  <p:embed/>
                </p:oleObj>
              </mc:Choice>
              <mc:Fallback>
                <p:oleObj name="Формула" r:id="rId3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1196975"/>
                        <a:ext cx="2151063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6" name="Rectangle 17"/>
          <p:cNvSpPr>
            <a:spLocks noChangeArrowheads="1"/>
          </p:cNvSpPr>
          <p:nvPr/>
        </p:nvSpPr>
        <p:spPr bwMode="auto">
          <a:xfrm>
            <a:off x="0" y="0"/>
            <a:ext cx="2270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sz="1200" b="1">
                <a:cs typeface="Times New Roman" pitchFamily="18" charset="0"/>
              </a:rPr>
              <a:t> </a:t>
            </a:r>
            <a:endParaRPr lang="ru-RU"/>
          </a:p>
        </p:txBody>
      </p:sp>
      <p:sp>
        <p:nvSpPr>
          <p:cNvPr id="6157" name="Rectangle 18"/>
          <p:cNvSpPr>
            <a:spLocks noChangeArrowheads="1"/>
          </p:cNvSpPr>
          <p:nvPr/>
        </p:nvSpPr>
        <p:spPr bwMode="auto">
          <a:xfrm>
            <a:off x="0" y="427038"/>
            <a:ext cx="2159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sz="900"/>
              <a:t> </a:t>
            </a:r>
            <a:endParaRPr lang="ru-RU"/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323850" y="2636838"/>
            <a:ext cx="295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>
                <a:solidFill>
                  <a:srgbClr val="0000CC"/>
                </a:solidFill>
              </a:rPr>
              <a:t>у</a:t>
            </a:r>
            <a:r>
              <a:rPr lang="en-US" sz="2400" b="1">
                <a:solidFill>
                  <a:srgbClr val="0000CC"/>
                </a:solidFill>
              </a:rPr>
              <a:t>=f(x)</a:t>
            </a:r>
            <a:r>
              <a:rPr lang="ru-RU" sz="2400" b="1">
                <a:solidFill>
                  <a:srgbClr val="0000CC"/>
                </a:solidFill>
              </a:rPr>
              <a:t> - четная</a:t>
            </a:r>
          </a:p>
        </p:txBody>
      </p:sp>
      <p:sp>
        <p:nvSpPr>
          <p:cNvPr id="12308" name="Line 20"/>
          <p:cNvSpPr>
            <a:spLocks noChangeShapeType="1"/>
          </p:cNvSpPr>
          <p:nvPr/>
        </p:nvSpPr>
        <p:spPr bwMode="auto">
          <a:xfrm>
            <a:off x="2627313" y="2924175"/>
            <a:ext cx="7207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179388" y="4724400"/>
            <a:ext cx="3024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>
                <a:solidFill>
                  <a:srgbClr val="0000CC"/>
                </a:solidFill>
              </a:rPr>
              <a:t>у</a:t>
            </a:r>
            <a:r>
              <a:rPr lang="en-US" sz="2400" b="1">
                <a:solidFill>
                  <a:srgbClr val="0000CC"/>
                </a:solidFill>
              </a:rPr>
              <a:t>=f(x)</a:t>
            </a:r>
            <a:r>
              <a:rPr lang="ru-RU" sz="2400" b="1">
                <a:solidFill>
                  <a:srgbClr val="0000CC"/>
                </a:solidFill>
              </a:rPr>
              <a:t> - нечетная</a:t>
            </a:r>
          </a:p>
        </p:txBody>
      </p:sp>
      <p:sp>
        <p:nvSpPr>
          <p:cNvPr id="12310" name="Line 22"/>
          <p:cNvSpPr>
            <a:spLocks noChangeShapeType="1"/>
          </p:cNvSpPr>
          <p:nvPr/>
        </p:nvSpPr>
        <p:spPr bwMode="auto">
          <a:xfrm>
            <a:off x="2843213" y="5013325"/>
            <a:ext cx="504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62" name="Line 23"/>
          <p:cNvSpPr>
            <a:spLocks noChangeShapeType="1"/>
          </p:cNvSpPr>
          <p:nvPr/>
        </p:nvSpPr>
        <p:spPr bwMode="auto">
          <a:xfrm>
            <a:off x="7667625" y="765175"/>
            <a:ext cx="217488" cy="71438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63" name="Line 24"/>
          <p:cNvSpPr>
            <a:spLocks noChangeShapeType="1"/>
          </p:cNvSpPr>
          <p:nvPr/>
        </p:nvSpPr>
        <p:spPr bwMode="auto">
          <a:xfrm flipH="1">
            <a:off x="7667625" y="836613"/>
            <a:ext cx="217488" cy="71437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64" name="Line 25"/>
          <p:cNvSpPr>
            <a:spLocks noChangeShapeType="1"/>
          </p:cNvSpPr>
          <p:nvPr/>
        </p:nvSpPr>
        <p:spPr bwMode="auto">
          <a:xfrm flipV="1">
            <a:off x="7667625" y="908050"/>
            <a:ext cx="217488" cy="73025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1618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 animBg="1"/>
      <p:bldP spid="12297" grpId="0" animBg="1"/>
      <p:bldP spid="12297" grpId="1" animBg="1"/>
      <p:bldP spid="12307" grpId="0"/>
      <p:bldP spid="12307" grpId="1"/>
      <p:bldP spid="12308" grpId="0" animBg="1"/>
      <p:bldP spid="12308" grpId="1" animBg="1"/>
      <p:bldP spid="12309" grpId="0"/>
      <p:bldP spid="123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95288" y="549275"/>
            <a:ext cx="47529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dirty="0">
                <a:solidFill>
                  <a:srgbClr val="0000CC"/>
                </a:solidFill>
              </a:rPr>
              <a:t>f(x)=f(-x)</a:t>
            </a:r>
            <a:endParaRPr lang="ru-RU" sz="4000" dirty="0">
              <a:solidFill>
                <a:srgbClr val="0000CC"/>
              </a:solidFill>
            </a:endParaRPr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2627313" y="836613"/>
            <a:ext cx="1368425" cy="215900"/>
          </a:xfrm>
          <a:prstGeom prst="rightArrow">
            <a:avLst>
              <a:gd name="adj1" fmla="val 50000"/>
              <a:gd name="adj2" fmla="val 158456"/>
            </a:avLst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4356100" y="692150"/>
            <a:ext cx="25923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82B02"/>
                </a:solidFill>
              </a:rPr>
              <a:t>f(x) -</a:t>
            </a:r>
            <a:r>
              <a:rPr lang="ru-RU" sz="3200">
                <a:solidFill>
                  <a:srgbClr val="F82B02"/>
                </a:solidFill>
              </a:rPr>
              <a:t> четная</a:t>
            </a:r>
          </a:p>
        </p:txBody>
      </p:sp>
      <p:sp>
        <p:nvSpPr>
          <p:cNvPr id="17415" name="AutoShape 7"/>
          <p:cNvSpPr>
            <a:spLocks noChangeArrowheads="1"/>
          </p:cNvSpPr>
          <p:nvPr/>
        </p:nvSpPr>
        <p:spPr bwMode="auto">
          <a:xfrm>
            <a:off x="2411413" y="1268413"/>
            <a:ext cx="215900" cy="1295400"/>
          </a:xfrm>
          <a:prstGeom prst="downArrow">
            <a:avLst>
              <a:gd name="adj1" fmla="val 50000"/>
              <a:gd name="adj2" fmla="val 150000"/>
            </a:avLst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1547813" y="2708275"/>
            <a:ext cx="20875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00CC"/>
                </a:solidFill>
              </a:rPr>
              <a:t>f(-x</a:t>
            </a:r>
            <a:r>
              <a:rPr lang="en-US" sz="2800">
                <a:solidFill>
                  <a:srgbClr val="0000CC"/>
                </a:solidFill>
              </a:rPr>
              <a:t>)=</a:t>
            </a:r>
            <a:r>
              <a:rPr lang="ru-RU" sz="2800">
                <a:solidFill>
                  <a:srgbClr val="0000CC"/>
                </a:solidFill>
              </a:rPr>
              <a:t> </a:t>
            </a:r>
            <a:r>
              <a:rPr lang="en-US" sz="2800">
                <a:solidFill>
                  <a:srgbClr val="0000CC"/>
                </a:solidFill>
              </a:rPr>
              <a:t>-</a:t>
            </a:r>
            <a:r>
              <a:rPr lang="en-US" sz="3200">
                <a:solidFill>
                  <a:srgbClr val="0000CC"/>
                </a:solidFill>
              </a:rPr>
              <a:t>f(x)</a:t>
            </a:r>
            <a:endParaRPr lang="ru-RU" sz="3200">
              <a:solidFill>
                <a:srgbClr val="0000CC"/>
              </a:solidFill>
            </a:endParaRPr>
          </a:p>
        </p:txBody>
      </p:sp>
      <p:sp>
        <p:nvSpPr>
          <p:cNvPr id="17417" name="AutoShape 9"/>
          <p:cNvSpPr>
            <a:spLocks noChangeArrowheads="1"/>
          </p:cNvSpPr>
          <p:nvPr/>
        </p:nvSpPr>
        <p:spPr bwMode="auto">
          <a:xfrm>
            <a:off x="3492500" y="2997200"/>
            <a:ext cx="1368425" cy="215900"/>
          </a:xfrm>
          <a:prstGeom prst="rightArrow">
            <a:avLst>
              <a:gd name="adj1" fmla="val 50000"/>
              <a:gd name="adj2" fmla="val 158456"/>
            </a:avLst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5219700" y="2852738"/>
            <a:ext cx="30241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00CC"/>
                </a:solidFill>
              </a:rPr>
              <a:t>f(x) - </a:t>
            </a:r>
            <a:r>
              <a:rPr lang="ru-RU" sz="3200">
                <a:solidFill>
                  <a:srgbClr val="0000CC"/>
                </a:solidFill>
              </a:rPr>
              <a:t>нечетная</a:t>
            </a:r>
          </a:p>
        </p:txBody>
      </p:sp>
      <p:sp>
        <p:nvSpPr>
          <p:cNvPr id="17419" name="AutoShape 11"/>
          <p:cNvSpPr>
            <a:spLocks noChangeArrowheads="1"/>
          </p:cNvSpPr>
          <p:nvPr/>
        </p:nvSpPr>
        <p:spPr bwMode="auto">
          <a:xfrm>
            <a:off x="3348038" y="3429000"/>
            <a:ext cx="215900" cy="1296988"/>
          </a:xfrm>
          <a:prstGeom prst="downArrow">
            <a:avLst>
              <a:gd name="adj1" fmla="val 50000"/>
              <a:gd name="adj2" fmla="val 150184"/>
            </a:avLst>
          </a:prstGeom>
          <a:solidFill>
            <a:srgbClr val="666699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2411413" y="5013325"/>
            <a:ext cx="54006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8000"/>
                </a:solidFill>
              </a:rPr>
              <a:t>f(x)</a:t>
            </a:r>
            <a:r>
              <a:rPr lang="ru-RU" sz="2800">
                <a:solidFill>
                  <a:srgbClr val="008000"/>
                </a:solidFill>
              </a:rPr>
              <a:t> – не является ни четной, ни нечетной</a:t>
            </a: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2916238" y="404813"/>
            <a:ext cx="576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>
                <a:solidFill>
                  <a:srgbClr val="0000CC"/>
                </a:solidFill>
              </a:rPr>
              <a:t>да</a:t>
            </a: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1692275" y="1628775"/>
            <a:ext cx="719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>
                <a:solidFill>
                  <a:srgbClr val="0000CC"/>
                </a:solidFill>
              </a:rPr>
              <a:t>нет</a:t>
            </a: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779838" y="2565400"/>
            <a:ext cx="1008062" cy="8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>
                <a:solidFill>
                  <a:srgbClr val="0000CC"/>
                </a:solidFill>
              </a:rPr>
              <a:t>да</a:t>
            </a:r>
          </a:p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2627313" y="3860800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>
                <a:solidFill>
                  <a:srgbClr val="0000CC"/>
                </a:solidFill>
              </a:rPr>
              <a:t>нет</a:t>
            </a:r>
          </a:p>
        </p:txBody>
      </p:sp>
    </p:spTree>
    <p:extLst>
      <p:ext uri="{BB962C8B-B14F-4D97-AF65-F5344CB8AC3E}">
        <p14:creationId xmlns:p14="http://schemas.microsoft.com/office/powerpoint/2010/main" val="29556651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3" grpId="0" animBg="1"/>
      <p:bldP spid="17414" grpId="0"/>
      <p:bldP spid="17415" grpId="0" animBg="1"/>
      <p:bldP spid="17416" grpId="0"/>
      <p:bldP spid="17417" grpId="0" animBg="1"/>
      <p:bldP spid="17418" grpId="0"/>
      <p:bldP spid="17419" grpId="0" animBg="1"/>
      <p:bldP spid="17421" grpId="0"/>
      <p:bldP spid="17422" grpId="0"/>
      <p:bldP spid="17423" grpId="0"/>
      <p:bldP spid="17424" grpId="0"/>
      <p:bldP spid="174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68313" y="115888"/>
            <a:ext cx="806450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Выясните четность функции</a:t>
            </a:r>
            <a:r>
              <a:rPr lang="en-US" sz="28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h(x)</a:t>
            </a:r>
            <a:r>
              <a:rPr lang="ru-RU" sz="28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, если функции </a:t>
            </a:r>
            <a:r>
              <a:rPr lang="en-US" sz="28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f(x) </a:t>
            </a:r>
            <a:r>
              <a:rPr lang="ru-RU" sz="28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</a:t>
            </a:r>
            <a:r>
              <a:rPr lang="en-US" sz="28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g(x) </a:t>
            </a:r>
            <a:r>
              <a:rPr lang="ru-RU" sz="28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определены на множестве действительных чисел.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lum bright="-42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5" t="39398" r="19765" b="40414"/>
          <a:stretch>
            <a:fillRect/>
          </a:stretch>
        </p:blipFill>
        <p:spPr bwMode="auto">
          <a:xfrm>
            <a:off x="179388" y="2997200"/>
            <a:ext cx="8856662" cy="273685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4499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079499" y="880204"/>
            <a:ext cx="74882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 dirty="0">
                <a:solidFill>
                  <a:srgbClr val="0000CC"/>
                </a:solidFill>
                <a:latin typeface="Century" pitchFamily="18" charset="0"/>
              </a:rPr>
              <a:t>Пример: определите, является ли данная функция четной или нечетной  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0" t="19287" r="42119" b="71220"/>
          <a:stretch>
            <a:fillRect/>
          </a:stretch>
        </p:blipFill>
        <p:spPr bwMode="auto">
          <a:xfrm>
            <a:off x="5292725" y="765175"/>
            <a:ext cx="1944688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03237" y="1678502"/>
            <a:ext cx="295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solidFill>
                  <a:srgbClr val="F82B02"/>
                </a:solidFill>
              </a:rPr>
              <a:t>Решение:</a:t>
            </a:r>
          </a:p>
        </p:txBody>
      </p: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684213" y="2636838"/>
            <a:ext cx="7632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3">
            <a:lum bright="-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8" t="55231" r="20976" b="23274"/>
          <a:stretch>
            <a:fillRect/>
          </a:stretch>
        </p:blipFill>
        <p:spPr bwMode="auto">
          <a:xfrm>
            <a:off x="1079499" y="2524662"/>
            <a:ext cx="8064501" cy="3928674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3110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11188" y="260350"/>
            <a:ext cx="64817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u="sng">
                <a:solidFill>
                  <a:srgbClr val="0000CC"/>
                </a:solidFill>
                <a:latin typeface="Bookman Old Style" pitchFamily="18" charset="0"/>
              </a:rPr>
              <a:t>Работа в тетрадях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684213" y="692150"/>
            <a:ext cx="648017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i="1">
                <a:solidFill>
                  <a:srgbClr val="0000CC"/>
                </a:solidFill>
              </a:rPr>
              <a:t>Определите, являются ли данные функции четными или нечетными:  </a:t>
            </a:r>
          </a:p>
          <a:p>
            <a:pPr eaLnBrk="1" hangingPunct="1">
              <a:spcBef>
                <a:spcPct val="50000"/>
              </a:spcBef>
            </a:pPr>
            <a:endParaRPr lang="ru-RU" sz="2000" i="1">
              <a:solidFill>
                <a:srgbClr val="0000CC"/>
              </a:solidFill>
            </a:endParaRP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5" t="32184" r="53665" b="21147"/>
          <a:stretch>
            <a:fillRect/>
          </a:stretch>
        </p:blipFill>
        <p:spPr bwMode="auto">
          <a:xfrm>
            <a:off x="2124075" y="1412875"/>
            <a:ext cx="3952875" cy="5256213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0505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lum bright="-1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5" t="37595" r="32495" b="11746"/>
          <a:stretch>
            <a:fillRect/>
          </a:stretch>
        </p:blipFill>
        <p:spPr bwMode="auto">
          <a:xfrm>
            <a:off x="1835150" y="2154238"/>
            <a:ext cx="5257800" cy="444341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074438" y="385763"/>
            <a:ext cx="7920037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>
                <a:solidFill>
                  <a:srgbClr val="0000CC"/>
                </a:solidFill>
                <a:latin typeface="Century" pitchFamily="18" charset="0"/>
              </a:rPr>
              <a:t>Разбейте функции на три группы: 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ru-RU" sz="2000" i="1">
                <a:solidFill>
                  <a:srgbClr val="F82B02"/>
                </a:solidFill>
                <a:latin typeface="Century" pitchFamily="18" charset="0"/>
              </a:rPr>
              <a:t>четные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ru-RU" sz="2000" i="1">
                <a:solidFill>
                  <a:srgbClr val="F82B02"/>
                </a:solidFill>
                <a:latin typeface="Century" pitchFamily="18" charset="0"/>
              </a:rPr>
              <a:t> нечетные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ru-RU" sz="2000" i="1">
                <a:solidFill>
                  <a:srgbClr val="F82B02"/>
                </a:solidFill>
                <a:latin typeface="Century" pitchFamily="18" charset="0"/>
              </a:rPr>
              <a:t>не являются ни четными, ни нечетными</a:t>
            </a:r>
          </a:p>
        </p:txBody>
      </p:sp>
    </p:spTree>
    <p:extLst>
      <p:ext uri="{BB962C8B-B14F-4D97-AF65-F5344CB8AC3E}">
        <p14:creationId xmlns:p14="http://schemas.microsoft.com/office/powerpoint/2010/main" val="42293112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115616" y="260350"/>
            <a:ext cx="66262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dirty="0">
                <a:solidFill>
                  <a:srgbClr val="0000CC"/>
                </a:solidFill>
                <a:latin typeface="Bookman Old Style" pitchFamily="18" charset="0"/>
              </a:rPr>
              <a:t>Проверяем ответы</a:t>
            </a:r>
          </a:p>
        </p:txBody>
      </p:sp>
      <p:graphicFrame>
        <p:nvGraphicFramePr>
          <p:cNvPr id="10406" name="Group 166"/>
          <p:cNvGraphicFramePr>
            <a:graphicFrameLocks noGrp="1"/>
          </p:cNvGraphicFramePr>
          <p:nvPr>
            <p:ph/>
          </p:nvPr>
        </p:nvGraphicFramePr>
        <p:xfrm>
          <a:off x="1619250" y="1916113"/>
          <a:ext cx="5554663" cy="4023248"/>
        </p:xfrm>
        <a:graphic>
          <a:graphicData uri="http://schemas.openxmlformats.org/drawingml/2006/table">
            <a:tbl>
              <a:tblPr/>
              <a:tblGrid>
                <a:gridCol w="1849438"/>
                <a:gridCol w="1852612"/>
                <a:gridCol w="1852613"/>
              </a:tblGrid>
              <a:tr h="82283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2B0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четные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82B02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нечетные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 чет., ни нечет.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2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2B0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82B02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2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2B0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82B02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2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2B0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82B02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2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2B0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82B02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2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2B0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82B02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2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2B0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82B02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2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2B0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82B02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64109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</TotalTime>
  <Words>192</Words>
  <Application>Microsoft Office PowerPoint</Application>
  <PresentationFormat>Экран (4:3)</PresentationFormat>
  <Paragraphs>54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Солнцестояние</vt:lpstr>
      <vt:lpstr>Формула</vt:lpstr>
      <vt:lpstr> Четность и нечетность тригонометрических функций 10 класс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Четность и нечетность тригонометрических функций </dc:title>
  <dc:creator>Ольга</dc:creator>
  <cp:lastModifiedBy>Ольга</cp:lastModifiedBy>
  <cp:revision>7</cp:revision>
  <dcterms:created xsi:type="dcterms:W3CDTF">2012-09-16T16:04:17Z</dcterms:created>
  <dcterms:modified xsi:type="dcterms:W3CDTF">2012-09-16T16:31:06Z</dcterms:modified>
</cp:coreProperties>
</file>