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64" r:id="rId9"/>
    <p:sldId id="263" r:id="rId10"/>
    <p:sldId id="258" r:id="rId11"/>
    <p:sldId id="261" r:id="rId12"/>
    <p:sldId id="262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 varScale="1">
        <p:scale>
          <a:sx n="63" d="100"/>
          <a:sy n="63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702A-26BF-4680-84D7-3CEF7A5A1636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B5374-0709-4BA0-8E55-332434FAF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E7F80-61D5-419D-A469-D7159E62C8E3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4A01-E24F-44DE-A539-1D5F58183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ACF2-94E4-45A3-A434-33917240418B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31E0-BF56-40A1-A104-BC31057A1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FA68-E39C-4F1A-A778-3269C73A4A15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373F1-C0A2-4059-8B30-8859F4A22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845B-5B4D-4B28-B030-F148AA895C04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96DA-EEC7-4CA9-8605-E20DFDE8E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F8DF-4030-4A5D-8E57-D96861C972A3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248F3-834C-47AB-B043-7DF5A83C1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89B2-1E2F-4836-AF8E-DC4988880E50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118D8-9D5C-417A-87C0-B8A787EB7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86B3-46AA-4270-A942-C336693AD165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B92C-775A-4508-B945-DD2703FBC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F2F4-0564-48AA-B0A8-14130D76D7E6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E99EE-8494-4569-8F78-A5AAFD3A8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90DD-8D81-4765-8973-A45B4E70A4B1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5D17C-25E8-4808-B743-A45CBAB28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398FD-32FE-4A89-803C-62FD7DBD4CB9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02CD-D5F4-4798-AABE-B6F142489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5699A6-DEBF-4800-9A06-FF3740149E39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FC18FB-48DA-43FD-8343-C117D0BF2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18" r:id="rId4"/>
    <p:sldLayoutId id="2147483724" r:id="rId5"/>
    <p:sldLayoutId id="2147483719" r:id="rId6"/>
    <p:sldLayoutId id="2147483725" r:id="rId7"/>
    <p:sldLayoutId id="2147483726" r:id="rId8"/>
    <p:sldLayoutId id="2147483727" r:id="rId9"/>
    <p:sldLayoutId id="2147483720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0"/>
            <a:ext cx="7929586" cy="15001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i="1" dirty="0" smtClean="0">
                <a:latin typeface="Palatino Linotype" pitchFamily="18" charset="0"/>
              </a:rPr>
              <a:t>Производная в технике, физике </a:t>
            </a:r>
            <a:br>
              <a:rPr lang="ru-RU" sz="6000" b="1" i="1" dirty="0" smtClean="0">
                <a:latin typeface="Palatino Linotype" pitchFamily="18" charset="0"/>
              </a:rPr>
            </a:br>
            <a:r>
              <a:rPr lang="ru-RU" sz="6000" b="1" i="1" dirty="0" smtClean="0">
                <a:latin typeface="Palatino Linotype" pitchFamily="18" charset="0"/>
              </a:rPr>
              <a:t>       и  химии</a:t>
            </a:r>
            <a:endParaRPr lang="ru-RU" sz="6000" dirty="0"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8" y="3357563"/>
            <a:ext cx="4414837" cy="3000375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«... нет ни одной области в  математике, которая когда-либо не окажется применимой к явлениям действительного мира... » 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Лобачевский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14313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-3213893" y="3429794"/>
            <a:ext cx="6856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V="1">
            <a:off x="5393532" y="3393281"/>
            <a:ext cx="685800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dirty="0" smtClean="0"/>
              <a:t>Применение:</a:t>
            </a:r>
            <a:br>
              <a:rPr lang="ru-RU" sz="8800" dirty="0" smtClean="0"/>
            </a:b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9358313" cy="5214938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tx2"/>
              </a:buClr>
              <a:buFont typeface="Wingdings 2"/>
              <a:buAutoNum type="arabicParenR"/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Охлаждение тела.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2"/>
              </a:buClr>
              <a:buFont typeface="Wingdings 2"/>
              <a:buAutoNum type="arabicParenR"/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Радиоактивный распад.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2"/>
              </a:buClr>
              <a:buFont typeface="Wingdings 2"/>
              <a:buAutoNum type="arabicParenR"/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Гармонические колебания.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2"/>
              </a:buClr>
              <a:buFont typeface="Wingdings 2"/>
              <a:buAutoNum type="arabicParenR"/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Нахождение закона движения тела по его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ускорению(скорости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8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8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8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Охлаждение  тела.</a:t>
            </a:r>
            <a:endParaRPr lang="ru-RU" dirty="0"/>
          </a:p>
        </p:txBody>
      </p:sp>
      <p:pic>
        <p:nvPicPr>
          <p:cNvPr id="5" name="Рисунок 4" descr="p5294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285875"/>
            <a:ext cx="2357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img0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571500"/>
            <a:ext cx="5929312" cy="2286000"/>
          </a:xfr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2938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...быстрое охлаждением расплава в жидком азоте</a:t>
            </a:r>
          </a:p>
        </p:txBody>
      </p:sp>
      <p:pic>
        <p:nvPicPr>
          <p:cNvPr id="9" name="Рисунок 8" descr="Section 6_clip_image0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928938"/>
            <a:ext cx="49291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" descr="DSC035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Радиоактивный распад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12560123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643313"/>
            <a:ext cx="37861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2595958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714375"/>
            <a:ext cx="27860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 descr="img02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214438"/>
            <a:ext cx="5357813" cy="2857500"/>
          </a:xfrm>
        </p:spPr>
      </p:pic>
      <p:pic>
        <p:nvPicPr>
          <p:cNvPr id="15" name="Рисунок 14" descr="radiatio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4143375"/>
            <a:ext cx="27860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00240"/>
            <a:ext cx="8458200" cy="36469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Грандиозные успехи естествознания и математики в последующие три столетия во многом были определены великим открытием Ньютона и Лейбница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eorgia" pitchFamily="18" charset="0"/>
              </a:rPr>
              <a:t>Задачи, приводящие к понятию производной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572500" cy="3071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изучении тех или иных процессов и явлений часто возникает задача определения скорости этих процессов. Её решение приводит к понятию производной, являющемуся основным понятием дифференциального исчисления.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дифференциального исчисления был создан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вв. С возникновением этого метода связаны имена двух великих математиков – И. Ньютона и Г.В. Лейбница.</a:t>
            </a:r>
          </a:p>
        </p:txBody>
      </p:sp>
      <p:pic>
        <p:nvPicPr>
          <p:cNvPr id="4" name="Рисунок 3" descr="481px-Isaac_Newton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000500"/>
            <a:ext cx="2000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ottfried_Wilhelm_von_Leibni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4000500"/>
            <a:ext cx="22145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войная стрелка влево/вправо 5"/>
          <p:cNvSpPr/>
          <p:nvPr/>
        </p:nvSpPr>
        <p:spPr>
          <a:xfrm>
            <a:off x="2786063" y="5286375"/>
            <a:ext cx="3000375" cy="5000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Дифференциальное и интегральное исчисление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525963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 Лейбниц ввел термины :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1)«дифференциальное исчисление»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2)«интегральное исчисление»</a:t>
            </a:r>
          </a:p>
        </p:txBody>
      </p:sp>
      <p:pic>
        <p:nvPicPr>
          <p:cNvPr id="4" name="Рисунок 3" descr="Image379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143250"/>
            <a:ext cx="54292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ottfried-Leibni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2571750"/>
            <a:ext cx="257175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13" y="928688"/>
            <a:ext cx="6215063" cy="3714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Differentia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по-латыни — «разделение», «раздробление».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Процесс дифференцирования состоит в замене функции на малом участке ее дифференциалом, т. е. кусочком ее касательной.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Участкок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,на котором производится замена, Лейбниц дал название «бесконечно малый».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367106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1428750"/>
            <a:ext cx="32146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142875"/>
            <a:ext cx="6643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Процесс дифференцирования </a:t>
            </a:r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9900" y="500063"/>
            <a:ext cx="61341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Дифференцирование, по Лейбницу, — это расчленение функции на бесконечно малые элементы.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Integer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по-латыни — «целый»; интегрирование — процесс объединения в целое малых элементов, из которых составлена фигура (нахождение площади, объема и т.п.).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20222705">
            <a:off x="157163" y="1055688"/>
            <a:ext cx="2000250" cy="12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рапеция 4"/>
          <p:cNvSpPr/>
          <p:nvPr/>
        </p:nvSpPr>
        <p:spPr>
          <a:xfrm rot="1578280">
            <a:off x="642938" y="2786063"/>
            <a:ext cx="1643062" cy="142875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авильный пятиугольник 5"/>
          <p:cNvSpPr/>
          <p:nvPr/>
        </p:nvSpPr>
        <p:spPr>
          <a:xfrm rot="20286958">
            <a:off x="1357313" y="4929188"/>
            <a:ext cx="2000250" cy="157162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4214813"/>
            <a:ext cx="1714500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071688" y="3571875"/>
            <a:ext cx="1071562" cy="10715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71688" y="20002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86868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Подход Лейбница был геометрическим: он стремился дать общий метод определения касательных к кривым и способ вычисления площадей фигур, ограниченных графиками функций.</a:t>
            </a:r>
          </a:p>
        </p:txBody>
      </p:sp>
      <p:pic>
        <p:nvPicPr>
          <p:cNvPr id="4" name="Рисунок 3" descr="image00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357438"/>
            <a:ext cx="59293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eibni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786063"/>
            <a:ext cx="2500313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686800" cy="4525962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Ньютон пришел к анализу, исходя из необходимости описывать движение тел и развитие различных процессов.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Суть дифференцирования, по Ньютону,— нахождение скорости тела по пройденному пути, интегрирование — обратная операция, а именно восстановление пути по скорости.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5" name="Рисунок 4" descr="2890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643313"/>
            <a:ext cx="2143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3071813" y="4714875"/>
            <a:ext cx="1643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3000375" y="5286375"/>
            <a:ext cx="1714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Gottfried-Leibni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3714750"/>
            <a:ext cx="2000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23850" y="2214563"/>
            <a:ext cx="8424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Механический смысл производной заключается в том, что производная от координаты по времени есть скорость, а производная от скорости по времени  -ускорение </a:t>
            </a:r>
            <a:r>
              <a:rPr lang="ru-RU" sz="2400" dirty="0">
                <a:latin typeface="Franklin Gothic Book" pitchFamily="34" charset="0"/>
              </a:rPr>
              <a:t>   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214438" y="188913"/>
            <a:ext cx="6072187" cy="18113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5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Механический    смысл   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производной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68313" y="3789363"/>
            <a:ext cx="73453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>
                <a:latin typeface="Franklin Gothic Book" pitchFamily="34" charset="0"/>
                <a:sym typeface="Symbol" pitchFamily="18" charset="2"/>
              </a:rPr>
              <a:t></a:t>
            </a:r>
            <a:r>
              <a:rPr lang="en-US" sz="9600">
                <a:latin typeface="Franklin Gothic Book" pitchFamily="34" charset="0"/>
                <a:sym typeface="Symbol" pitchFamily="18" charset="2"/>
              </a:rPr>
              <a:t>(t)=x</a:t>
            </a:r>
            <a:r>
              <a:rPr lang="en-US" sz="9600">
                <a:latin typeface="Franklin Gothic Book" pitchFamily="34" charset="0"/>
                <a:cs typeface="Arial" charset="0"/>
                <a:sym typeface="Symbol" pitchFamily="18" charset="2"/>
              </a:rPr>
              <a:t>(t)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611188" y="5084763"/>
            <a:ext cx="82089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latin typeface="Franklin Gothic Book" pitchFamily="34" charset="0"/>
                <a:sym typeface="Symbol" pitchFamily="18" charset="2"/>
              </a:rPr>
              <a:t>a(t)</a:t>
            </a:r>
            <a:r>
              <a:rPr lang="ru-RU" sz="4400">
                <a:latin typeface="Franklin Gothic Book" pitchFamily="34" charset="0"/>
                <a:sym typeface="Symbol" pitchFamily="18" charset="2"/>
              </a:rPr>
              <a:t> </a:t>
            </a:r>
            <a:r>
              <a:rPr lang="en-US" sz="4400">
                <a:latin typeface="Franklin Gothic Book" pitchFamily="34" charset="0"/>
                <a:sym typeface="Symbol" pitchFamily="18" charset="2"/>
              </a:rPr>
              <a:t>=</a:t>
            </a:r>
            <a:r>
              <a:rPr lang="ru-RU" sz="9600">
                <a:latin typeface="Franklin Gothic Book" pitchFamily="34" charset="0"/>
                <a:sym typeface="Symbol" pitchFamily="18" charset="2"/>
              </a:rPr>
              <a:t></a:t>
            </a:r>
            <a:r>
              <a:rPr lang="en-US" sz="9600">
                <a:latin typeface="Franklin Gothic Book" pitchFamily="34" charset="0"/>
                <a:sym typeface="Symbol" pitchFamily="18" charset="2"/>
              </a:rPr>
              <a:t>(t)</a:t>
            </a:r>
            <a:endParaRPr lang="ru-RU" sz="9600">
              <a:latin typeface="Franklin Gothic Book" pitchFamily="34" charset="0"/>
              <a:sym typeface="Symbol" pitchFamily="18" charset="2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5724525" y="4292600"/>
            <a:ext cx="34194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перемещение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-скорость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–ускорение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6147" grpId="0" animBg="1"/>
      <p:bldP spid="101380" grpId="0"/>
      <p:bldP spid="1013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WordArt 2"/>
          <p:cNvSpPr>
            <a:spLocks noChangeArrowheads="1" noChangeShapeType="1" noTextEdit="1"/>
          </p:cNvSpPr>
          <p:nvPr/>
        </p:nvSpPr>
        <p:spPr bwMode="auto">
          <a:xfrm>
            <a:off x="1785938" y="260350"/>
            <a:ext cx="5572125" cy="8112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496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примеры в физике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23850" y="1357313"/>
            <a:ext cx="882015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Материальная точка движется прямолинейно по закону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X(t)=t³-4t².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скорость и ускорение в момент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=5с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(Перемещение измеряется в метрах)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Arial" charset="0"/>
              </a:rPr>
              <a:t>Решение: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X(t)=t³-4t²</a:t>
            </a:r>
            <a:r>
              <a:rPr lang="ru-RU" sz="2400" dirty="0">
                <a:latin typeface="+mn-lt"/>
              </a:rPr>
              <a:t>,                </a:t>
            </a:r>
            <a:r>
              <a:rPr lang="en-US" sz="2400" dirty="0">
                <a:latin typeface="+mn-lt"/>
              </a:rPr>
              <a:t>t=5</a:t>
            </a:r>
            <a:r>
              <a:rPr lang="ru-RU" sz="2400" dirty="0">
                <a:latin typeface="+mn-lt"/>
              </a:rPr>
              <a:t>с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sym typeface="Symbol" pitchFamily="18" charset="2"/>
              </a:rPr>
              <a:t>=</a:t>
            </a:r>
            <a:r>
              <a:rPr lang="en-US" sz="2800" dirty="0">
                <a:latin typeface="+mn-lt"/>
                <a:sym typeface="Symbol" pitchFamily="18" charset="2"/>
              </a:rPr>
              <a:t>x</a:t>
            </a:r>
            <a:r>
              <a:rPr lang="en-US" sz="2800" dirty="0">
                <a:latin typeface="+mn-lt"/>
                <a:cs typeface="Arial" charset="0"/>
                <a:sym typeface="Symbol" pitchFamily="18" charset="2"/>
              </a:rPr>
              <a:t></a:t>
            </a:r>
            <a:r>
              <a:rPr lang="en-US" sz="2800" dirty="0">
                <a:latin typeface="+mn-lt"/>
                <a:sym typeface="Symbol" pitchFamily="18" charset="2"/>
              </a:rPr>
              <a:t>(t)=3</a:t>
            </a:r>
            <a:r>
              <a:rPr lang="en-US" sz="2800" dirty="0">
                <a:latin typeface="+mn-lt"/>
              </a:rPr>
              <a:t>t²</a:t>
            </a:r>
            <a:r>
              <a:rPr lang="en-US" sz="2800" dirty="0">
                <a:latin typeface="+mn-lt"/>
                <a:sym typeface="Symbol" pitchFamily="18" charset="2"/>
              </a:rPr>
              <a:t>-8t</a:t>
            </a:r>
            <a:endParaRPr lang="ru-RU" sz="2800" dirty="0">
              <a:latin typeface="+mn-lt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sym typeface="Symbol" pitchFamily="18" charset="2"/>
              </a:rPr>
              <a:t></a:t>
            </a:r>
            <a:r>
              <a:rPr lang="en-US" sz="2400" dirty="0">
                <a:latin typeface="+mn-lt"/>
                <a:sym typeface="Symbol" pitchFamily="18" charset="2"/>
              </a:rPr>
              <a:t>(5)=</a:t>
            </a:r>
            <a:r>
              <a:rPr lang="ru-RU" sz="2400" dirty="0">
                <a:latin typeface="+mn-lt"/>
                <a:sym typeface="Symbol" pitchFamily="18" charset="2"/>
              </a:rPr>
              <a:t>3</a:t>
            </a:r>
            <a:r>
              <a:rPr lang="en-US" sz="2400" dirty="0">
                <a:latin typeface="+mn-lt"/>
              </a:rPr>
              <a:t>•</a:t>
            </a:r>
            <a:r>
              <a:rPr lang="ru-RU" sz="2400" dirty="0">
                <a:latin typeface="+mn-lt"/>
                <a:sym typeface="Symbol" pitchFamily="18" charset="2"/>
              </a:rPr>
              <a:t>5</a:t>
            </a:r>
            <a:r>
              <a:rPr lang="ru-RU" sz="2400" baseline="30000" dirty="0">
                <a:latin typeface="+mn-lt"/>
                <a:sym typeface="Symbol" pitchFamily="18" charset="2"/>
              </a:rPr>
              <a:t>2</a:t>
            </a:r>
            <a:r>
              <a:rPr lang="ru-RU" sz="2400" dirty="0">
                <a:latin typeface="+mn-lt"/>
                <a:sym typeface="Symbol" pitchFamily="18" charset="2"/>
              </a:rPr>
              <a:t>-8</a:t>
            </a:r>
            <a:r>
              <a:rPr lang="en-US" sz="2400" dirty="0">
                <a:latin typeface="+mn-lt"/>
              </a:rPr>
              <a:t>•</a:t>
            </a:r>
            <a:r>
              <a:rPr lang="ru-RU" sz="2400" dirty="0">
                <a:latin typeface="+mn-lt"/>
                <a:sym typeface="Symbol" pitchFamily="18" charset="2"/>
              </a:rPr>
              <a:t>5=</a:t>
            </a:r>
            <a:r>
              <a:rPr lang="en-US" sz="2400" dirty="0">
                <a:latin typeface="+mn-lt"/>
                <a:sym typeface="Symbol" pitchFamily="18" charset="2"/>
              </a:rPr>
              <a:t>75-40=3</a:t>
            </a:r>
            <a:r>
              <a:rPr lang="ru-RU" sz="2400" dirty="0">
                <a:latin typeface="+mn-lt"/>
                <a:sym typeface="Symbol" pitchFamily="18" charset="2"/>
              </a:rPr>
              <a:t>5м/с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a(t)= </a:t>
            </a:r>
            <a:r>
              <a:rPr lang="ru-RU" sz="2400" dirty="0">
                <a:latin typeface="+mn-lt"/>
                <a:sym typeface="Symbol" pitchFamily="18" charset="2"/>
              </a:rPr>
              <a:t></a:t>
            </a:r>
            <a:r>
              <a:rPr lang="en-US" sz="2400" dirty="0">
                <a:latin typeface="+mn-lt"/>
                <a:sym typeface="Symbol" pitchFamily="18" charset="2"/>
              </a:rPr>
              <a:t>(t)=6t-8</a:t>
            </a:r>
            <a:r>
              <a:rPr lang="ru-RU" sz="2400" dirty="0">
                <a:latin typeface="+mn-lt"/>
                <a:sym typeface="Symbol" pitchFamily="18" charset="2"/>
              </a:rPr>
              <a:t> ;</a:t>
            </a:r>
            <a:endParaRPr lang="en-US" sz="2400" dirty="0">
              <a:latin typeface="+mn-lt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a(5)=6</a:t>
            </a:r>
            <a:r>
              <a:rPr lang="en-US" sz="2400" dirty="0">
                <a:latin typeface="+mn-lt"/>
              </a:rPr>
              <a:t>•</a:t>
            </a:r>
            <a:r>
              <a:rPr lang="en-US" sz="2400" dirty="0">
                <a:latin typeface="+mn-lt"/>
                <a:sym typeface="Symbol" pitchFamily="18" charset="2"/>
              </a:rPr>
              <a:t>5-8=30-8=22</a:t>
            </a:r>
            <a:r>
              <a:rPr lang="ru-RU" sz="2400" dirty="0">
                <a:latin typeface="+mn-lt"/>
                <a:sym typeface="Symbol" pitchFamily="18" charset="2"/>
              </a:rPr>
              <a:t>м/с</a:t>
            </a:r>
            <a:r>
              <a:rPr lang="en-US" sz="2400" dirty="0">
                <a:latin typeface="+mn-lt"/>
              </a:rPr>
              <a:t>²</a:t>
            </a:r>
            <a:endParaRPr lang="ru-RU" sz="2400" dirty="0">
              <a:latin typeface="+mn-lt"/>
              <a:sym typeface="Symbol" pitchFamily="18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sym typeface="Symbol" pitchFamily="18" charset="2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39750" y="5805488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Franklin Gothic Book" pitchFamily="34" charset="0"/>
              </a:rPr>
              <a:t>Ответ: 35м/с, 22м/с</a:t>
            </a:r>
            <a:r>
              <a:rPr lang="en-US" sz="2400">
                <a:latin typeface="Franklin Gothic Book" pitchFamily="34" charset="0"/>
                <a:cs typeface="Arial" charset="0"/>
              </a:rPr>
              <a:t>²</a:t>
            </a:r>
            <a:r>
              <a:rPr lang="ru-RU" sz="2000"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435</TotalTime>
  <Words>417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Franklin Gothic Medium</vt:lpstr>
      <vt:lpstr>Franklin Gothic Book</vt:lpstr>
      <vt:lpstr>Wingdings 2</vt:lpstr>
      <vt:lpstr>Calibri</vt:lpstr>
      <vt:lpstr>Segoe UI</vt:lpstr>
      <vt:lpstr>Symbol</vt:lpstr>
      <vt:lpstr>Трек</vt:lpstr>
      <vt:lpstr>  Производная в технике, физике         и  химии</vt:lpstr>
      <vt:lpstr>Задачи, приводящие к понятию производной</vt:lpstr>
      <vt:lpstr>Дифференциальное и интегральное исчисление</vt:lpstr>
      <vt:lpstr>Слайд 4</vt:lpstr>
      <vt:lpstr>Слайд 5</vt:lpstr>
      <vt:lpstr>Слайд 6</vt:lpstr>
      <vt:lpstr>Слайд 7</vt:lpstr>
      <vt:lpstr>Слайд 8</vt:lpstr>
      <vt:lpstr>Слайд 9</vt:lpstr>
      <vt:lpstr>Применение: </vt:lpstr>
      <vt:lpstr>Охлаждение  тела.</vt:lpstr>
      <vt:lpstr>Радиоактивный распад </vt:lpstr>
      <vt:lpstr>Грандиозные успехи естествознания и математики в последующие три столетия во многом были определены великим открытием Ньютона и Лейбница.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Производная в технике, физике, химии</dc:title>
  <cp:lastModifiedBy>Admin</cp:lastModifiedBy>
  <cp:revision>49</cp:revision>
  <dcterms:modified xsi:type="dcterms:W3CDTF">2012-09-14T15:30:58Z</dcterms:modified>
</cp:coreProperties>
</file>