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04" autoAdjust="0"/>
    <p:restoredTop sz="94660"/>
  </p:normalViewPr>
  <p:slideViewPr>
    <p:cSldViewPr>
      <p:cViewPr varScale="1">
        <p:scale>
          <a:sx n="91" d="100"/>
          <a:sy n="91" d="100"/>
        </p:scale>
        <p:origin x="-93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0.wmf"/><Relationship Id="rId1" Type="http://schemas.openxmlformats.org/officeDocument/2006/relationships/image" Target="../media/image49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1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3.wmf"/><Relationship Id="rId1" Type="http://schemas.openxmlformats.org/officeDocument/2006/relationships/image" Target="../media/image52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4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Relationship Id="rId4" Type="http://schemas.openxmlformats.org/officeDocument/2006/relationships/image" Target="../media/image58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/Relationships>
</file>

<file path=ppt/drawings/_rels/vmlDrawing27.vml.rels><?xml version="1.0" encoding="UTF-8" standalone="yes"?>
<Relationships xmlns="http://schemas.openxmlformats.org/package/2006/relationships"><Relationship Id="rId2" Type="http://schemas.openxmlformats.org/officeDocument/2006/relationships/image" Target="../media/image63.wmf"/><Relationship Id="rId1" Type="http://schemas.openxmlformats.org/officeDocument/2006/relationships/image" Target="../media/image62.w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64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7.wmf"/><Relationship Id="rId2" Type="http://schemas.openxmlformats.org/officeDocument/2006/relationships/image" Target="../media/image66.wmf"/><Relationship Id="rId1" Type="http://schemas.openxmlformats.org/officeDocument/2006/relationships/image" Target="../media/image65.wmf"/><Relationship Id="rId4" Type="http://schemas.openxmlformats.org/officeDocument/2006/relationships/image" Target="../media/image6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10.09.2012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7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9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22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oleObject" Target="../embeddings/oleObject31.bin"/><Relationship Id="rId4" Type="http://schemas.openxmlformats.org/officeDocument/2006/relationships/oleObject" Target="../embeddings/oleObject30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oleObject33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oleObject" Target="../embeddings/oleObject35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oleObject" Target="../embeddings/oleObject37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oleObject" Target="../embeddings/oleObject39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4" Type="http://schemas.openxmlformats.org/officeDocument/2006/relationships/oleObject" Target="../embeddings/oleObject41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4" Type="http://schemas.openxmlformats.org/officeDocument/2006/relationships/oleObject" Target="../embeddings/oleObject44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4" Type="http://schemas.openxmlformats.org/officeDocument/2006/relationships/oleObject" Target="../embeddings/oleObject46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4" Type="http://schemas.openxmlformats.org/officeDocument/2006/relationships/oleObject" Target="../embeddings/oleObject49.bin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54.bin"/><Relationship Id="rId5" Type="http://schemas.openxmlformats.org/officeDocument/2006/relationships/oleObject" Target="../embeddings/oleObject53.bin"/><Relationship Id="rId4" Type="http://schemas.openxmlformats.org/officeDocument/2006/relationships/oleObject" Target="../embeddings/oleObject52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5" Type="http://schemas.openxmlformats.org/officeDocument/2006/relationships/oleObject" Target="../embeddings/oleObject57.bin"/><Relationship Id="rId4" Type="http://schemas.openxmlformats.org/officeDocument/2006/relationships/oleObject" Target="../embeddings/oleObject56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4" Type="http://schemas.openxmlformats.org/officeDocument/2006/relationships/oleObject" Target="../embeddings/oleObject59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Relationship Id="rId6" Type="http://schemas.openxmlformats.org/officeDocument/2006/relationships/oleObject" Target="../embeddings/oleObject64.bin"/><Relationship Id="rId5" Type="http://schemas.openxmlformats.org/officeDocument/2006/relationships/oleObject" Target="../embeddings/oleObject63.bin"/><Relationship Id="rId4" Type="http://schemas.openxmlformats.org/officeDocument/2006/relationships/oleObject" Target="../embeddings/oleObject62.bin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357430"/>
            <a:ext cx="8458200" cy="1222375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ln w="18000">
                  <a:solidFill>
                    <a:schemeClr val="accent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Задачи на повторение</a:t>
            </a:r>
            <a:br>
              <a:rPr lang="ru-RU" sz="5400" b="1" dirty="0" smtClean="0">
                <a:ln w="18000">
                  <a:solidFill>
                    <a:schemeClr val="accent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5400" b="1" dirty="0" smtClean="0">
                <a:ln w="18000">
                  <a:solidFill>
                    <a:schemeClr val="accent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ru-RU" sz="5400" b="1" dirty="0" smtClean="0">
                <a:ln w="18000">
                  <a:solidFill>
                    <a:schemeClr val="accent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5400" b="1" dirty="0" smtClean="0">
                <a:ln w="18000">
                  <a:solidFill>
                    <a:schemeClr val="accent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класс</a:t>
            </a:r>
            <a:endParaRPr lang="ru-RU" sz="5400" b="1" dirty="0">
              <a:ln w="18000">
                <a:solidFill>
                  <a:schemeClr val="accent2">
                    <a:lumMod val="75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928662" y="428604"/>
            <a:ext cx="77742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Решить неравенства методом интервалов:</a:t>
            </a:r>
            <a:endParaRPr lang="ru-RU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0" y="0"/>
            <a:ext cx="10759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№22</a:t>
            </a:r>
            <a:endParaRPr lang="ru-RU" sz="3200" dirty="0"/>
          </a:p>
        </p:txBody>
      </p:sp>
      <p:sp>
        <p:nvSpPr>
          <p:cNvPr id="21" name="TextBox 20"/>
          <p:cNvSpPr txBox="1"/>
          <p:nvPr/>
        </p:nvSpPr>
        <p:spPr>
          <a:xfrm>
            <a:off x="214282" y="1357298"/>
            <a:ext cx="5212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а)</a:t>
            </a:r>
            <a:endParaRPr lang="ru-RU" sz="3200" dirty="0"/>
          </a:p>
        </p:txBody>
      </p:sp>
      <p:graphicFrame>
        <p:nvGraphicFramePr>
          <p:cNvPr id="22" name="Объект 21"/>
          <p:cNvGraphicFramePr>
            <a:graphicFrameLocks noChangeAspect="1"/>
          </p:cNvGraphicFramePr>
          <p:nvPr/>
        </p:nvGraphicFramePr>
        <p:xfrm>
          <a:off x="714348" y="1071546"/>
          <a:ext cx="2373326" cy="4102464"/>
        </p:xfrm>
        <a:graphic>
          <a:graphicData uri="http://schemas.openxmlformats.org/presentationml/2006/ole">
            <p:oleObj spid="_x0000_s21507" name="Формула" r:id="rId3" imgW="888840" imgH="1536480" progId="Equation.3">
              <p:embed/>
            </p:oleObj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214282" y="2857496"/>
            <a:ext cx="5229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б)</a:t>
            </a:r>
            <a:endParaRPr lang="ru-RU" sz="3200" dirty="0"/>
          </a:p>
        </p:txBody>
      </p:sp>
      <p:sp>
        <p:nvSpPr>
          <p:cNvPr id="24" name="TextBox 23"/>
          <p:cNvSpPr txBox="1"/>
          <p:nvPr/>
        </p:nvSpPr>
        <p:spPr>
          <a:xfrm>
            <a:off x="214282" y="4286256"/>
            <a:ext cx="5196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в)</a:t>
            </a:r>
            <a:endParaRPr lang="ru-RU" sz="3200" dirty="0"/>
          </a:p>
        </p:txBody>
      </p:sp>
      <p:sp>
        <p:nvSpPr>
          <p:cNvPr id="25" name="TextBox 24"/>
          <p:cNvSpPr txBox="1"/>
          <p:nvPr/>
        </p:nvSpPr>
        <p:spPr>
          <a:xfrm>
            <a:off x="3500430" y="1428736"/>
            <a:ext cx="33794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Ответ: (-</a:t>
            </a:r>
            <a:r>
              <a:rPr lang="ru-RU" sz="3200" dirty="0" smtClean="0">
                <a:sym typeface="Symbol"/>
              </a:rPr>
              <a:t>;0</a:t>
            </a:r>
            <a:r>
              <a:rPr lang="ru-RU" sz="3200" dirty="0" smtClean="0"/>
              <a:t>)</a:t>
            </a:r>
            <a:r>
              <a:rPr lang="el-GR" sz="3200" dirty="0" smtClean="0"/>
              <a:t>υ</a:t>
            </a:r>
            <a:r>
              <a:rPr lang="ru-RU" sz="3200" dirty="0" smtClean="0"/>
              <a:t>(2;3)</a:t>
            </a:r>
            <a:endParaRPr lang="ru-RU" sz="3200" dirty="0"/>
          </a:p>
        </p:txBody>
      </p:sp>
      <p:sp>
        <p:nvSpPr>
          <p:cNvPr id="26" name="TextBox 25"/>
          <p:cNvSpPr txBox="1"/>
          <p:nvPr/>
        </p:nvSpPr>
        <p:spPr>
          <a:xfrm>
            <a:off x="3357554" y="2857496"/>
            <a:ext cx="36199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Ответ: (-1;0)</a:t>
            </a:r>
            <a:r>
              <a:rPr lang="el-GR" sz="3200" dirty="0" smtClean="0"/>
              <a:t>υ</a:t>
            </a:r>
            <a:r>
              <a:rPr lang="ru-RU" sz="3200" dirty="0" smtClean="0"/>
              <a:t>(1;+∞)</a:t>
            </a:r>
            <a:endParaRPr lang="ru-RU" sz="3200" dirty="0"/>
          </a:p>
        </p:txBody>
      </p:sp>
      <p:sp>
        <p:nvSpPr>
          <p:cNvPr id="27" name="TextBox 26"/>
          <p:cNvSpPr txBox="1"/>
          <p:nvPr/>
        </p:nvSpPr>
        <p:spPr>
          <a:xfrm>
            <a:off x="3643306" y="4286256"/>
            <a:ext cx="22942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Ответ: (-1;2)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714356"/>
            <a:ext cx="8696356" cy="132872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Уравнения с двумя переменными.</a:t>
            </a:r>
            <a:br>
              <a:rPr lang="ru-RU" dirty="0" smtClean="0"/>
            </a:br>
            <a:r>
              <a:rPr lang="ru-RU" dirty="0" smtClean="0"/>
              <a:t>               Системы уравнений.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85720" y="1857364"/>
            <a:ext cx="130317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№100</a:t>
            </a:r>
          </a:p>
          <a:p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214414" y="2428868"/>
            <a:ext cx="576491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Постройте график   уравнения  </a:t>
            </a:r>
          </a:p>
          <a:p>
            <a:r>
              <a:rPr lang="en-US" sz="3200" dirty="0" smtClean="0"/>
              <a:t>X</a:t>
            </a:r>
            <a:r>
              <a:rPr lang="en-US" sz="3200" baseline="30000" dirty="0" smtClean="0"/>
              <a:t>2 </a:t>
            </a:r>
            <a:r>
              <a:rPr lang="en-US" sz="3200" dirty="0" smtClean="0"/>
              <a:t>–2x + y</a:t>
            </a:r>
            <a:r>
              <a:rPr lang="en-US" sz="3200" baseline="30000" dirty="0" smtClean="0"/>
              <a:t>2 </a:t>
            </a:r>
            <a:r>
              <a:rPr lang="en-US" sz="3200" dirty="0" smtClean="0"/>
              <a:t>- 3=0</a:t>
            </a:r>
            <a:endParaRPr lang="ru-RU" sz="3200" baseline="30000" dirty="0"/>
          </a:p>
        </p:txBody>
      </p:sp>
      <p:sp>
        <p:nvSpPr>
          <p:cNvPr id="6" name="TextBox 5"/>
          <p:cNvSpPr txBox="1"/>
          <p:nvPr/>
        </p:nvSpPr>
        <p:spPr>
          <a:xfrm>
            <a:off x="285720" y="2428868"/>
            <a:ext cx="8354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№</a:t>
            </a:r>
            <a:r>
              <a:rPr lang="en-US" sz="3200" dirty="0" smtClean="0"/>
              <a:t>2</a:t>
            </a: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071538" y="1857364"/>
            <a:ext cx="66774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Решите уравнение  (</a:t>
            </a:r>
            <a:r>
              <a:rPr lang="en-US" sz="3200" dirty="0" smtClean="0"/>
              <a:t>x-4)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+(4y-12</a:t>
            </a:r>
            <a:r>
              <a:rPr lang="ru-RU" sz="3200" dirty="0" smtClean="0"/>
              <a:t>)</a:t>
            </a:r>
            <a:r>
              <a:rPr lang="ru-RU" sz="3200" baseline="30000" dirty="0" smtClean="0"/>
              <a:t>2</a:t>
            </a:r>
            <a:r>
              <a:rPr lang="en-US" sz="3200" baseline="30000" dirty="0" smtClean="0"/>
              <a:t>=</a:t>
            </a:r>
            <a:r>
              <a:rPr lang="en-US" sz="3200" dirty="0" smtClean="0"/>
              <a:t>0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14282" y="3714752"/>
            <a:ext cx="465429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Решите уравнение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                         </a:t>
            </a:r>
            <a:r>
              <a:rPr lang="ru-RU" sz="3200" dirty="0" smtClean="0"/>
              <a:t>,</a:t>
            </a:r>
            <a:r>
              <a:rPr lang="en-US" sz="3200" dirty="0" smtClean="0"/>
              <a:t> </a:t>
            </a:r>
            <a:r>
              <a:rPr lang="ru-RU" sz="3200" dirty="0" smtClean="0"/>
              <a:t> используя графики, представленные на рисунке.</a:t>
            </a:r>
          </a:p>
          <a:p>
            <a:endParaRPr lang="ru-RU" sz="3200" dirty="0" smtClean="0"/>
          </a:p>
          <a:p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357158" y="3286124"/>
            <a:ext cx="8354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№</a:t>
            </a:r>
            <a:r>
              <a:rPr lang="en-US" sz="3200" dirty="0" smtClean="0"/>
              <a:t>3</a:t>
            </a:r>
            <a:endParaRPr lang="ru-RU" sz="3200" dirty="0"/>
          </a:p>
        </p:txBody>
      </p:sp>
      <p:pic>
        <p:nvPicPr>
          <p:cNvPr id="24578" name="Picture 2" descr="C:\Users\User\Desktop\гипербола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8" y="3507805"/>
            <a:ext cx="3643338" cy="3350195"/>
          </a:xfrm>
          <a:prstGeom prst="rect">
            <a:avLst/>
          </a:prstGeom>
          <a:noFill/>
        </p:spPr>
      </p:pic>
      <p:cxnSp>
        <p:nvCxnSpPr>
          <p:cNvPr id="11" name="Прямая соединительная линия 10"/>
          <p:cNvCxnSpPr/>
          <p:nvPr/>
        </p:nvCxnSpPr>
        <p:spPr>
          <a:xfrm rot="10800000" flipV="1">
            <a:off x="6858016" y="4714884"/>
            <a:ext cx="2143140" cy="2143116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Объект 13"/>
          <p:cNvGraphicFramePr>
            <a:graphicFrameLocks noChangeAspect="1"/>
          </p:cNvGraphicFramePr>
          <p:nvPr/>
        </p:nvGraphicFramePr>
        <p:xfrm>
          <a:off x="714348" y="4214818"/>
          <a:ext cx="2027917" cy="1143008"/>
        </p:xfrm>
        <a:graphic>
          <a:graphicData uri="http://schemas.openxmlformats.org/presentationml/2006/ole">
            <p:oleObj spid="_x0000_s24579" name="Формула" r:id="rId4" imgW="6984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1214422"/>
            <a:ext cx="8354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№4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142976" y="1142984"/>
            <a:ext cx="50231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Решите систему уравнений</a:t>
            </a:r>
            <a:endParaRPr lang="ru-RU" sz="3200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1357290" y="2071678"/>
          <a:ext cx="2903161" cy="1357322"/>
        </p:xfrm>
        <a:graphic>
          <a:graphicData uri="http://schemas.openxmlformats.org/presentationml/2006/ole">
            <p:oleObj spid="_x0000_s25602" name="Формула" r:id="rId3" imgW="977760" imgH="45720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357554" y="5786454"/>
            <a:ext cx="44291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(Графически и аналитически)</a:t>
            </a:r>
            <a:endParaRPr lang="ru-RU" sz="2400" i="1" dirty="0"/>
          </a:p>
        </p:txBody>
      </p:sp>
      <p:sp>
        <p:nvSpPr>
          <p:cNvPr id="8" name="TextBox 7"/>
          <p:cNvSpPr txBox="1"/>
          <p:nvPr/>
        </p:nvSpPr>
        <p:spPr>
          <a:xfrm>
            <a:off x="1357290" y="3643314"/>
            <a:ext cx="6168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Докажите, что система уравнений</a:t>
            </a:r>
            <a:endParaRPr lang="ru-RU" sz="3200" dirty="0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357158" y="4357694"/>
          <a:ext cx="2564250" cy="1571636"/>
        </p:xfrm>
        <a:graphic>
          <a:graphicData uri="http://schemas.openxmlformats.org/presentationml/2006/ole">
            <p:oleObj spid="_x0000_s25603" name="Формула" r:id="rId4" imgW="787320" imgH="482400" progId="Equation.3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928926" y="4929198"/>
            <a:ext cx="40005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не имеет решений. </a:t>
            </a:r>
            <a:endParaRPr lang="ru-RU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357158" y="3643314"/>
            <a:ext cx="8354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№5</a:t>
            </a:r>
            <a:endParaRPr lang="ru-RU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2000232" y="214290"/>
            <a:ext cx="47115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Способ подстановки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Способ сложения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42844" y="1214422"/>
            <a:ext cx="8354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№6</a:t>
            </a:r>
            <a:endParaRPr lang="ru-RU" sz="3200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2500298" y="2071678"/>
          <a:ext cx="4071966" cy="1559476"/>
        </p:xfrm>
        <a:graphic>
          <a:graphicData uri="http://schemas.openxmlformats.org/presentationml/2006/ole">
            <p:oleObj spid="_x0000_s26626" name="Формула" r:id="rId3" imgW="1193760" imgH="45720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214414" y="1214422"/>
            <a:ext cx="50231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Решите систему уравнений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Способ введения новых переменных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14282" y="1214422"/>
            <a:ext cx="8354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№8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142976" y="1214422"/>
            <a:ext cx="50231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Решите систему уравнений</a:t>
            </a:r>
            <a:endParaRPr lang="ru-RU" sz="3200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6786578" y="1214422"/>
          <a:ext cx="1803410" cy="2078506"/>
        </p:xfrm>
        <a:graphic>
          <a:graphicData uri="http://schemas.openxmlformats.org/presentationml/2006/ole">
            <p:oleObj spid="_x0000_s27650" name="Формула" r:id="rId3" imgW="749160" imgH="863280" progId="Equation.3">
              <p:embed/>
            </p:oleObj>
          </a:graphicData>
        </a:graphic>
      </p:graphicFrame>
      <p:sp>
        <p:nvSpPr>
          <p:cNvPr id="7" name="Левая фигурная скобка 6"/>
          <p:cNvSpPr/>
          <p:nvPr/>
        </p:nvSpPr>
        <p:spPr>
          <a:xfrm>
            <a:off x="2428860" y="4786322"/>
            <a:ext cx="857256" cy="1143008"/>
          </a:xfrm>
          <a:prstGeom prst="leftBrac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85720" y="3429000"/>
            <a:ext cx="8354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№9</a:t>
            </a: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1142976" y="3429000"/>
            <a:ext cx="50231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Решите систему уравнений</a:t>
            </a:r>
            <a:endParaRPr lang="ru-RU" sz="3200" dirty="0"/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2857487" y="4714884"/>
          <a:ext cx="3556025" cy="1143008"/>
        </p:xfrm>
        <a:graphic>
          <a:graphicData uri="http://schemas.openxmlformats.org/presentationml/2006/ole">
            <p:oleObj spid="_x0000_s27651" name="Формула" r:id="rId4" imgW="1422360" imgH="457200" progId="Equation.3">
              <p:embed/>
            </p:oleObj>
          </a:graphicData>
        </a:graphic>
      </p:graphicFrame>
      <p:sp>
        <p:nvSpPr>
          <p:cNvPr id="11" name="Левая фигурная скобка 10"/>
          <p:cNvSpPr/>
          <p:nvPr/>
        </p:nvSpPr>
        <p:spPr>
          <a:xfrm>
            <a:off x="5929322" y="1214422"/>
            <a:ext cx="1571636" cy="2071702"/>
          </a:xfrm>
          <a:prstGeom prst="leftBrac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686800" cy="838200"/>
          </a:xfrm>
        </p:spPr>
        <p:txBody>
          <a:bodyPr>
            <a:normAutofit/>
          </a:bodyPr>
          <a:lstStyle/>
          <a:p>
            <a:r>
              <a:rPr lang="ru-RU" dirty="0" smtClean="0"/>
              <a:t>            Домашнее задание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14282" y="1214422"/>
            <a:ext cx="9380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№1 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142976" y="1285860"/>
            <a:ext cx="51256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Решите систему уравнений:</a:t>
            </a:r>
            <a:endParaRPr lang="ru-RU" sz="3200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1857356" y="1928802"/>
          <a:ext cx="3270250" cy="2322513"/>
        </p:xfrm>
        <a:graphic>
          <a:graphicData uri="http://schemas.openxmlformats.org/presentationml/2006/ole">
            <p:oleObj spid="_x0000_s28674" name="Формула" r:id="rId3" imgW="1358640" imgH="96516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85720" y="4286256"/>
            <a:ext cx="8354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№9</a:t>
            </a: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1071538" y="4214818"/>
            <a:ext cx="7632602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Не выполняя построений, найдите </a:t>
            </a:r>
          </a:p>
          <a:p>
            <a:r>
              <a:rPr lang="ru-RU" sz="3200" dirty="0" smtClean="0"/>
              <a:t>координаты точек пересечения параболы</a:t>
            </a:r>
            <a:endParaRPr lang="en-US" sz="3200" dirty="0" smtClean="0"/>
          </a:p>
          <a:p>
            <a:r>
              <a:rPr lang="en-US" sz="3200" dirty="0" smtClean="0"/>
              <a:t>                   </a:t>
            </a:r>
            <a:r>
              <a:rPr lang="ru-RU" sz="3200" dirty="0" smtClean="0"/>
              <a:t>и окружности </a:t>
            </a:r>
            <a:endParaRPr lang="en-US" sz="3200" dirty="0" smtClean="0"/>
          </a:p>
          <a:p>
            <a:endParaRPr lang="ru-RU" sz="3200" dirty="0" smtClean="0"/>
          </a:p>
          <a:p>
            <a:endParaRPr lang="ru-RU" sz="3200" dirty="0"/>
          </a:p>
        </p:txBody>
      </p:sp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1142976" y="5143512"/>
          <a:ext cx="1785950" cy="642942"/>
        </p:xfrm>
        <a:graphic>
          <a:graphicData uri="http://schemas.openxmlformats.org/presentationml/2006/ole">
            <p:oleObj spid="_x0000_s28676" name="Формула" r:id="rId4" imgW="634680" imgH="228600" progId="Equation.3">
              <p:embed/>
            </p:oleObj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5572132" y="5143512"/>
          <a:ext cx="2321735" cy="642942"/>
        </p:xfrm>
        <a:graphic>
          <a:graphicData uri="http://schemas.openxmlformats.org/presentationml/2006/ole">
            <p:oleObj spid="_x0000_s28677" name="Формула" r:id="rId5" imgW="82548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 Решение задач по теме:                          «Арифметическая прогрессия»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42844" y="1071546"/>
            <a:ext cx="8354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№1</a:t>
            </a:r>
            <a:endParaRPr lang="ru-RU" sz="3200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1000100" y="1071546"/>
          <a:ext cx="2802218" cy="1700222"/>
        </p:xfrm>
        <a:graphic>
          <a:graphicData uri="http://schemas.openxmlformats.org/presentationml/2006/ole">
            <p:oleObj spid="_x0000_s29698" name="Формула" r:id="rId3" imgW="1130040" imgH="68580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429124" y="1785926"/>
            <a:ext cx="26080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Ответ: 4,7,10.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14282" y="2928934"/>
            <a:ext cx="8354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№2</a:t>
            </a:r>
            <a:endParaRPr lang="ru-RU" sz="3200" dirty="0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1214414" y="2928934"/>
          <a:ext cx="2266950" cy="1700212"/>
        </p:xfrm>
        <a:graphic>
          <a:graphicData uri="http://schemas.openxmlformats.org/presentationml/2006/ole">
            <p:oleObj spid="_x0000_s29699" name="Формула" r:id="rId4" imgW="914400" imgH="685800" progId="Equation.3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643438" y="3357562"/>
            <a:ext cx="17107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Ответ: 5.</a:t>
            </a:r>
            <a:endParaRPr lang="ru-RU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214282" y="4714884"/>
            <a:ext cx="8354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№3</a:t>
            </a:r>
            <a:endParaRPr lang="ru-RU" sz="3200" dirty="0"/>
          </a:p>
        </p:txBody>
      </p:sp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1071538" y="4654550"/>
          <a:ext cx="4724401" cy="2203450"/>
        </p:xfrm>
        <a:graphic>
          <a:graphicData uri="http://schemas.openxmlformats.org/presentationml/2006/ole">
            <p:oleObj spid="_x0000_s29700" name="Формула" r:id="rId5" imgW="1904760" imgH="888840" progId="Equation.3">
              <p:embed/>
            </p:oleObj>
          </a:graphicData>
        </a:graphic>
      </p:graphicFrame>
      <p:cxnSp>
        <p:nvCxnSpPr>
          <p:cNvPr id="14" name="Прямая соединительная линия 13"/>
          <p:cNvCxnSpPr/>
          <p:nvPr/>
        </p:nvCxnSpPr>
        <p:spPr>
          <a:xfrm>
            <a:off x="0" y="2714620"/>
            <a:ext cx="9144000" cy="1588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0" y="4572008"/>
            <a:ext cx="9144000" cy="1588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357950" y="6000768"/>
            <a:ext cx="24320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Ответ: 7260.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 Решение задач по теме:                          «Арифметическая прогрессия»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42844" y="1071546"/>
            <a:ext cx="8354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№4</a:t>
            </a:r>
            <a:endParaRPr lang="ru-RU" sz="3200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1252538" y="1071563"/>
          <a:ext cx="2297112" cy="1700212"/>
        </p:xfrm>
        <a:graphic>
          <a:graphicData uri="http://schemas.openxmlformats.org/presentationml/2006/ole">
            <p:oleObj spid="_x0000_s30722" name="Формула" r:id="rId3" imgW="927000" imgH="68580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429124" y="1785926"/>
            <a:ext cx="21802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Ответ: 779.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142844" y="2714620"/>
            <a:ext cx="8354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№5</a:t>
            </a:r>
            <a:endParaRPr lang="ru-RU" sz="3200" dirty="0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1000100" y="2786058"/>
          <a:ext cx="6673851" cy="1700212"/>
        </p:xfrm>
        <a:graphic>
          <a:graphicData uri="http://schemas.openxmlformats.org/presentationml/2006/ole">
            <p:oleObj spid="_x0000_s30723" name="Формула" r:id="rId4" imgW="2692080" imgH="685800" progId="Equation.3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215206" y="3929066"/>
            <a:ext cx="19483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Ответ: 18.</a:t>
            </a:r>
            <a:endParaRPr lang="ru-RU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214282" y="4643446"/>
            <a:ext cx="8354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№6</a:t>
            </a:r>
            <a:endParaRPr lang="ru-RU" sz="3200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0" y="2714620"/>
            <a:ext cx="9144000" cy="1588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0" y="4572008"/>
            <a:ext cx="9144000" cy="1588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1000100" y="4714884"/>
          <a:ext cx="7979075" cy="1571636"/>
        </p:xfrm>
        <a:graphic>
          <a:graphicData uri="http://schemas.openxmlformats.org/presentationml/2006/ole">
            <p:oleObj spid="_x0000_s30725" name="Формула" r:id="rId5" imgW="3352680" imgH="660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 Решение задач по теме:                          «Арифметическая прогрессия»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42844" y="1071546"/>
            <a:ext cx="8354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№7</a:t>
            </a:r>
            <a:endParaRPr lang="ru-RU" sz="3200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1143000" y="1354138"/>
          <a:ext cx="2516188" cy="1133475"/>
        </p:xfrm>
        <a:graphic>
          <a:graphicData uri="http://schemas.openxmlformats.org/presentationml/2006/ole">
            <p:oleObj spid="_x0000_s31746" name="Формула" r:id="rId3" imgW="1015920" imgH="45720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429124" y="1785926"/>
            <a:ext cx="18133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Ответ: -4.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142844" y="2714620"/>
            <a:ext cx="8354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№8</a:t>
            </a:r>
            <a:endParaRPr lang="ru-RU" sz="3200" dirty="0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857224" y="2786058"/>
          <a:ext cx="7900988" cy="1700212"/>
        </p:xfrm>
        <a:graphic>
          <a:graphicData uri="http://schemas.openxmlformats.org/presentationml/2006/ole">
            <p:oleObj spid="_x0000_s31747" name="Формула" r:id="rId4" imgW="3187440" imgH="685800" progId="Equation.3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500826" y="3857628"/>
            <a:ext cx="2276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Ответ: 24,5.</a:t>
            </a:r>
            <a:endParaRPr lang="ru-RU" sz="3200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0" y="2714620"/>
            <a:ext cx="9144000" cy="1588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0" y="4572008"/>
            <a:ext cx="9144000" cy="1588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 Решение задач по теме:                          «геометрическая прогрессия»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42844" y="1071546"/>
            <a:ext cx="8354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№9</a:t>
            </a:r>
            <a:endParaRPr lang="ru-RU" sz="3200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1000100" y="1142984"/>
          <a:ext cx="6510338" cy="3336925"/>
        </p:xfrm>
        <a:graphic>
          <a:graphicData uri="http://schemas.openxmlformats.org/presentationml/2006/ole">
            <p:oleObj spid="_x0000_s32770" name="Формула" r:id="rId3" imgW="2628720" imgH="134604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572132" y="6273225"/>
            <a:ext cx="35285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Ответ: -8,-32,-128..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142844" y="4000504"/>
            <a:ext cx="10627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№10</a:t>
            </a:r>
            <a:endParaRPr lang="ru-RU" sz="3200" dirty="0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1000100" y="4071942"/>
          <a:ext cx="6578600" cy="2266950"/>
        </p:xfrm>
        <a:graphic>
          <a:graphicData uri="http://schemas.openxmlformats.org/presentationml/2006/ole">
            <p:oleObj spid="_x0000_s32771" name="Формула" r:id="rId4" imgW="2654280" imgH="914400" progId="Equation.3">
              <p:embed/>
            </p:oleObj>
          </a:graphicData>
        </a:graphic>
      </p:graphicFrame>
      <p:cxnSp>
        <p:nvCxnSpPr>
          <p:cNvPr id="15" name="Прямая соединительная линия 14"/>
          <p:cNvCxnSpPr/>
          <p:nvPr/>
        </p:nvCxnSpPr>
        <p:spPr>
          <a:xfrm>
            <a:off x="0" y="4000504"/>
            <a:ext cx="9144000" cy="1588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214290"/>
            <a:ext cx="8130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№1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214414" y="214290"/>
            <a:ext cx="73380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Какое из чисел является рациональным?</a:t>
            </a:r>
            <a:endParaRPr lang="ru-RU" sz="3200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285720" y="1142984"/>
          <a:ext cx="8582754" cy="1150944"/>
        </p:xfrm>
        <a:graphic>
          <a:graphicData uri="http://schemas.openxmlformats.org/presentationml/2006/ole">
            <p:oleObj spid="_x0000_s1026" name="Формула" r:id="rId3" imgW="3314520" imgH="44424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57158" y="2357430"/>
            <a:ext cx="18309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Ответ:  1)</a:t>
            </a: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0" y="2857496"/>
            <a:ext cx="9380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№2 </a:t>
            </a:r>
            <a:endParaRPr lang="ru-RU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785786" y="3143248"/>
            <a:ext cx="83582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Тираж газеты «Аргументы и факты» составляет около 2 </a:t>
            </a:r>
            <a:r>
              <a:rPr lang="ru-RU" sz="3200" dirty="0" err="1" smtClean="0"/>
              <a:t>млн</a:t>
            </a:r>
            <a:r>
              <a:rPr lang="ru-RU" sz="3200" dirty="0" smtClean="0"/>
              <a:t> 990 тыс. экземпляров. Как эта величина записывается в стандартном виде? </a:t>
            </a:r>
            <a:endParaRPr lang="ru-RU" sz="3200" dirty="0"/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500034" y="5000636"/>
          <a:ext cx="8143940" cy="642942"/>
        </p:xfrm>
        <a:graphic>
          <a:graphicData uri="http://schemas.openxmlformats.org/presentationml/2006/ole">
            <p:oleObj spid="_x0000_s1027" name="Формула" r:id="rId4" imgW="3136680" imgH="228600" progId="Equation.3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14282" y="5857892"/>
            <a:ext cx="18309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Ответ: 2)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 Решение задач по теме:                          «геометрическая прогрессия»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000108"/>
            <a:ext cx="10684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№11</a:t>
            </a: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6572264" y="6000768"/>
            <a:ext cx="19511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Ответ: 28.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142844" y="4000504"/>
            <a:ext cx="10759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№12</a:t>
            </a:r>
            <a:endParaRPr lang="ru-RU" sz="3200" dirty="0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142844" y="4429132"/>
          <a:ext cx="6578600" cy="2266950"/>
        </p:xfrm>
        <a:graphic>
          <a:graphicData uri="http://schemas.openxmlformats.org/presentationml/2006/ole">
            <p:oleObj spid="_x0000_s33795" name="Формула" r:id="rId3" imgW="2654280" imgH="914400" progId="Equation.3">
              <p:embed/>
            </p:oleObj>
          </a:graphicData>
        </a:graphic>
      </p:graphicFrame>
      <p:cxnSp>
        <p:nvCxnSpPr>
          <p:cNvPr id="15" name="Прямая соединительная линия 14"/>
          <p:cNvCxnSpPr/>
          <p:nvPr/>
        </p:nvCxnSpPr>
        <p:spPr>
          <a:xfrm>
            <a:off x="0" y="4000504"/>
            <a:ext cx="9144000" cy="1588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214282" y="1500174"/>
          <a:ext cx="6578600" cy="2266950"/>
        </p:xfrm>
        <a:graphic>
          <a:graphicData uri="http://schemas.openxmlformats.org/presentationml/2006/ole">
            <p:oleObj spid="_x0000_s33796" name="Формула" r:id="rId4" imgW="2654280" imgH="91440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715140" y="2857496"/>
            <a:ext cx="21916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Ответ: 405.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 Решение задач по теме:                          «геометрическая прогрессия»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000108"/>
            <a:ext cx="10723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№13</a:t>
            </a: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6572264" y="6000768"/>
            <a:ext cx="21916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Ответ: 288.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142844" y="4000504"/>
            <a:ext cx="10627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№14</a:t>
            </a:r>
            <a:endParaRPr lang="ru-RU" sz="3200" dirty="0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142875" y="4398963"/>
          <a:ext cx="6578600" cy="2328862"/>
        </p:xfrm>
        <a:graphic>
          <a:graphicData uri="http://schemas.openxmlformats.org/presentationml/2006/ole">
            <p:oleObj spid="_x0000_s34818" name="Формула" r:id="rId3" imgW="2654280" imgH="939600" progId="Equation.3">
              <p:embed/>
            </p:oleObj>
          </a:graphicData>
        </a:graphic>
      </p:graphicFrame>
      <p:cxnSp>
        <p:nvCxnSpPr>
          <p:cNvPr id="15" name="Прямая соединительная линия 14"/>
          <p:cNvCxnSpPr/>
          <p:nvPr/>
        </p:nvCxnSpPr>
        <p:spPr>
          <a:xfrm>
            <a:off x="0" y="4000504"/>
            <a:ext cx="9144000" cy="1588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214282" y="1500174"/>
          <a:ext cx="6578600" cy="2266950"/>
        </p:xfrm>
        <a:graphic>
          <a:graphicData uri="http://schemas.openxmlformats.org/presentationml/2006/ole">
            <p:oleObj spid="_x0000_s34819" name="Формула" r:id="rId4" imgW="2654280" imgH="91440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715140" y="2857496"/>
            <a:ext cx="21727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Ответ: 381.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 Решение задач по теме:                          «геометрическая прогрессия»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000108"/>
            <a:ext cx="10701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№15</a:t>
            </a: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6572264" y="6000768"/>
            <a:ext cx="19511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Ответ: 72.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142844" y="4000504"/>
            <a:ext cx="10618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№16</a:t>
            </a:r>
            <a:endParaRPr lang="ru-RU" sz="3200" dirty="0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214282" y="4429132"/>
          <a:ext cx="7302500" cy="2265363"/>
        </p:xfrm>
        <a:graphic>
          <a:graphicData uri="http://schemas.openxmlformats.org/presentationml/2006/ole">
            <p:oleObj spid="_x0000_s35842" name="Формула" r:id="rId3" imgW="2946240" imgH="914400" progId="Equation.3">
              <p:embed/>
            </p:oleObj>
          </a:graphicData>
        </a:graphic>
      </p:graphicFrame>
      <p:cxnSp>
        <p:nvCxnSpPr>
          <p:cNvPr id="15" name="Прямая соединительная линия 14"/>
          <p:cNvCxnSpPr/>
          <p:nvPr/>
        </p:nvCxnSpPr>
        <p:spPr>
          <a:xfrm>
            <a:off x="0" y="4000504"/>
            <a:ext cx="9144000" cy="1588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642910" y="1500174"/>
          <a:ext cx="7523163" cy="2865437"/>
        </p:xfrm>
        <a:graphic>
          <a:graphicData uri="http://schemas.openxmlformats.org/presentationml/2006/ole">
            <p:oleObj spid="_x0000_s35843" name="Формула" r:id="rId4" imgW="3035160" imgH="1155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 Решение задач по теме:                          «геометрическая прогрессия»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000108"/>
            <a:ext cx="10476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№17</a:t>
            </a: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6715140" y="3429000"/>
            <a:ext cx="160813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Ответ: 5</a:t>
            </a:r>
          </a:p>
          <a:p>
            <a:r>
              <a:rPr lang="ru-RU" sz="3200" dirty="0" smtClean="0"/>
              <a:t>.</a:t>
            </a:r>
            <a:endParaRPr lang="ru-RU" sz="3200" dirty="0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214282" y="1571612"/>
          <a:ext cx="7302500" cy="2265363"/>
        </p:xfrm>
        <a:graphic>
          <a:graphicData uri="http://schemas.openxmlformats.org/presentationml/2006/ole">
            <p:oleObj spid="_x0000_s36866" name="Формула" r:id="rId3" imgW="2946240" imgH="914400" progId="Equation.3">
              <p:embed/>
            </p:oleObj>
          </a:graphicData>
        </a:graphic>
      </p:graphicFrame>
      <p:cxnSp>
        <p:nvCxnSpPr>
          <p:cNvPr id="15" name="Прямая соединительная линия 14"/>
          <p:cNvCxnSpPr/>
          <p:nvPr/>
        </p:nvCxnSpPr>
        <p:spPr>
          <a:xfrm>
            <a:off x="0" y="4000504"/>
            <a:ext cx="9144000" cy="1588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839200" cy="2043106"/>
          </a:xfrm>
        </p:spPr>
        <p:txBody>
          <a:bodyPr>
            <a:normAutofit/>
          </a:bodyPr>
          <a:lstStyle/>
          <a:p>
            <a:r>
              <a:rPr lang="ru-RU" dirty="0" smtClean="0"/>
              <a:t>Решение более сложных задач по теме: «Арифметическая и геометрическая прогрессии»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000892" y="3857628"/>
            <a:ext cx="19672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Ответ:</a:t>
            </a:r>
            <a:r>
              <a:rPr lang="en-US" sz="3200" dirty="0" smtClean="0"/>
              <a:t>d=3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42844" y="2357430"/>
            <a:ext cx="87868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Последовательность задана формулой </a:t>
            </a:r>
            <a:r>
              <a:rPr lang="en-US" sz="3200" dirty="0" err="1" smtClean="0"/>
              <a:t>y</a:t>
            </a:r>
            <a:r>
              <a:rPr lang="en-US" sz="3200" baseline="-25000" dirty="0" err="1" smtClean="0"/>
              <a:t>n</a:t>
            </a:r>
            <a:r>
              <a:rPr lang="en-US" sz="3200" dirty="0" smtClean="0"/>
              <a:t>=3n-2.</a:t>
            </a:r>
            <a:r>
              <a:rPr lang="ru-RU" sz="3200" dirty="0" smtClean="0"/>
              <a:t> Является ли эта последовательность арифметической прогрессией?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214282" y="4000504"/>
            <a:ext cx="10705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№19</a:t>
            </a: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4500570"/>
            <a:ext cx="892971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Найдите три числа, которые следует поместить</a:t>
            </a:r>
          </a:p>
          <a:p>
            <a:r>
              <a:rPr lang="ru-RU" sz="3200" dirty="0" smtClean="0"/>
              <a:t> между числами 5 и 13, чтобы они вместе с данными образовали арифметическую прогрессию.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142844" y="1928802"/>
            <a:ext cx="10731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№18</a:t>
            </a: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5286380" y="6273225"/>
            <a:ext cx="26270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Ответ:</a:t>
            </a:r>
            <a:r>
              <a:rPr lang="en-US" sz="3200" dirty="0" smtClean="0"/>
              <a:t>7</a:t>
            </a:r>
            <a:r>
              <a:rPr lang="ru-RU" sz="3200" dirty="0" smtClean="0"/>
              <a:t>,9, 11.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142852"/>
            <a:ext cx="10759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№20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42844" y="714356"/>
            <a:ext cx="90011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Найдите двадцать первый член арифметической прогрессии, если известно, что её десятый член равен 16, а разность равна 2. 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6357950" y="2143116"/>
            <a:ext cx="18485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Ответ: 38</a:t>
            </a: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214282" y="2714620"/>
            <a:ext cx="10615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№21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142844" y="3429000"/>
            <a:ext cx="90011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Запишите формулу общего члена </a:t>
            </a:r>
          </a:p>
          <a:p>
            <a:r>
              <a:rPr lang="ru-RU" sz="3200" dirty="0" smtClean="0"/>
              <a:t>арифметической прогрессии (а</a:t>
            </a:r>
            <a:r>
              <a:rPr lang="en-US" sz="3200" baseline="-25000" dirty="0" smtClean="0"/>
              <a:t>n</a:t>
            </a:r>
            <a:r>
              <a:rPr lang="en-US" sz="3200" dirty="0" smtClean="0"/>
              <a:t>)</a:t>
            </a:r>
            <a:r>
              <a:rPr lang="ru-RU" sz="3200" dirty="0" smtClean="0"/>
              <a:t>, если а</a:t>
            </a:r>
            <a:r>
              <a:rPr lang="ru-RU" sz="3200" baseline="-25000" dirty="0" smtClean="0"/>
              <a:t>5</a:t>
            </a:r>
            <a:r>
              <a:rPr lang="ru-RU" sz="3200" dirty="0" smtClean="0"/>
              <a:t>=60, а</a:t>
            </a:r>
            <a:r>
              <a:rPr lang="ru-RU" sz="3200" baseline="-25000" dirty="0" smtClean="0"/>
              <a:t>7</a:t>
            </a:r>
            <a:r>
              <a:rPr lang="ru-RU" sz="3200" dirty="0" smtClean="0"/>
              <a:t>=30.</a:t>
            </a: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5143504" y="5214950"/>
            <a:ext cx="34918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Ответ: а</a:t>
            </a:r>
            <a:r>
              <a:rPr lang="en-US" sz="3200" baseline="-25000" dirty="0" smtClean="0"/>
              <a:t>n</a:t>
            </a:r>
            <a:r>
              <a:rPr lang="ru-RU" sz="3200" dirty="0" smtClean="0"/>
              <a:t>=135-15</a:t>
            </a:r>
            <a:r>
              <a:rPr lang="en-US" sz="3200" dirty="0" smtClean="0"/>
              <a:t>n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844" y="0"/>
            <a:ext cx="10759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№2</a:t>
            </a:r>
            <a:r>
              <a:rPr lang="en-US" sz="3200" dirty="0" smtClean="0"/>
              <a:t>2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42844" y="571480"/>
            <a:ext cx="900115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Шестой  член арифметической прогрессии в 6 раз больше её третьего члена, а при делении с остатком седьмого члена на четвёртый в частном получается 2 и в остатке -  7.  Найдите девятнадцатый член этой прогрессии.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6929454" y="3214686"/>
            <a:ext cx="18485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Ответ: 83</a:t>
            </a: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357158" y="3643314"/>
            <a:ext cx="10759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№23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142844" y="4143380"/>
            <a:ext cx="90011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Найдите сумму первых 16 членов</a:t>
            </a:r>
          </a:p>
          <a:p>
            <a:r>
              <a:rPr lang="ru-RU" sz="3200" dirty="0" smtClean="0"/>
              <a:t>арифметической прогрессии , если известны два её первых члена  а</a:t>
            </a:r>
            <a:r>
              <a:rPr lang="ru-RU" sz="3200" baseline="-25000" dirty="0" smtClean="0"/>
              <a:t>1</a:t>
            </a:r>
            <a:r>
              <a:rPr lang="ru-RU" sz="3200" dirty="0" smtClean="0"/>
              <a:t>=-3,2,  и а</a:t>
            </a:r>
            <a:r>
              <a:rPr lang="ru-RU" sz="3200" baseline="-25000" dirty="0" smtClean="0"/>
              <a:t>2</a:t>
            </a:r>
            <a:r>
              <a:rPr lang="ru-RU" sz="3200" dirty="0" smtClean="0"/>
              <a:t>=1.</a:t>
            </a: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6500826" y="6000768"/>
            <a:ext cx="23294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Ответ:452,8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844" y="0"/>
            <a:ext cx="10579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№24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42844" y="571480"/>
            <a:ext cx="900115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Найдите первый  член и разность арифметической прогрессии, если суммы первых четырёх и первых шести членов соответственно равны </a:t>
            </a:r>
            <a:r>
              <a:rPr lang="en-US" sz="3200" dirty="0" smtClean="0"/>
              <a:t> S</a:t>
            </a:r>
            <a:r>
              <a:rPr lang="en-US" sz="3200" baseline="-25000" dirty="0" smtClean="0"/>
              <a:t>4</a:t>
            </a:r>
            <a:r>
              <a:rPr lang="en-US" sz="3200" dirty="0" smtClean="0"/>
              <a:t>=9 </a:t>
            </a:r>
            <a:r>
              <a:rPr lang="ru-RU" sz="3200" dirty="0" smtClean="0"/>
              <a:t> и </a:t>
            </a:r>
            <a:r>
              <a:rPr lang="en-US" sz="3200" dirty="0" smtClean="0"/>
              <a:t>S</a:t>
            </a:r>
            <a:r>
              <a:rPr lang="en-US" sz="3200" baseline="-25000" dirty="0" smtClean="0"/>
              <a:t>6</a:t>
            </a:r>
            <a:r>
              <a:rPr lang="en-US" sz="3200" dirty="0" smtClean="0"/>
              <a:t>=22,5.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4714876" y="2714620"/>
            <a:ext cx="34724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Ответ: </a:t>
            </a:r>
            <a:r>
              <a:rPr lang="en-US" sz="3200" dirty="0" smtClean="0"/>
              <a:t>a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=0</a:t>
            </a:r>
            <a:r>
              <a:rPr lang="ru-RU" sz="3200" dirty="0" smtClean="0"/>
              <a:t>; </a:t>
            </a:r>
            <a:r>
              <a:rPr lang="en-US" sz="3200" dirty="0" smtClean="0"/>
              <a:t>d=1,5</a:t>
            </a: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285720" y="3500438"/>
            <a:ext cx="10759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№2</a:t>
            </a:r>
            <a:r>
              <a:rPr lang="en-US" sz="3200" dirty="0" smtClean="0"/>
              <a:t>5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500034" y="4071942"/>
            <a:ext cx="900115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 </a:t>
            </a:r>
            <a:r>
              <a:rPr lang="en-US" sz="3200" dirty="0" smtClean="0"/>
              <a:t>C</a:t>
            </a:r>
            <a:r>
              <a:rPr lang="ru-RU" sz="3200" dirty="0" err="1" smtClean="0"/>
              <a:t>умма</a:t>
            </a:r>
            <a:r>
              <a:rPr lang="ru-RU" sz="3200" dirty="0" smtClean="0"/>
              <a:t> всех восьми членов конечной</a:t>
            </a:r>
          </a:p>
          <a:p>
            <a:r>
              <a:rPr lang="ru-RU" sz="3200" dirty="0" smtClean="0"/>
              <a:t>арифметической прогрессии  равна        .  Найдите сумму третьего и шестого</a:t>
            </a:r>
          </a:p>
          <a:p>
            <a:r>
              <a:rPr lang="ru-RU" sz="3200" dirty="0" smtClean="0"/>
              <a:t>членов этой прогрессии.</a:t>
            </a: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6643702" y="5786454"/>
            <a:ext cx="12650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Ответ:</a:t>
            </a:r>
            <a:endParaRPr lang="ru-RU" sz="3200" dirty="0"/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7072330" y="4429132"/>
          <a:ext cx="785818" cy="1015015"/>
        </p:xfrm>
        <a:graphic>
          <a:graphicData uri="http://schemas.openxmlformats.org/presentationml/2006/ole">
            <p:oleObj spid="_x0000_s37890" name="Формула" r:id="rId3" imgW="304560" imgH="393480" progId="Equation.3">
              <p:embed/>
            </p:oleObj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7867825" y="5643578"/>
          <a:ext cx="580722" cy="1000132"/>
        </p:xfrm>
        <a:graphic>
          <a:graphicData uri="http://schemas.openxmlformats.org/presentationml/2006/ole">
            <p:oleObj spid="_x0000_s37891" name="Формула" r:id="rId4" imgW="2286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844" y="0"/>
            <a:ext cx="10759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№26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42844" y="571480"/>
            <a:ext cx="900115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При каких значениях  </a:t>
            </a:r>
            <a:r>
              <a:rPr lang="en-US" sz="3200" dirty="0" smtClean="0"/>
              <a:t>x</a:t>
            </a:r>
            <a:r>
              <a:rPr lang="ru-RU" sz="3200" dirty="0" smtClean="0"/>
              <a:t>  значения выражений  </a:t>
            </a:r>
            <a:r>
              <a:rPr lang="en-US" sz="3200" dirty="0" smtClean="0"/>
              <a:t>2x, 3x+2,  5x+1,</a:t>
            </a:r>
            <a:r>
              <a:rPr lang="ru-RU" sz="3200" dirty="0" smtClean="0"/>
              <a:t> взятые в указанном порядке, образуют конечную арифметическую прогрессию?</a:t>
            </a:r>
            <a:r>
              <a:rPr lang="en-US" sz="3200" dirty="0" smtClean="0"/>
              <a:t> .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5072066" y="2285992"/>
            <a:ext cx="17107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Ответ: 3.</a:t>
            </a: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285720" y="3500438"/>
            <a:ext cx="10574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№27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500034" y="4071942"/>
            <a:ext cx="8643966" cy="2071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Найдите три положительных числа, которые следует поместить между числами              , </a:t>
            </a:r>
          </a:p>
          <a:p>
            <a:r>
              <a:rPr lang="ru-RU" sz="3200" dirty="0" smtClean="0"/>
              <a:t>Чтобы они вместе с данными образовали геометрическую  прогрессию.</a:t>
            </a: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4857752" y="6072206"/>
            <a:ext cx="12650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Ответ:</a:t>
            </a:r>
            <a:endParaRPr lang="ru-RU" sz="3200" dirty="0"/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6643702" y="4357694"/>
          <a:ext cx="1409700" cy="1014413"/>
        </p:xfrm>
        <a:graphic>
          <a:graphicData uri="http://schemas.openxmlformats.org/presentationml/2006/ole">
            <p:oleObj spid="_x0000_s38914" name="Формула" r:id="rId3" imgW="545760" imgH="393480" progId="Equation.3">
              <p:embed/>
            </p:oleObj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6143636" y="5857875"/>
          <a:ext cx="1743075" cy="1000125"/>
        </p:xfrm>
        <a:graphic>
          <a:graphicData uri="http://schemas.openxmlformats.org/presentationml/2006/ole">
            <p:oleObj spid="_x0000_s38915" name="Формула" r:id="rId4" imgW="6858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844" y="0"/>
            <a:ext cx="10759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№28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5072066" y="2285992"/>
            <a:ext cx="33790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Ответ: </a:t>
            </a:r>
            <a:r>
              <a:rPr lang="en-US" sz="3200" dirty="0" smtClean="0"/>
              <a:t>1</a:t>
            </a:r>
            <a:r>
              <a:rPr lang="ru-RU" sz="3200" dirty="0" smtClean="0"/>
              <a:t>3</a:t>
            </a:r>
            <a:r>
              <a:rPr lang="en-US" sz="3200" dirty="0" smtClean="0"/>
              <a:t>(</a:t>
            </a:r>
            <a:r>
              <a:rPr lang="en-US" sz="3200" dirty="0" smtClean="0">
                <a:latin typeface="Lucida Sans Unicode"/>
                <a:cs typeface="Lucida Sans Unicode"/>
              </a:rPr>
              <a:t>√3+1)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285720" y="3500438"/>
            <a:ext cx="10759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№2</a:t>
            </a:r>
            <a:r>
              <a:rPr lang="en-US" sz="3200" dirty="0" smtClean="0"/>
              <a:t>9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500034" y="4071942"/>
            <a:ext cx="86439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При каких значениях  </a:t>
            </a:r>
            <a:r>
              <a:rPr lang="ru-RU" sz="3200" dirty="0" err="1" smtClean="0"/>
              <a:t>х</a:t>
            </a:r>
            <a:r>
              <a:rPr lang="ru-RU" sz="3200" dirty="0" smtClean="0"/>
              <a:t>  значения выражений </a:t>
            </a:r>
            <a:r>
              <a:rPr lang="en-US" sz="3200" dirty="0" smtClean="0"/>
              <a:t>x, 2x, x+2,</a:t>
            </a:r>
            <a:r>
              <a:rPr lang="ru-RU" sz="3200" dirty="0" smtClean="0"/>
              <a:t> взятые в указанном порядке образуют конечную  геометрическую  прогрессию?</a:t>
            </a: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4857752" y="5857892"/>
            <a:ext cx="12650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Ответ:</a:t>
            </a:r>
            <a:endParaRPr lang="ru-RU" sz="3200" dirty="0"/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6072198" y="5643578"/>
          <a:ext cx="387350" cy="1000125"/>
        </p:xfrm>
        <a:graphic>
          <a:graphicData uri="http://schemas.openxmlformats.org/presentationml/2006/ole">
            <p:oleObj spid="_x0000_s39939" name="Формула" r:id="rId3" imgW="152280" imgH="393480" progId="Equation.3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42844" y="714356"/>
            <a:ext cx="88583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Найдите сумму первых шести членов</a:t>
            </a:r>
          </a:p>
          <a:p>
            <a:r>
              <a:rPr lang="ru-RU" sz="3200" dirty="0" smtClean="0"/>
              <a:t> геометрической прогрессии (</a:t>
            </a:r>
            <a:r>
              <a:rPr lang="en-US" sz="3200" dirty="0" err="1" smtClean="0"/>
              <a:t>b</a:t>
            </a:r>
            <a:r>
              <a:rPr lang="en-US" sz="3200" baseline="-25000" dirty="0" err="1" smtClean="0"/>
              <a:t>n</a:t>
            </a:r>
            <a:r>
              <a:rPr lang="en-US" sz="3200" dirty="0" smtClean="0"/>
              <a:t>)</a:t>
            </a:r>
            <a:r>
              <a:rPr lang="ru-RU" sz="3200" dirty="0" smtClean="0"/>
              <a:t>, если</a:t>
            </a:r>
            <a:r>
              <a:rPr lang="en-US" sz="3200" dirty="0" smtClean="0"/>
              <a:t> b</a:t>
            </a:r>
            <a:r>
              <a:rPr lang="en-US" sz="3200" baseline="-25000" dirty="0" smtClean="0"/>
              <a:t>4</a:t>
            </a:r>
            <a:r>
              <a:rPr lang="en-US" sz="3200" dirty="0" smtClean="0"/>
              <a:t>=3</a:t>
            </a:r>
            <a:r>
              <a:rPr lang="en-US" sz="3200" dirty="0" smtClean="0">
                <a:latin typeface="Lucida Sans Unicode"/>
                <a:cs typeface="Lucida Sans Unicode"/>
              </a:rPr>
              <a:t>√3, b</a:t>
            </a:r>
            <a:r>
              <a:rPr lang="en-US" sz="3200" baseline="-25000" dirty="0" smtClean="0">
                <a:latin typeface="Lucida Sans Unicode"/>
                <a:cs typeface="Lucida Sans Unicode"/>
              </a:rPr>
              <a:t>7</a:t>
            </a:r>
            <a:r>
              <a:rPr lang="en-US" sz="3200" dirty="0" smtClean="0">
                <a:latin typeface="Lucida Sans Unicode"/>
                <a:cs typeface="Lucida Sans Unicode"/>
              </a:rPr>
              <a:t>=27.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844" y="142852"/>
            <a:ext cx="8354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№3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071538" y="142852"/>
            <a:ext cx="807246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Какое из следующих неравенств нельзя получить из неравенства</a:t>
            </a:r>
            <a:r>
              <a:rPr lang="en-US" sz="3200" dirty="0" smtClean="0"/>
              <a:t>   b&lt; </a:t>
            </a:r>
            <a:r>
              <a:rPr lang="en-US" sz="3200" dirty="0" err="1" smtClean="0"/>
              <a:t>a+c</a:t>
            </a:r>
            <a:r>
              <a:rPr lang="ru-RU" sz="3200" dirty="0" smtClean="0"/>
              <a:t> ?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285720" y="1285860"/>
            <a:ext cx="77732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1) </a:t>
            </a:r>
            <a:r>
              <a:rPr lang="en-US" sz="3200" dirty="0" smtClean="0"/>
              <a:t>b-c&lt;a    2) a&gt;b-c    3)a-</a:t>
            </a:r>
            <a:r>
              <a:rPr lang="en-US" sz="3200" dirty="0" err="1" smtClean="0"/>
              <a:t>b+c</a:t>
            </a:r>
            <a:r>
              <a:rPr lang="en-US" sz="3200" dirty="0" smtClean="0"/>
              <a:t>&gt;0   4) b-a-c&gt;0</a:t>
            </a: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214282" y="1857364"/>
            <a:ext cx="18309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Ответ:  4)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142844" y="2857496"/>
            <a:ext cx="8354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№4</a:t>
            </a: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428596" y="3286124"/>
            <a:ext cx="82867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Расположите в порядке убывания следующие</a:t>
            </a:r>
          </a:p>
          <a:p>
            <a:r>
              <a:rPr lang="ru-RU" sz="3200" dirty="0" smtClean="0"/>
              <a:t> числа: 0,0802;   0,08;   0,208.</a:t>
            </a:r>
            <a:endParaRPr lang="ru-RU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214282" y="4786322"/>
            <a:ext cx="50738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Ответ: 0,208; 0,0802; 0,08.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428604"/>
            <a:ext cx="10759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№30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5143504" y="3429000"/>
            <a:ext cx="12650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Ответ:</a:t>
            </a:r>
            <a:endParaRPr lang="ru-RU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285688" y="1142984"/>
            <a:ext cx="88583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Найдите произведение первых семи членов</a:t>
            </a:r>
          </a:p>
          <a:p>
            <a:endParaRPr lang="ru-RU" sz="3200" dirty="0" smtClean="0"/>
          </a:p>
          <a:p>
            <a:r>
              <a:rPr lang="ru-RU" sz="3200" dirty="0" smtClean="0"/>
              <a:t> геометрической прогрессии                   ,…  .  </a:t>
            </a:r>
            <a:endParaRPr lang="ru-RU" sz="3200" dirty="0"/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5786446" y="1928802"/>
          <a:ext cx="1643074" cy="1054047"/>
        </p:xfrm>
        <a:graphic>
          <a:graphicData uri="http://schemas.openxmlformats.org/presentationml/2006/ole">
            <p:oleObj spid="_x0000_s40963" name="Формула" r:id="rId3" imgW="672840" imgH="431640" progId="Equation.3">
              <p:embed/>
            </p:oleObj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6429388" y="3214686"/>
          <a:ext cx="682118" cy="961166"/>
        </p:xfrm>
        <a:graphic>
          <a:graphicData uri="http://schemas.openxmlformats.org/presentationml/2006/ole">
            <p:oleObj spid="_x0000_s40964" name="Формула" r:id="rId4" imgW="27936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686800" cy="838200"/>
          </a:xfrm>
        </p:spPr>
        <p:txBody>
          <a:bodyPr/>
          <a:lstStyle/>
          <a:p>
            <a:r>
              <a:rPr lang="ru-RU" dirty="0" smtClean="0"/>
              <a:t>        Решение текстовых задач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42918"/>
            <a:ext cx="9144000" cy="621508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№1  (Задача на работу)</a:t>
            </a:r>
          </a:p>
          <a:p>
            <a:pPr>
              <a:buNone/>
            </a:pPr>
            <a:r>
              <a:rPr lang="ru-RU" dirty="0" smtClean="0"/>
              <a:t>Две бригады по плану должны были, работая вместе, отремонтировать повреждённый участок шоссе за 18 дней. В действительности сначала работала только первая бригада, а затем – только вторая бригада, производительность труда которой была более высокой, чем у первой бригады. В результате ремонт повреждённого участка занял 40 дней, причём первая бригада выполнила 2/3 всей работы. За сколько дней одна первая бригада смогла бы отремонтировать повреждённый участок шоссе?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503999" y="6334780"/>
            <a:ext cx="16400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Ответ: 45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642918"/>
            <a:ext cx="8858280" cy="578647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№2 (Задача на движение)</a:t>
            </a:r>
          </a:p>
          <a:p>
            <a:pPr>
              <a:buNone/>
            </a:pPr>
            <a:r>
              <a:rPr lang="ru-RU" dirty="0" smtClean="0"/>
              <a:t>Из пункта В </a:t>
            </a:r>
            <a:r>
              <a:rPr lang="ru-RU" dirty="0" err="1" smtClean="0"/>
              <a:t>в</a:t>
            </a:r>
            <a:r>
              <a:rPr lang="ru-RU" dirty="0" smtClean="0"/>
              <a:t> пункт А вышел пешеход. Через 6 часов из пункта А в пункт В навстречу первому вышел второй пешеход. При встрече выяснилось, что второй пешеход прошёл на 12 км меньше первого. Отдохнув, они одновременно продолжили путь, каждый в своём направлении с прежней скоростью. В результате второй пешеход пришёл в пункт В через 8 часов, а первый – в пункт А через 9 часов после встречи. Найдите расстояние между пунктами А и В.                       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715140" y="6334780"/>
            <a:ext cx="21509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Ответ: 84 км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696356" cy="1900230"/>
          </a:xfrm>
        </p:spPr>
        <p:txBody>
          <a:bodyPr/>
          <a:lstStyle/>
          <a:p>
            <a:r>
              <a:rPr lang="ru-RU" dirty="0" smtClean="0"/>
              <a:t>Функция, область определения, область значений функции.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928802"/>
            <a:ext cx="8354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№1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928662" y="1928802"/>
            <a:ext cx="85725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Дана функция                   . Найдите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ru-RU" sz="3200" dirty="0" smtClean="0"/>
              <a:t> значения этой функции при </a:t>
            </a:r>
            <a:r>
              <a:rPr lang="en-US" sz="3200" dirty="0" smtClean="0"/>
              <a:t>x=0, X=1, X=-2.</a:t>
            </a:r>
            <a:endParaRPr lang="ru-RU" sz="3200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3571868" y="1714488"/>
          <a:ext cx="1734174" cy="1054106"/>
        </p:xfrm>
        <a:graphic>
          <a:graphicData uri="http://schemas.openxmlformats.org/presentationml/2006/ole">
            <p:oleObj spid="_x0000_s45058" name="Формула" r:id="rId3" imgW="647640" imgH="39348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4071942"/>
            <a:ext cx="8354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№</a:t>
            </a:r>
            <a:r>
              <a:rPr lang="en-US" sz="3200" dirty="0" smtClean="0"/>
              <a:t>2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142844" y="4572008"/>
            <a:ext cx="878687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Длина одной из сторон прямоугольника равна </a:t>
            </a:r>
            <a:r>
              <a:rPr lang="en-US" sz="3200" dirty="0" smtClean="0"/>
              <a:t>k.</a:t>
            </a:r>
            <a:r>
              <a:rPr lang="ru-RU" sz="3200" dirty="0" smtClean="0"/>
              <a:t> Выразите</a:t>
            </a:r>
            <a:r>
              <a:rPr lang="en-US" sz="3200" dirty="0" smtClean="0"/>
              <a:t> </a:t>
            </a:r>
            <a:r>
              <a:rPr lang="ru-RU" sz="3200" dirty="0" smtClean="0"/>
              <a:t>формулой зависимость между длиной второй стороны прямоугольника и его площадью.</a:t>
            </a: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4786314" y="3643314"/>
            <a:ext cx="33906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Ответ: 0; 0,5; -0,4.</a:t>
            </a:r>
            <a:endParaRPr lang="ru-RU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4643438" y="6143644"/>
            <a:ext cx="23246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Ответ: </a:t>
            </a:r>
            <a:r>
              <a:rPr lang="en-US" sz="3200" dirty="0" smtClean="0"/>
              <a:t>S=</a:t>
            </a:r>
            <a:r>
              <a:rPr lang="en-US" sz="3200" dirty="0" err="1" smtClean="0"/>
              <a:t>kx</a:t>
            </a:r>
            <a:r>
              <a:rPr lang="ru-RU" sz="3200" dirty="0" smtClean="0"/>
              <a:t>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214290"/>
            <a:ext cx="8354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№3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42844" y="1000108"/>
            <a:ext cx="90011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Функция задана формулой                                         </a:t>
            </a:r>
          </a:p>
          <a:p>
            <a:r>
              <a:rPr lang="ru-RU" sz="3200" dirty="0" smtClean="0"/>
              <a:t>Найдите значение параметра </a:t>
            </a:r>
            <a:r>
              <a:rPr lang="en-US" sz="3200" dirty="0" smtClean="0"/>
              <a:t>a</a:t>
            </a:r>
            <a:r>
              <a:rPr lang="ru-RU" sz="3200" dirty="0" smtClean="0"/>
              <a:t>, если                 .</a:t>
            </a:r>
            <a:endParaRPr lang="ru-RU" sz="3200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5072066" y="928670"/>
          <a:ext cx="3487758" cy="713405"/>
        </p:xfrm>
        <a:graphic>
          <a:graphicData uri="http://schemas.openxmlformats.org/presentationml/2006/ole">
            <p:oleObj spid="_x0000_s46082" name="Формула" r:id="rId3" imgW="1117440" imgH="228600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6858016" y="1428736"/>
          <a:ext cx="1666132" cy="620716"/>
        </p:xfrm>
        <a:graphic>
          <a:graphicData uri="http://schemas.openxmlformats.org/presentationml/2006/ole">
            <p:oleObj spid="_x0000_s46083" name="Формула" r:id="rId4" imgW="647640" imgH="24120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14282" y="2857496"/>
            <a:ext cx="71052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Найдите область определения функции</a:t>
            </a: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142844" y="2143116"/>
            <a:ext cx="8354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№4</a:t>
            </a:r>
            <a:endParaRPr lang="ru-RU" sz="3200" dirty="0"/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2571736" y="3500438"/>
          <a:ext cx="2752287" cy="704854"/>
        </p:xfrm>
        <a:graphic>
          <a:graphicData uri="http://schemas.openxmlformats.org/presentationml/2006/ole">
            <p:oleObj spid="_x0000_s46084" name="Формула" r:id="rId5" imgW="1041120" imgH="26640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42844" y="4286256"/>
            <a:ext cx="8354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№5</a:t>
            </a:r>
            <a:endParaRPr lang="ru-RU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928662" y="4357694"/>
            <a:ext cx="77867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Найдите наименьшее целое число,</a:t>
            </a:r>
          </a:p>
          <a:p>
            <a:r>
              <a:rPr lang="ru-RU" sz="3200" dirty="0" smtClean="0"/>
              <a:t>принадлежащее области определения</a:t>
            </a:r>
          </a:p>
          <a:p>
            <a:r>
              <a:rPr lang="ru-RU" sz="3200" dirty="0" smtClean="0"/>
              <a:t> функции</a:t>
            </a:r>
            <a:endParaRPr lang="ru-RU" sz="3200" dirty="0"/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2952750" y="5354638"/>
          <a:ext cx="2417763" cy="1141412"/>
        </p:xfrm>
        <a:graphic>
          <a:graphicData uri="http://schemas.openxmlformats.org/presentationml/2006/ole">
            <p:oleObj spid="_x0000_s46085" name="Формула" r:id="rId6" imgW="914400" imgH="431640" progId="Equation.3">
              <p:embed/>
            </p:oleObj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6215074" y="6143644"/>
            <a:ext cx="17107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Ответ: -9</a:t>
            </a:r>
            <a:endParaRPr lang="ru-RU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6143636" y="3786190"/>
            <a:ext cx="22942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Ответ: [-4;4]</a:t>
            </a:r>
            <a:endParaRPr lang="ru-RU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6072198" y="2285992"/>
            <a:ext cx="19591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Ответ: </a:t>
            </a:r>
            <a:r>
              <a:rPr lang="ru-RU" sz="3200" dirty="0" smtClean="0">
                <a:latin typeface="Lucida Sans Unicode"/>
                <a:cs typeface="Lucida Sans Unicode"/>
              </a:rPr>
              <a:t>√5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214290"/>
            <a:ext cx="8354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№6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285852" y="214290"/>
            <a:ext cx="78581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Найдите сумму целых чисел, входящих в область определения функции</a:t>
            </a:r>
            <a:endParaRPr lang="ru-RU" sz="3200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428596" y="1357298"/>
          <a:ext cx="2928814" cy="1144594"/>
        </p:xfrm>
        <a:graphic>
          <a:graphicData uri="http://schemas.openxmlformats.org/presentationml/2006/ole">
            <p:oleObj spid="_x0000_s47106" name="Формула" r:id="rId3" imgW="1104840" imgH="43164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072066" y="1785926"/>
            <a:ext cx="19453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Ответ: 15.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85720" y="2714620"/>
            <a:ext cx="8354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№7</a:t>
            </a: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1285852" y="2714620"/>
            <a:ext cx="64706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Найдите область значений функции</a:t>
            </a:r>
            <a:endParaRPr lang="ru-RU" sz="3200" dirty="0"/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2071670" y="3286124"/>
          <a:ext cx="3163906" cy="617348"/>
        </p:xfrm>
        <a:graphic>
          <a:graphicData uri="http://schemas.openxmlformats.org/presentationml/2006/ole">
            <p:oleObj spid="_x0000_s47107" name="Формула" r:id="rId4" imgW="1041120" imgH="20304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572000" y="3929066"/>
            <a:ext cx="31357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Ответ: (-∞; 0,25].</a:t>
            </a:r>
            <a:endParaRPr lang="ru-RU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214282" y="4714884"/>
            <a:ext cx="8354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№8</a:t>
            </a:r>
            <a:endParaRPr lang="ru-RU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1142976" y="4857760"/>
            <a:ext cx="64706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Найдите область значений функции</a:t>
            </a:r>
            <a:endParaRPr lang="ru-RU" sz="3200" dirty="0"/>
          </a:p>
        </p:txBody>
      </p:sp>
      <p:graphicFrame>
        <p:nvGraphicFramePr>
          <p:cNvPr id="14" name="Объект 13"/>
          <p:cNvGraphicFramePr>
            <a:graphicFrameLocks noChangeAspect="1"/>
          </p:cNvGraphicFramePr>
          <p:nvPr/>
        </p:nvGraphicFramePr>
        <p:xfrm>
          <a:off x="3071801" y="5468950"/>
          <a:ext cx="1785951" cy="1025269"/>
        </p:xfrm>
        <a:graphic>
          <a:graphicData uri="http://schemas.openxmlformats.org/presentationml/2006/ole">
            <p:oleObj spid="_x0000_s47108" name="Формула" r:id="rId5" imgW="685800" imgH="393480" progId="Equation.3">
              <p:embed/>
            </p:oleObj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500694" y="6000768"/>
            <a:ext cx="22942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Ответ: (0;1].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5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214290"/>
            <a:ext cx="8354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№9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285852" y="214290"/>
            <a:ext cx="78581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Какие из указанных функций являются чётными,  а какие – нечётными?</a:t>
            </a:r>
            <a:endParaRPr lang="ru-RU" sz="3200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642910" y="1310329"/>
          <a:ext cx="8212656" cy="1047101"/>
        </p:xfrm>
        <a:graphic>
          <a:graphicData uri="http://schemas.openxmlformats.org/presentationml/2006/ole">
            <p:oleObj spid="_x0000_s48130" name="Формула" r:id="rId3" imgW="3085920" imgH="39348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643702" y="6273225"/>
            <a:ext cx="23968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Ответ: (-1;2).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0" y="2428868"/>
            <a:ext cx="10627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№10</a:t>
            </a: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1071538" y="2428868"/>
            <a:ext cx="77153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Найдите все значения </a:t>
            </a:r>
            <a:r>
              <a:rPr lang="ru-RU" sz="3200" dirty="0" err="1" smtClean="0"/>
              <a:t>аргумента,при</a:t>
            </a:r>
            <a:r>
              <a:rPr lang="ru-RU" sz="3200" dirty="0" smtClean="0"/>
              <a:t> </a:t>
            </a:r>
          </a:p>
          <a:p>
            <a:r>
              <a:rPr lang="ru-RU" sz="3200" dirty="0" smtClean="0"/>
              <a:t>которых функция </a:t>
            </a:r>
            <a:r>
              <a:rPr lang="en-US" sz="3200" dirty="0" smtClean="0"/>
              <a:t>    y=-2x+8</a:t>
            </a:r>
            <a:endParaRPr lang="ru-RU" sz="3200" dirty="0" smtClean="0"/>
          </a:p>
          <a:p>
            <a:r>
              <a:rPr lang="ru-RU" sz="3200" dirty="0" smtClean="0"/>
              <a:t>принимает положительные значения</a:t>
            </a:r>
            <a:r>
              <a:rPr lang="en-US" sz="3200" dirty="0" smtClean="0"/>
              <a:t>.</a:t>
            </a:r>
            <a:endParaRPr lang="ru-RU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4357694"/>
            <a:ext cx="10684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№11</a:t>
            </a:r>
            <a:endParaRPr lang="ru-RU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6215074" y="3857628"/>
            <a:ext cx="25523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Ответ: (-∞; 4).</a:t>
            </a:r>
            <a:endParaRPr lang="ru-RU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1000100" y="4500570"/>
            <a:ext cx="771530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Найдите все значения аргумента, при </a:t>
            </a:r>
          </a:p>
          <a:p>
            <a:r>
              <a:rPr lang="ru-RU" sz="3200" dirty="0" smtClean="0"/>
              <a:t>которых функция</a:t>
            </a:r>
          </a:p>
          <a:p>
            <a:endParaRPr lang="ru-RU" sz="3200" dirty="0" smtClean="0"/>
          </a:p>
          <a:p>
            <a:r>
              <a:rPr lang="ru-RU" sz="3200" dirty="0" smtClean="0"/>
              <a:t>принимает отрицательные значения</a:t>
            </a:r>
            <a:r>
              <a:rPr lang="en-US" sz="3200" dirty="0" smtClean="0"/>
              <a:t>.</a:t>
            </a:r>
            <a:endParaRPr lang="ru-RU" sz="3200" dirty="0"/>
          </a:p>
        </p:txBody>
      </p:sp>
      <p:graphicFrame>
        <p:nvGraphicFramePr>
          <p:cNvPr id="18" name="Объект 17"/>
          <p:cNvGraphicFramePr>
            <a:graphicFrameLocks noChangeAspect="1"/>
          </p:cNvGraphicFramePr>
          <p:nvPr/>
        </p:nvGraphicFramePr>
        <p:xfrm>
          <a:off x="4357686" y="5000636"/>
          <a:ext cx="1714512" cy="1130847"/>
        </p:xfrm>
        <a:graphic>
          <a:graphicData uri="http://schemas.openxmlformats.org/presentationml/2006/ole">
            <p:oleObj spid="_x0000_s48133" name="Формула" r:id="rId4" imgW="5968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6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214290"/>
            <a:ext cx="10759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№12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285852" y="214290"/>
            <a:ext cx="78581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Найдите наименьшее значение функции</a:t>
            </a:r>
            <a:endParaRPr lang="ru-RU" sz="3200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1571604" y="785794"/>
          <a:ext cx="2332037" cy="1116013"/>
        </p:xfrm>
        <a:graphic>
          <a:graphicData uri="http://schemas.openxmlformats.org/presentationml/2006/ole">
            <p:oleObj spid="_x0000_s49154" name="Формула" r:id="rId3" imgW="876240" imgH="41904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500694" y="6072206"/>
            <a:ext cx="26360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Ответ: </a:t>
            </a:r>
            <a:r>
              <a:rPr lang="en-US" sz="3200" dirty="0" smtClean="0"/>
              <a:t>y=2x-1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0" y="2428868"/>
            <a:ext cx="10723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№13</a:t>
            </a: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1071538" y="2428868"/>
            <a:ext cx="77153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Найдите линейную функцию, график которой проходит через точки с координатами (2;3) и (0;1) </a:t>
            </a:r>
            <a:endParaRPr lang="ru-RU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4143380"/>
            <a:ext cx="10627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№1</a:t>
            </a:r>
            <a:r>
              <a:rPr lang="en-US" sz="3200" dirty="0" smtClean="0"/>
              <a:t>4</a:t>
            </a:r>
            <a:endParaRPr lang="ru-RU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5214942" y="4000504"/>
            <a:ext cx="25334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Ответ: </a:t>
            </a:r>
            <a:r>
              <a:rPr lang="en-US" sz="3200" dirty="0" smtClean="0"/>
              <a:t>y=x+1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785786" y="4572008"/>
            <a:ext cx="77153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Найдите уравнение прямой, параллельной прямой</a:t>
            </a:r>
            <a:r>
              <a:rPr lang="en-US" sz="3200" dirty="0" smtClean="0"/>
              <a:t> y=2x+1 </a:t>
            </a:r>
            <a:r>
              <a:rPr lang="ru-RU" sz="3200" dirty="0" smtClean="0"/>
              <a:t>и проходящей через точку с координатами (2;3)</a:t>
            </a:r>
            <a:r>
              <a:rPr lang="en-US" sz="3200" dirty="0" smtClean="0"/>
              <a:t>.</a:t>
            </a:r>
            <a:endParaRPr lang="ru-RU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6072198" y="1357298"/>
            <a:ext cx="20537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Ответ: 0,5.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6" grpId="0"/>
      <p:bldP spid="13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214290"/>
            <a:ext cx="10701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№1</a:t>
            </a:r>
            <a:r>
              <a:rPr lang="en-US" sz="3200" dirty="0" smtClean="0"/>
              <a:t>5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285852" y="214290"/>
            <a:ext cx="76438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Найдите</a:t>
            </a:r>
            <a:r>
              <a:rPr lang="en-US" sz="3200" dirty="0" smtClean="0"/>
              <a:t> </a:t>
            </a:r>
            <a:r>
              <a:rPr lang="ru-RU" sz="3200" dirty="0" smtClean="0"/>
              <a:t>абсциссы точек пересечения графика функции </a:t>
            </a:r>
            <a:r>
              <a:rPr lang="en-US" sz="3200" dirty="0" smtClean="0"/>
              <a:t>                            </a:t>
            </a:r>
          </a:p>
          <a:p>
            <a:r>
              <a:rPr lang="ru-RU" sz="3200" dirty="0" smtClean="0"/>
              <a:t>с осью абсцисс.</a:t>
            </a: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4214810" y="5857892"/>
            <a:ext cx="12650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Ответ: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0" y="2428868"/>
            <a:ext cx="10618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№16</a:t>
            </a: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1071538" y="2428868"/>
            <a:ext cx="77153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Укажите число общих точек графика функции                              и оси абсцисс</a:t>
            </a:r>
            <a:endParaRPr lang="ru-RU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4143380"/>
            <a:ext cx="10476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№17</a:t>
            </a:r>
            <a:endParaRPr lang="ru-RU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6072198" y="3643314"/>
            <a:ext cx="17107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Ответ: 2.</a:t>
            </a:r>
            <a:endParaRPr lang="ru-RU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642910" y="4572008"/>
            <a:ext cx="85010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Найдите все значения </a:t>
            </a:r>
            <a:r>
              <a:rPr lang="en-US" sz="3200" dirty="0" smtClean="0"/>
              <a:t>x,</a:t>
            </a:r>
            <a:r>
              <a:rPr lang="ru-RU" sz="3200" dirty="0" smtClean="0"/>
              <a:t> при которых функция</a:t>
            </a:r>
          </a:p>
          <a:p>
            <a:r>
              <a:rPr lang="ru-RU" sz="3200" dirty="0" smtClean="0"/>
              <a:t>                             принимает отрицательные </a:t>
            </a:r>
          </a:p>
          <a:p>
            <a:r>
              <a:rPr lang="ru-RU" sz="3200" dirty="0" smtClean="0"/>
              <a:t>значения </a:t>
            </a:r>
            <a:endParaRPr lang="ru-RU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6357950" y="2000240"/>
            <a:ext cx="21563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Ответ: 1; 2.</a:t>
            </a:r>
            <a:endParaRPr lang="ru-RU" sz="3200" dirty="0"/>
          </a:p>
        </p:txBody>
      </p:sp>
      <p:graphicFrame>
        <p:nvGraphicFramePr>
          <p:cNvPr id="14" name="Объект 13"/>
          <p:cNvGraphicFramePr>
            <a:graphicFrameLocks noChangeAspect="1"/>
          </p:cNvGraphicFramePr>
          <p:nvPr/>
        </p:nvGraphicFramePr>
        <p:xfrm>
          <a:off x="4643438" y="714356"/>
          <a:ext cx="2607487" cy="642942"/>
        </p:xfrm>
        <a:graphic>
          <a:graphicData uri="http://schemas.openxmlformats.org/presentationml/2006/ole">
            <p:oleObj spid="_x0000_s50179" name="Формула" r:id="rId3" imgW="927000" imgH="228600" progId="Equation.3">
              <p:embed/>
            </p:oleObj>
          </a:graphicData>
        </a:graphic>
      </p:graphicFrame>
      <p:graphicFrame>
        <p:nvGraphicFramePr>
          <p:cNvPr id="15" name="Объект 14"/>
          <p:cNvGraphicFramePr>
            <a:graphicFrameLocks noChangeAspect="1"/>
          </p:cNvGraphicFramePr>
          <p:nvPr/>
        </p:nvGraphicFramePr>
        <p:xfrm>
          <a:off x="2792396" y="2928934"/>
          <a:ext cx="2730519" cy="571504"/>
        </p:xfrm>
        <a:graphic>
          <a:graphicData uri="http://schemas.openxmlformats.org/presentationml/2006/ole">
            <p:oleObj spid="_x0000_s50180" name="Формула" r:id="rId4" imgW="1091880" imgH="228600" progId="Equation.3">
              <p:embed/>
            </p:oleObj>
          </a:graphicData>
        </a:graphic>
      </p:graphicFrame>
      <p:graphicFrame>
        <p:nvGraphicFramePr>
          <p:cNvPr id="18" name="Объект 17"/>
          <p:cNvGraphicFramePr>
            <a:graphicFrameLocks noChangeAspect="1"/>
          </p:cNvGraphicFramePr>
          <p:nvPr/>
        </p:nvGraphicFramePr>
        <p:xfrm>
          <a:off x="714348" y="5072074"/>
          <a:ext cx="2857520" cy="598086"/>
        </p:xfrm>
        <a:graphic>
          <a:graphicData uri="http://schemas.openxmlformats.org/presentationml/2006/ole">
            <p:oleObj spid="_x0000_s50181" name="Формула" r:id="rId5" imgW="1091880" imgH="228600" progId="Equation.3">
              <p:embed/>
            </p:oleObj>
          </a:graphicData>
        </a:graphic>
      </p:graphicFrame>
      <p:graphicFrame>
        <p:nvGraphicFramePr>
          <p:cNvPr id="19" name="Объект 18"/>
          <p:cNvGraphicFramePr>
            <a:graphicFrameLocks noChangeAspect="1"/>
          </p:cNvGraphicFramePr>
          <p:nvPr/>
        </p:nvGraphicFramePr>
        <p:xfrm>
          <a:off x="5572132" y="5643578"/>
          <a:ext cx="3057126" cy="1071570"/>
        </p:xfrm>
        <a:graphic>
          <a:graphicData uri="http://schemas.openxmlformats.org/presentationml/2006/ole">
            <p:oleObj spid="_x0000_s50182" name="Формула" r:id="rId6" imgW="123156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6" grpId="0"/>
      <p:bldP spid="13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416456"/>
            <a:ext cx="8286808" cy="6012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142852"/>
            <a:ext cx="8354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№7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928794" y="142852"/>
            <a:ext cx="38863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Решите неравенство</a:t>
            </a:r>
            <a:endParaRPr lang="ru-RU" sz="3200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2571736" y="857232"/>
          <a:ext cx="3760865" cy="1214446"/>
        </p:xfrm>
        <a:graphic>
          <a:graphicData uri="http://schemas.openxmlformats.org/presentationml/2006/ole">
            <p:oleObj spid="_x0000_s2050" name="Формула" r:id="rId3" imgW="1218960" imgH="39348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57158" y="2214554"/>
            <a:ext cx="12650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Ответ:</a:t>
            </a:r>
            <a:endParaRPr lang="ru-RU" sz="3200" dirty="0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1714480" y="2071678"/>
          <a:ext cx="1381542" cy="911230"/>
        </p:xfrm>
        <a:graphic>
          <a:graphicData uri="http://schemas.openxmlformats.org/presentationml/2006/ole">
            <p:oleObj spid="_x0000_s2051" name="Формула" r:id="rId4" imgW="596880" imgH="39348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14282" y="3286124"/>
            <a:ext cx="8354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№8</a:t>
            </a:r>
            <a:endParaRPr lang="ru-RU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1214414" y="3214686"/>
            <a:ext cx="778674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Найдите все значения переменной </a:t>
            </a:r>
            <a:r>
              <a:rPr lang="en-US" sz="3200" dirty="0" smtClean="0"/>
              <a:t>a</a:t>
            </a:r>
            <a:r>
              <a:rPr lang="ru-RU" sz="3200" dirty="0" smtClean="0"/>
              <a:t>, при каждом из которых значение выражения</a:t>
            </a:r>
          </a:p>
          <a:p>
            <a:r>
              <a:rPr lang="ru-RU" sz="3200" dirty="0" smtClean="0"/>
              <a:t>                                                </a:t>
            </a:r>
          </a:p>
          <a:p>
            <a:r>
              <a:rPr lang="ru-RU" sz="3200" dirty="0" smtClean="0"/>
              <a:t>                                             неотрицательно</a:t>
            </a:r>
          </a:p>
          <a:p>
            <a:r>
              <a:rPr lang="ru-RU" sz="3200" dirty="0" smtClean="0"/>
              <a:t>                                                  </a:t>
            </a:r>
            <a:endParaRPr lang="ru-RU" sz="3200" dirty="0"/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1428728" y="4357694"/>
          <a:ext cx="4168959" cy="1239420"/>
        </p:xfrm>
        <a:graphic>
          <a:graphicData uri="http://schemas.openxmlformats.org/presentationml/2006/ole">
            <p:oleObj spid="_x0000_s2052" name="Формула" r:id="rId5" imgW="1409400" imgH="419040" progId="Equation.3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71472" y="5857892"/>
            <a:ext cx="13676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Ответ: </a:t>
            </a:r>
            <a:endParaRPr lang="ru-RU" sz="3200" dirty="0"/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1857356" y="5643578"/>
          <a:ext cx="2660582" cy="1076903"/>
        </p:xfrm>
        <a:graphic>
          <a:graphicData uri="http://schemas.openxmlformats.org/presentationml/2006/ole">
            <p:oleObj spid="_x0000_s2053" name="Формула" r:id="rId6" imgW="106668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8354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№9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819734" y="142852"/>
            <a:ext cx="832426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Укажите промежуток, являющийся решением системы неравенств</a:t>
            </a:r>
            <a:endParaRPr lang="ru-RU" sz="3200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3074" name="Формула" r:id="rId3" imgW="114120" imgH="215640" progId="Equation.3">
              <p:embed/>
            </p:oleObj>
          </a:graphicData>
        </a:graphic>
      </p:graphicFrame>
      <p:sp>
        <p:nvSpPr>
          <p:cNvPr id="7" name="Левая фигурная скобка 6"/>
          <p:cNvSpPr/>
          <p:nvPr/>
        </p:nvSpPr>
        <p:spPr>
          <a:xfrm>
            <a:off x="500034" y="1214422"/>
            <a:ext cx="357190" cy="1428760"/>
          </a:xfrm>
          <a:prstGeom prst="leftBrac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857224" y="1214422"/>
            <a:ext cx="735811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x </a:t>
            </a:r>
            <a:r>
              <a:rPr lang="en-US" sz="4000" dirty="0" smtClean="0">
                <a:latin typeface="Times New Roman"/>
                <a:cs typeface="Times New Roman"/>
              </a:rPr>
              <a:t>≥ a,</a:t>
            </a:r>
          </a:p>
          <a:p>
            <a:r>
              <a:rPr lang="en-US" sz="4000" dirty="0" smtClean="0">
                <a:latin typeface="Times New Roman"/>
                <a:cs typeface="Times New Roman"/>
              </a:rPr>
              <a:t>x ≤ b </a:t>
            </a:r>
            <a:r>
              <a:rPr lang="ru-RU" sz="3200" dirty="0" smtClean="0">
                <a:cs typeface="Times New Roman"/>
              </a:rPr>
              <a:t>при условии, что </a:t>
            </a:r>
            <a:r>
              <a:rPr lang="en-US" sz="3200" dirty="0" smtClean="0">
                <a:cs typeface="Times New Roman"/>
              </a:rPr>
              <a:t>a&lt;b.</a:t>
            </a:r>
            <a:r>
              <a:rPr lang="en-US" sz="4000" dirty="0" smtClean="0">
                <a:latin typeface="Times New Roman"/>
                <a:cs typeface="Times New Roman"/>
              </a:rPr>
              <a:t>  </a:t>
            </a:r>
            <a:endParaRPr lang="ru-RU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3786182" y="2643182"/>
            <a:ext cx="12650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Ответ:</a:t>
            </a:r>
            <a:endParaRPr lang="ru-RU" sz="3200" dirty="0"/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4929190" y="2643182"/>
          <a:ext cx="1058963" cy="692399"/>
        </p:xfrm>
        <a:graphic>
          <a:graphicData uri="http://schemas.openxmlformats.org/presentationml/2006/ole">
            <p:oleObj spid="_x0000_s3075" name="Формула" r:id="rId4" imgW="330120" imgH="21564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14282" y="3571876"/>
            <a:ext cx="10627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№10</a:t>
            </a:r>
            <a:endParaRPr lang="ru-RU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1214414" y="3571876"/>
            <a:ext cx="5180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Решите систему неравенств</a:t>
            </a:r>
            <a:endParaRPr lang="ru-RU" sz="3200" dirty="0"/>
          </a:p>
        </p:txBody>
      </p:sp>
      <p:sp>
        <p:nvSpPr>
          <p:cNvPr id="13" name="Левая фигурная скобка 12"/>
          <p:cNvSpPr/>
          <p:nvPr/>
        </p:nvSpPr>
        <p:spPr>
          <a:xfrm>
            <a:off x="214282" y="4286256"/>
            <a:ext cx="857256" cy="1785950"/>
          </a:xfrm>
          <a:prstGeom prst="leftBrac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4" name="Объект 13"/>
          <p:cNvGraphicFramePr>
            <a:graphicFrameLocks noChangeAspect="1"/>
          </p:cNvGraphicFramePr>
          <p:nvPr/>
        </p:nvGraphicFramePr>
        <p:xfrm>
          <a:off x="785786" y="4214818"/>
          <a:ext cx="3781750" cy="2000264"/>
        </p:xfrm>
        <a:graphic>
          <a:graphicData uri="http://schemas.openxmlformats.org/presentationml/2006/ole">
            <p:oleObj spid="_x0000_s3076" name="Формула" r:id="rId5" imgW="1536480" imgH="812520" progId="Equation.3">
              <p:embed/>
            </p:oleObj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4857752" y="5786454"/>
            <a:ext cx="12650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Ответ:</a:t>
            </a:r>
            <a:endParaRPr lang="ru-RU" sz="3200" dirty="0"/>
          </a:p>
        </p:txBody>
      </p:sp>
      <p:graphicFrame>
        <p:nvGraphicFramePr>
          <p:cNvPr id="16" name="Объект 15"/>
          <p:cNvGraphicFramePr>
            <a:graphicFrameLocks noChangeAspect="1"/>
          </p:cNvGraphicFramePr>
          <p:nvPr/>
        </p:nvGraphicFramePr>
        <p:xfrm>
          <a:off x="6143636" y="5786454"/>
          <a:ext cx="2053441" cy="631828"/>
        </p:xfrm>
        <a:graphic>
          <a:graphicData uri="http://schemas.openxmlformats.org/presentationml/2006/ole">
            <p:oleObj spid="_x0000_s3077" name="Формула" r:id="rId6" imgW="66024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844" y="142852"/>
            <a:ext cx="10684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№11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285852" y="214290"/>
            <a:ext cx="785814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Отметьте на координатной прямой решение совокупности неравенств</a:t>
            </a:r>
          </a:p>
          <a:p>
            <a:endParaRPr lang="ru-RU" sz="3200" dirty="0" smtClean="0"/>
          </a:p>
          <a:p>
            <a:r>
              <a:rPr lang="ru-RU" sz="3200" dirty="0" smtClean="0"/>
              <a:t>   при условии, что а</a:t>
            </a:r>
            <a:r>
              <a:rPr lang="en-US" sz="3200" dirty="0" smtClean="0"/>
              <a:t>&lt;b.</a:t>
            </a:r>
            <a:endParaRPr lang="ru-RU" sz="3200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357158" y="1285860"/>
          <a:ext cx="1306520" cy="1271209"/>
        </p:xfrm>
        <a:graphic>
          <a:graphicData uri="http://schemas.openxmlformats.org/presentationml/2006/ole">
            <p:oleObj spid="_x0000_s4098" name="Формула" r:id="rId3" imgW="469800" imgH="45720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928794" y="2571744"/>
            <a:ext cx="12650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Ответ:</a:t>
            </a:r>
            <a:endParaRPr lang="ru-RU" sz="3200" dirty="0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3143240" y="2643182"/>
          <a:ext cx="3214710" cy="591211"/>
        </p:xfrm>
        <a:graphic>
          <a:graphicData uri="http://schemas.openxmlformats.org/presentationml/2006/ole">
            <p:oleObj spid="_x0000_s4099" name="Формула" r:id="rId4" imgW="1104840" imgH="20304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0" y="3429000"/>
            <a:ext cx="10759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№1</a:t>
            </a:r>
            <a:r>
              <a:rPr lang="en-US" sz="3200" dirty="0" smtClean="0"/>
              <a:t>2</a:t>
            </a:r>
            <a:endParaRPr lang="ru-RU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1030882" y="3429000"/>
            <a:ext cx="81131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При каких значениях </a:t>
            </a:r>
            <a:r>
              <a:rPr lang="en-US" sz="3200" dirty="0" smtClean="0"/>
              <a:t>x</a:t>
            </a:r>
            <a:r>
              <a:rPr lang="ru-RU" sz="3200" dirty="0" smtClean="0"/>
              <a:t> значения выражения </a:t>
            </a:r>
          </a:p>
          <a:p>
            <a:r>
              <a:rPr lang="ru-RU" sz="3200" dirty="0" smtClean="0"/>
              <a:t>4-</a:t>
            </a:r>
            <a:r>
              <a:rPr lang="en-US" sz="3200" dirty="0" smtClean="0"/>
              <a:t>x </a:t>
            </a:r>
            <a:r>
              <a:rPr lang="ru-RU" sz="3200" dirty="0" smtClean="0"/>
              <a:t>принадлежат отрезку [0;2]?</a:t>
            </a:r>
            <a:endParaRPr lang="ru-RU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4572008"/>
            <a:ext cx="10723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№13</a:t>
            </a:r>
            <a:endParaRPr lang="ru-RU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1214414" y="4572008"/>
            <a:ext cx="56913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Решите неравенство |3</a:t>
            </a:r>
            <a:r>
              <a:rPr lang="en-US" sz="3200" dirty="0" smtClean="0"/>
              <a:t>x-1|</a:t>
            </a:r>
            <a:r>
              <a:rPr lang="en-US" sz="3200" dirty="0" smtClean="0">
                <a:latin typeface="Times New Roman"/>
                <a:cs typeface="Times New Roman"/>
              </a:rPr>
              <a:t>≤ 4</a:t>
            </a:r>
            <a:endParaRPr lang="ru-RU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5500702"/>
            <a:ext cx="10627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№1</a:t>
            </a:r>
            <a:r>
              <a:rPr lang="en-US" sz="3200" dirty="0" smtClean="0"/>
              <a:t>4</a:t>
            </a:r>
            <a:endParaRPr lang="ru-RU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1000100" y="5500702"/>
            <a:ext cx="56913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Решите неравенство |</a:t>
            </a:r>
            <a:r>
              <a:rPr lang="en-US" sz="3200" dirty="0" smtClean="0"/>
              <a:t>1-</a:t>
            </a:r>
            <a:r>
              <a:rPr lang="ru-RU" sz="3200" dirty="0" smtClean="0"/>
              <a:t>3</a:t>
            </a:r>
            <a:r>
              <a:rPr lang="en-US" sz="3200" dirty="0" smtClean="0"/>
              <a:t>x|</a:t>
            </a:r>
            <a:r>
              <a:rPr lang="en-US" sz="3200" dirty="0" smtClean="0">
                <a:latin typeface="Times New Roman"/>
                <a:cs typeface="Times New Roman"/>
              </a:rPr>
              <a:t>≥ 4</a:t>
            </a:r>
            <a:endParaRPr lang="ru-RU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6715140" y="4071942"/>
            <a:ext cx="21916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Ответ: [2;4]</a:t>
            </a:r>
            <a:endParaRPr lang="ru-RU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5143504" y="6143644"/>
            <a:ext cx="13676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Ответ: </a:t>
            </a:r>
            <a:endParaRPr lang="ru-RU" sz="3200" dirty="0"/>
          </a:p>
        </p:txBody>
      </p:sp>
      <p:graphicFrame>
        <p:nvGraphicFramePr>
          <p:cNvPr id="17" name="Объект 16"/>
          <p:cNvGraphicFramePr>
            <a:graphicFrameLocks noChangeAspect="1"/>
          </p:cNvGraphicFramePr>
          <p:nvPr/>
        </p:nvGraphicFramePr>
        <p:xfrm>
          <a:off x="7215206" y="4643446"/>
          <a:ext cx="1500198" cy="1187657"/>
        </p:xfrm>
        <a:graphic>
          <a:graphicData uri="http://schemas.openxmlformats.org/presentationml/2006/ole">
            <p:oleObj spid="_x0000_s4100" name="Формула" r:id="rId5" imgW="609480" imgH="482400" progId="Equation.3">
              <p:embed/>
            </p:oleObj>
          </a:graphicData>
        </a:graphic>
      </p:graphicFrame>
      <p:graphicFrame>
        <p:nvGraphicFramePr>
          <p:cNvPr id="18" name="Объект 17"/>
          <p:cNvGraphicFramePr>
            <a:graphicFrameLocks noChangeAspect="1"/>
          </p:cNvGraphicFramePr>
          <p:nvPr/>
        </p:nvGraphicFramePr>
        <p:xfrm>
          <a:off x="6467245" y="5929330"/>
          <a:ext cx="2676755" cy="928670"/>
        </p:xfrm>
        <a:graphic>
          <a:graphicData uri="http://schemas.openxmlformats.org/presentationml/2006/ole">
            <p:oleObj spid="_x0000_s4101" name="Формула" r:id="rId6" imgW="1244520" imgH="431640" progId="Equation.3">
              <p:embed/>
            </p:oleObj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5857884" y="5072074"/>
            <a:ext cx="13676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Ответ: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4" grpId="0"/>
      <p:bldP spid="16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214290"/>
            <a:ext cx="10701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№15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142976" y="5643578"/>
            <a:ext cx="63021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Решите неравенство   3</a:t>
            </a:r>
            <a:r>
              <a:rPr lang="en-US" sz="3200" dirty="0" smtClean="0"/>
              <a:t>x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-5x-2 </a:t>
            </a:r>
            <a:r>
              <a:rPr lang="en-US" sz="3200" dirty="0" smtClean="0">
                <a:latin typeface="Times New Roman"/>
                <a:cs typeface="Times New Roman"/>
              </a:rPr>
              <a:t>≤ </a:t>
            </a:r>
            <a:r>
              <a:rPr lang="en-US" sz="3200" dirty="0" smtClean="0"/>
              <a:t>0</a:t>
            </a:r>
            <a:endParaRPr lang="ru-RU" sz="3200" dirty="0"/>
          </a:p>
        </p:txBody>
      </p:sp>
      <p:pic>
        <p:nvPicPr>
          <p:cNvPr id="20482" name="Picture 2" descr="C:\Users\User\Desktop\жен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1357298"/>
            <a:ext cx="4071966" cy="3804819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42844" y="1428736"/>
            <a:ext cx="10618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№1</a:t>
            </a:r>
            <a:r>
              <a:rPr lang="en-US" sz="3200" dirty="0" smtClean="0"/>
              <a:t>6</a:t>
            </a: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214282" y="2214554"/>
            <a:ext cx="4357718" cy="2571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На  рисунке изображён график функции </a:t>
            </a:r>
          </a:p>
          <a:p>
            <a:r>
              <a:rPr lang="en-US" sz="3200" dirty="0" smtClean="0"/>
              <a:t>y=x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-3x-4. </a:t>
            </a:r>
            <a:r>
              <a:rPr lang="ru-RU" sz="3200" dirty="0" smtClean="0"/>
              <a:t>  Используя график, решите неравенство</a:t>
            </a:r>
            <a:r>
              <a:rPr lang="en-US" sz="3200" dirty="0" smtClean="0"/>
              <a:t> </a:t>
            </a:r>
            <a:r>
              <a:rPr lang="ru-RU" sz="3200" dirty="0" smtClean="0"/>
              <a:t> </a:t>
            </a:r>
            <a:r>
              <a:rPr lang="en-US" sz="3200" dirty="0" smtClean="0"/>
              <a:t>x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- 4&lt;3x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0" y="5143512"/>
            <a:ext cx="10476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№1</a:t>
            </a:r>
            <a:r>
              <a:rPr lang="en-US" sz="3200" dirty="0" smtClean="0"/>
              <a:t>7</a:t>
            </a: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1500166" y="285728"/>
            <a:ext cx="63069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Решите неравенство   3</a:t>
            </a:r>
            <a:r>
              <a:rPr lang="en-US" sz="3200" dirty="0" smtClean="0"/>
              <a:t>x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-5x-2 </a:t>
            </a:r>
            <a:r>
              <a:rPr lang="en-US" sz="3200" dirty="0" smtClean="0">
                <a:latin typeface="Times New Roman"/>
                <a:cs typeface="Times New Roman"/>
              </a:rPr>
              <a:t>&gt; </a:t>
            </a:r>
            <a:r>
              <a:rPr lang="en-US" sz="3200" dirty="0" smtClean="0"/>
              <a:t>0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285728"/>
            <a:ext cx="10731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№18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428596" y="928670"/>
            <a:ext cx="87154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Выясните, имеет ли решения неравенство </a:t>
            </a:r>
          </a:p>
          <a:p>
            <a:r>
              <a:rPr lang="en-US" sz="3200" smtClean="0"/>
              <a:t>X</a:t>
            </a:r>
            <a:r>
              <a:rPr lang="en-US" sz="3200" baseline="30000" smtClean="0"/>
              <a:t>2</a:t>
            </a:r>
            <a:r>
              <a:rPr lang="en-US" sz="3200" smtClean="0"/>
              <a:t>+4x+2x</a:t>
            </a:r>
            <a:r>
              <a:rPr lang="en-US" sz="3200" smtClean="0">
                <a:latin typeface="Lucida Sans Unicode"/>
                <a:cs typeface="Lucida Sans Unicode"/>
              </a:rPr>
              <a:t>√6+20 </a:t>
            </a:r>
            <a:r>
              <a:rPr lang="en-US" sz="3200" smtClean="0">
                <a:latin typeface="Times New Roman"/>
                <a:cs typeface="Times New Roman"/>
              </a:rPr>
              <a:t>≤ 0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785918" y="2357430"/>
            <a:ext cx="39921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Решите неравенства:</a:t>
            </a: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285720" y="2428868"/>
            <a:ext cx="10705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№19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357158" y="3143248"/>
            <a:ext cx="21659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А) </a:t>
            </a:r>
            <a:r>
              <a:rPr lang="en-US" sz="3200" dirty="0" smtClean="0"/>
              <a:t>x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-5x &lt; 0</a:t>
            </a: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357158" y="3786190"/>
            <a:ext cx="20778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б) </a:t>
            </a:r>
            <a:r>
              <a:rPr lang="en-US" sz="3200" dirty="0" smtClean="0"/>
              <a:t>x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-</a:t>
            </a:r>
            <a:r>
              <a:rPr lang="ru-RU" sz="3200" dirty="0" smtClean="0"/>
              <a:t> 4</a:t>
            </a:r>
            <a:r>
              <a:rPr lang="en-US" sz="3200" dirty="0" smtClean="0"/>
              <a:t> </a:t>
            </a:r>
            <a:r>
              <a:rPr lang="en-US" sz="3200" dirty="0" smtClean="0">
                <a:latin typeface="Times New Roman"/>
                <a:cs typeface="Times New Roman"/>
              </a:rPr>
              <a:t>≥</a:t>
            </a:r>
            <a:r>
              <a:rPr lang="en-US" sz="3200" dirty="0" smtClean="0"/>
              <a:t> 0</a:t>
            </a:r>
            <a:endParaRPr lang="ru-RU" sz="3200" dirty="0"/>
          </a:p>
        </p:txBody>
      </p:sp>
      <p:sp>
        <p:nvSpPr>
          <p:cNvPr id="10" name="Правая фигурная скобка 9"/>
          <p:cNvSpPr/>
          <p:nvPr/>
        </p:nvSpPr>
        <p:spPr>
          <a:xfrm>
            <a:off x="2500298" y="3286124"/>
            <a:ext cx="285752" cy="1000132"/>
          </a:xfrm>
          <a:prstGeom prst="rightBrace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857488" y="3286124"/>
            <a:ext cx="473059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с помощью схематичного</a:t>
            </a:r>
          </a:p>
          <a:p>
            <a:r>
              <a:rPr lang="ru-RU" sz="3200" dirty="0" smtClean="0"/>
              <a:t> изображения параболы.</a:t>
            </a:r>
            <a:endParaRPr lang="ru-RU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428596" y="4714884"/>
            <a:ext cx="20746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в) </a:t>
            </a:r>
            <a:r>
              <a:rPr lang="en-US" sz="3200" dirty="0" smtClean="0"/>
              <a:t>x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-</a:t>
            </a:r>
            <a:r>
              <a:rPr lang="ru-RU" sz="3200" dirty="0" smtClean="0"/>
              <a:t> 9</a:t>
            </a:r>
            <a:r>
              <a:rPr lang="en-US" sz="3200" dirty="0" smtClean="0"/>
              <a:t> </a:t>
            </a:r>
            <a:r>
              <a:rPr lang="en-US" sz="3200" dirty="0" smtClean="0">
                <a:latin typeface="Times New Roman"/>
                <a:cs typeface="Times New Roman"/>
              </a:rPr>
              <a:t>≤</a:t>
            </a:r>
            <a:r>
              <a:rPr lang="en-US" sz="3200" dirty="0" smtClean="0"/>
              <a:t> 0</a:t>
            </a:r>
            <a:endParaRPr lang="ru-RU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2643174" y="4500570"/>
            <a:ext cx="33804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используя модуль.</a:t>
            </a:r>
            <a:endParaRPr lang="ru-RU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285720" y="5643578"/>
            <a:ext cx="79432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Ответы:  а) (0;5)    б)(-∞;-2]</a:t>
            </a:r>
            <a:r>
              <a:rPr lang="el-GR" sz="3200" dirty="0" smtClean="0"/>
              <a:t>υ[</a:t>
            </a:r>
            <a:r>
              <a:rPr lang="ru-RU" sz="3200" dirty="0" smtClean="0"/>
              <a:t>2;+∞)     в)[-3;3]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00166" y="3214686"/>
            <a:ext cx="67010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Найти область определения функции</a:t>
            </a: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643042" y="357166"/>
            <a:ext cx="39775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Решить неравенства: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500034" y="1214422"/>
            <a:ext cx="29664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а) </a:t>
            </a:r>
            <a:r>
              <a:rPr lang="en-US" sz="3200" dirty="0" smtClean="0"/>
              <a:t>x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-</a:t>
            </a:r>
            <a:r>
              <a:rPr lang="ru-RU" sz="3200" dirty="0" smtClean="0"/>
              <a:t> 8</a:t>
            </a:r>
            <a:r>
              <a:rPr lang="en-US" sz="3200" dirty="0" smtClean="0"/>
              <a:t>x</a:t>
            </a:r>
            <a:r>
              <a:rPr lang="ru-RU" sz="3200" dirty="0" smtClean="0"/>
              <a:t>+15</a:t>
            </a:r>
            <a:r>
              <a:rPr lang="en-US" sz="3200" dirty="0" smtClean="0"/>
              <a:t> </a:t>
            </a:r>
            <a:r>
              <a:rPr lang="en-US" sz="3200" dirty="0" smtClean="0">
                <a:latin typeface="Times New Roman"/>
                <a:cs typeface="Times New Roman"/>
              </a:rPr>
              <a:t>≥</a:t>
            </a:r>
            <a:r>
              <a:rPr lang="en-US" sz="3200" dirty="0" smtClean="0"/>
              <a:t> 0</a:t>
            </a: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500034" y="1785926"/>
            <a:ext cx="24256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б) 8</a:t>
            </a:r>
            <a:r>
              <a:rPr lang="en-US" sz="3200" dirty="0" smtClean="0"/>
              <a:t> </a:t>
            </a:r>
            <a:r>
              <a:rPr lang="ru-RU" sz="3200" dirty="0" smtClean="0"/>
              <a:t>-</a:t>
            </a:r>
            <a:r>
              <a:rPr lang="en-US" sz="3200" dirty="0" smtClean="0"/>
              <a:t> </a:t>
            </a:r>
            <a:r>
              <a:rPr lang="ru-RU" sz="3200" dirty="0" smtClean="0"/>
              <a:t>2</a:t>
            </a:r>
            <a:r>
              <a:rPr lang="en-US" sz="3200" dirty="0" smtClean="0"/>
              <a:t>x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</a:t>
            </a:r>
            <a:r>
              <a:rPr lang="en-US" sz="3200" dirty="0" smtClean="0">
                <a:latin typeface="Times New Roman"/>
                <a:cs typeface="Times New Roman"/>
              </a:rPr>
              <a:t>&gt;</a:t>
            </a:r>
            <a:r>
              <a:rPr lang="en-US" sz="3200" dirty="0" smtClean="0"/>
              <a:t> 0</a:t>
            </a:r>
            <a:endParaRPr lang="ru-RU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500034" y="2357430"/>
            <a:ext cx="37144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в) </a:t>
            </a:r>
            <a:r>
              <a:rPr lang="en-US" sz="3200" dirty="0" smtClean="0"/>
              <a:t>(2+7x)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</a:t>
            </a:r>
            <a:r>
              <a:rPr lang="en-US" sz="3200" dirty="0" smtClean="0">
                <a:latin typeface="Times New Roman"/>
                <a:cs typeface="Times New Roman"/>
              </a:rPr>
              <a:t>≤</a:t>
            </a:r>
            <a:r>
              <a:rPr lang="en-US" sz="3200" dirty="0" smtClean="0"/>
              <a:t> (4 - 3x)</a:t>
            </a:r>
            <a:r>
              <a:rPr lang="en-US" sz="3200" baseline="30000" dirty="0" smtClean="0"/>
              <a:t>2</a:t>
            </a:r>
            <a:endParaRPr lang="ru-RU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428596" y="3286124"/>
            <a:ext cx="10615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№2</a:t>
            </a:r>
            <a:r>
              <a:rPr lang="en-US" sz="3200" dirty="0" smtClean="0"/>
              <a:t>1</a:t>
            </a:r>
            <a:endParaRPr lang="ru-RU" sz="3200" dirty="0"/>
          </a:p>
        </p:txBody>
      </p:sp>
      <p:graphicFrame>
        <p:nvGraphicFramePr>
          <p:cNvPr id="15" name="Объект 14"/>
          <p:cNvGraphicFramePr>
            <a:graphicFrameLocks noChangeAspect="1"/>
          </p:cNvGraphicFramePr>
          <p:nvPr/>
        </p:nvGraphicFramePr>
        <p:xfrm>
          <a:off x="2181225" y="3857625"/>
          <a:ext cx="3568700" cy="1177925"/>
        </p:xfrm>
        <a:graphic>
          <a:graphicData uri="http://schemas.openxmlformats.org/presentationml/2006/ole">
            <p:oleObj spid="_x0000_s20482" name="Формула" r:id="rId3" imgW="1307880" imgH="431640" progId="Equation.3">
              <p:embed/>
            </p:oleObj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4572000" y="1214422"/>
            <a:ext cx="36728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Ответ: (-∞;3]</a:t>
            </a:r>
            <a:r>
              <a:rPr lang="el-GR" sz="3200" dirty="0" smtClean="0"/>
              <a:t>υ[</a:t>
            </a:r>
            <a:r>
              <a:rPr lang="ru-RU" sz="3200" dirty="0" smtClean="0"/>
              <a:t>5;+∞)</a:t>
            </a:r>
            <a:endParaRPr lang="ru-RU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4500562" y="1785926"/>
            <a:ext cx="23968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Ответ: (-2; 2)</a:t>
            </a:r>
            <a:endParaRPr lang="ru-RU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4500562" y="2428868"/>
            <a:ext cx="30796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Ответ: [-1,5; 0;2]</a:t>
            </a:r>
            <a:endParaRPr lang="ru-RU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2571736" y="5500702"/>
            <a:ext cx="32672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Ответ: </a:t>
            </a:r>
            <a:r>
              <a:rPr lang="en-US" sz="3200" dirty="0" smtClean="0"/>
              <a:t>x</a:t>
            </a:r>
            <a:r>
              <a:rPr lang="el-GR" sz="3200" dirty="0" smtClean="0">
                <a:latin typeface="Times New Roman"/>
                <a:cs typeface="Times New Roman"/>
              </a:rPr>
              <a:t>ϵ</a:t>
            </a:r>
            <a:r>
              <a:rPr lang="ru-RU" sz="3200" dirty="0" smtClean="0"/>
              <a:t> (</a:t>
            </a:r>
            <a:r>
              <a:rPr lang="en-US" sz="3200" dirty="0" smtClean="0"/>
              <a:t>5/6</a:t>
            </a:r>
            <a:r>
              <a:rPr lang="ru-RU" sz="3200" dirty="0" smtClean="0"/>
              <a:t>; </a:t>
            </a:r>
            <a:r>
              <a:rPr lang="en-US" sz="3200" dirty="0" smtClean="0"/>
              <a:t>1</a:t>
            </a:r>
            <a:r>
              <a:rPr lang="ru-RU" sz="3200" dirty="0" smtClean="0"/>
              <a:t>)</a:t>
            </a:r>
            <a:endParaRPr lang="ru-RU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357158" y="285728"/>
            <a:ext cx="10759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№20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1606</TotalTime>
  <Words>1561</Words>
  <PresentationFormat>Экран (4:3)</PresentationFormat>
  <Paragraphs>277</Paragraphs>
  <Slides>39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1" baseType="lpstr">
      <vt:lpstr>Трек</vt:lpstr>
      <vt:lpstr>Формула</vt:lpstr>
      <vt:lpstr>Задачи на повторение   класс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      Уравнения с двумя переменными.                Системы уравнений. </vt:lpstr>
      <vt:lpstr>Слайд 12</vt:lpstr>
      <vt:lpstr>                Способ сложения</vt:lpstr>
      <vt:lpstr>Способ введения новых переменных</vt:lpstr>
      <vt:lpstr>            Домашнее задание</vt:lpstr>
      <vt:lpstr>           Решение задач по теме:                          «Арифметическая прогрессия»</vt:lpstr>
      <vt:lpstr>           Решение задач по теме:                          «Арифметическая прогрессия»</vt:lpstr>
      <vt:lpstr>           Решение задач по теме:                          «Арифметическая прогрессия»</vt:lpstr>
      <vt:lpstr>           Решение задач по теме:                          «геометрическая прогрессия»</vt:lpstr>
      <vt:lpstr>           Решение задач по теме:                          «геометрическая прогрессия»</vt:lpstr>
      <vt:lpstr>           Решение задач по теме:                          «геометрическая прогрессия»</vt:lpstr>
      <vt:lpstr>           Решение задач по теме:                          «геометрическая прогрессия»</vt:lpstr>
      <vt:lpstr>           Решение задач по теме:                          «геометрическая прогрессия»</vt:lpstr>
      <vt:lpstr>Решение более сложных задач по теме: «Арифметическая и геометрическая прогрессии»</vt:lpstr>
      <vt:lpstr>Слайд 25</vt:lpstr>
      <vt:lpstr>Слайд 26</vt:lpstr>
      <vt:lpstr>Слайд 27</vt:lpstr>
      <vt:lpstr>Слайд 28</vt:lpstr>
      <vt:lpstr>Слайд 29</vt:lpstr>
      <vt:lpstr>Слайд 30</vt:lpstr>
      <vt:lpstr>        Решение текстовых задач</vt:lpstr>
      <vt:lpstr>Слайд 32</vt:lpstr>
      <vt:lpstr>Функция, область определения, область значений функции.</vt:lpstr>
      <vt:lpstr>Слайд 34</vt:lpstr>
      <vt:lpstr>Слайд 35</vt:lpstr>
      <vt:lpstr>Слайд 36</vt:lpstr>
      <vt:lpstr>Слайд 37</vt:lpstr>
      <vt:lpstr>Слайд 38</vt:lpstr>
      <vt:lpstr>Слайд 39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Задачи на повторение  9 класс</dc:title>
  <dc:creator>User</dc:creator>
  <cp:lastModifiedBy>User</cp:lastModifiedBy>
  <cp:revision>122</cp:revision>
  <dcterms:created xsi:type="dcterms:W3CDTF">2012-04-23T14:43:33Z</dcterms:created>
  <dcterms:modified xsi:type="dcterms:W3CDTF">2012-09-10T10:11:43Z</dcterms:modified>
</cp:coreProperties>
</file>