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77" r:id="rId5"/>
    <p:sldId id="280" r:id="rId6"/>
    <p:sldId id="281" r:id="rId7"/>
    <p:sldId id="262" r:id="rId8"/>
    <p:sldId id="263" r:id="rId9"/>
    <p:sldId id="276" r:id="rId10"/>
    <p:sldId id="264" r:id="rId11"/>
    <p:sldId id="265" r:id="rId12"/>
    <p:sldId id="266" r:id="rId13"/>
    <p:sldId id="271" r:id="rId14"/>
    <p:sldId id="272" r:id="rId15"/>
    <p:sldId id="267" r:id="rId16"/>
    <p:sldId id="282" r:id="rId17"/>
    <p:sldId id="283" r:id="rId18"/>
    <p:sldId id="287" r:id="rId19"/>
    <p:sldId id="288" r:id="rId20"/>
    <p:sldId id="268" r:id="rId21"/>
    <p:sldId id="269" r:id="rId22"/>
    <p:sldId id="270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Documents%20and%20Settings\&#1040;&#1076;&#1084;&#1080;&#1085;&#1080;&#1089;&#1090;&#1088;&#1072;&#1090;&#1086;&#1088;\&#1056;&#1072;&#1073;&#1086;&#1095;&#1080;&#1081;%20&#1089;&#1090;&#1086;&#1083;\&#1064;&#1072;&#1073;&#1083;&#1086;&#1085;%20&#1076;&#1083;&#1103;%20&#1090;&#1077;&#1089;&#1090;&#1072;.xlsx" TargetMode="External"/><Relationship Id="rId4" Type="http://schemas.openxmlformats.org/officeDocument/2006/relationships/hyperlink" Target="file:///C:\Documents%20and%20Settings\&#1040;&#1076;&#1084;&#1080;&#1085;&#1080;&#1089;&#1090;&#1088;&#1072;&#1090;&#1086;&#1088;\&#1056;&#1072;&#1073;&#1086;&#1095;&#1080;&#1081;%20&#1089;&#1090;&#1086;&#1083;\&#1076;&#1080;&#1085;&#1086;&#1079;&#1072;&#1074;&#1088;&#1080;&#1082;.xls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ite-home.narod.ru/inven8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jpe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jpeg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Функции, их свойства и графики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611607"/>
            <a:ext cx="3529010" cy="1199704"/>
          </a:xfrm>
        </p:spPr>
        <p:txBody>
          <a:bodyPr/>
          <a:lstStyle/>
          <a:p>
            <a:r>
              <a:rPr lang="ru-RU" dirty="0" smtClean="0"/>
              <a:t>Урок – повторение</a:t>
            </a:r>
          </a:p>
          <a:p>
            <a:r>
              <a:rPr lang="ru-RU" dirty="0" smtClean="0"/>
              <a:t>в 9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214554"/>
            <a:ext cx="4076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Наименьшее значение</a:t>
            </a:r>
          </a:p>
          <a:p>
            <a:pPr marL="457200" indent="-457200"/>
            <a:r>
              <a:rPr lang="ru-RU" sz="2400" dirty="0" smtClean="0"/>
              <a:t>    функции равно -1,5;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3643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2) Функция убывает на</a:t>
            </a:r>
          </a:p>
          <a:p>
            <a:r>
              <a:rPr lang="ru-RU" sz="2400" dirty="0" smtClean="0"/>
              <a:t>   промежутке [1;4];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4028" y="4143380"/>
            <a:ext cx="392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3) </a:t>
            </a:r>
            <a:r>
              <a:rPr lang="en-US" sz="2400" dirty="0" smtClean="0"/>
              <a:t>f(x)&lt;0 </a:t>
            </a:r>
            <a:r>
              <a:rPr lang="ru-RU" sz="2400" dirty="0" smtClean="0"/>
              <a:t>при -0,5&lt;</a:t>
            </a:r>
            <a:r>
              <a:rPr lang="en-US" sz="2400" dirty="0" smtClean="0"/>
              <a:t>x&lt;</a:t>
            </a:r>
            <a:r>
              <a:rPr lang="ru-RU" sz="2400" dirty="0" smtClean="0"/>
              <a:t>4;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7668" y="4714884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en-US" sz="2400" dirty="0" smtClean="0"/>
              <a:t>f(-1)=0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607220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1)</a:t>
            </a:r>
            <a:endParaRPr lang="ru-RU" dirty="0"/>
          </a:p>
        </p:txBody>
      </p:sp>
      <p:pic>
        <p:nvPicPr>
          <p:cNvPr id="33794" name="Picture 2" descr="F:\НАТАЛЬЯ\интегрированный урок\6.0.jpg"/>
          <p:cNvPicPr>
            <a:picLocks noChangeAspect="1" noChangeArrowheads="1"/>
          </p:cNvPicPr>
          <p:nvPr/>
        </p:nvPicPr>
        <p:blipFill>
          <a:blip r:embed="rId2"/>
          <a:srcRect l="18010"/>
          <a:stretch>
            <a:fillRect/>
          </a:stretch>
        </p:blipFill>
        <p:spPr bwMode="auto">
          <a:xfrm>
            <a:off x="5000628" y="1928802"/>
            <a:ext cx="3477323" cy="3571900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>
            <a:off x="6215075" y="2428868"/>
            <a:ext cx="2000264" cy="2647043"/>
          </a:xfrm>
          <a:custGeom>
            <a:avLst/>
            <a:gdLst>
              <a:gd name="connsiteX0" fmla="*/ 0 w 2242458"/>
              <a:gd name="connsiteY0" fmla="*/ 620486 h 2647043"/>
              <a:gd name="connsiteX1" fmla="*/ 653143 w 2242458"/>
              <a:gd name="connsiteY1" fmla="*/ 2383972 h 2647043"/>
              <a:gd name="connsiteX2" fmla="*/ 1458686 w 2242458"/>
              <a:gd name="connsiteY2" fmla="*/ 2198914 h 2647043"/>
              <a:gd name="connsiteX3" fmla="*/ 2242458 w 2242458"/>
              <a:gd name="connsiteY3" fmla="*/ 0 h 2647043"/>
              <a:gd name="connsiteX4" fmla="*/ 2242458 w 2242458"/>
              <a:gd name="connsiteY4" fmla="*/ 0 h 264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2458" h="2647043">
                <a:moveTo>
                  <a:pt x="0" y="620486"/>
                </a:moveTo>
                <a:cubicBezTo>
                  <a:pt x="205014" y="1370693"/>
                  <a:pt x="410029" y="2120901"/>
                  <a:pt x="653143" y="2383972"/>
                </a:cubicBezTo>
                <a:cubicBezTo>
                  <a:pt x="896257" y="2647043"/>
                  <a:pt x="1193800" y="2596243"/>
                  <a:pt x="1458686" y="2198914"/>
                </a:cubicBezTo>
                <a:cubicBezTo>
                  <a:pt x="1723572" y="1801585"/>
                  <a:pt x="2242458" y="0"/>
                  <a:pt x="2242458" y="0"/>
                </a:cubicBezTo>
                <a:lnTo>
                  <a:pt x="2242458" y="0"/>
                </a:lnTo>
              </a:path>
            </a:pathLst>
          </a:cu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98734" y="4369938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-1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36993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392906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2786058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4,5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057602" y="450057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7261815" y="3514381"/>
            <a:ext cx="1896161" cy="10886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14282" y="0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6. На рисунке изображен график функции</a:t>
            </a:r>
          </a:p>
          <a:p>
            <a:pPr algn="just"/>
            <a:r>
              <a:rPr lang="ru-RU" sz="2800" b="1" dirty="0" smtClean="0"/>
              <a:t>    </a:t>
            </a:r>
            <a:r>
              <a:rPr lang="ru-RU" sz="2800" b="1" dirty="0" err="1" smtClean="0"/>
              <a:t>y=f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x</a:t>
            </a:r>
            <a:r>
              <a:rPr lang="ru-RU" sz="2800" b="1" dirty="0" smtClean="0"/>
              <a:t>), заданной на промежутке [-1,5;4].</a:t>
            </a:r>
          </a:p>
          <a:p>
            <a:pPr algn="just"/>
            <a:r>
              <a:rPr lang="ru-RU" sz="2800" b="1" dirty="0" smtClean="0"/>
              <a:t>    Из приведённых ниже утверждений</a:t>
            </a:r>
          </a:p>
          <a:p>
            <a:pPr algn="just"/>
            <a:r>
              <a:rPr lang="ru-RU" sz="2800" b="1" dirty="0" smtClean="0"/>
              <a:t>    выберите верное.</a:t>
            </a:r>
            <a:endParaRPr lang="ru-RU" sz="2800" b="1" dirty="0"/>
          </a:p>
        </p:txBody>
      </p:sp>
      <p:sp>
        <p:nvSpPr>
          <p:cNvPr id="22" name="Овал 21"/>
          <p:cNvSpPr/>
          <p:nvPr/>
        </p:nvSpPr>
        <p:spPr>
          <a:xfrm>
            <a:off x="6198066" y="3071810"/>
            <a:ext cx="71438" cy="7143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165672" y="2428868"/>
            <a:ext cx="71438" cy="7143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" descr="F:\НАТАЛЬЯ\интегрированный урок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4580442" cy="385762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1519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1.Прямая </a:t>
            </a:r>
            <a:r>
              <a:rPr lang="en-US" sz="2800" b="1" dirty="0" smtClean="0"/>
              <a:t>y=2x-1 </a:t>
            </a:r>
            <a:r>
              <a:rPr lang="ru-RU" sz="2800" b="1" dirty="0" smtClean="0"/>
              <a:t>пересекает параболу</a:t>
            </a:r>
            <a:r>
              <a:rPr lang="en-US" sz="2800" b="1" dirty="0" smtClean="0"/>
              <a:t> y=2x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-x-3 </a:t>
            </a:r>
            <a:r>
              <a:rPr lang="ru-RU" sz="2800" b="1" dirty="0" smtClean="0"/>
              <a:t>в двух точках.   Вычислите </a:t>
            </a:r>
          </a:p>
          <a:p>
            <a:pPr>
              <a:buNone/>
            </a:pPr>
            <a:r>
              <a:rPr lang="en-US" sz="2800" b="1" dirty="0" smtClean="0"/>
              <a:t>  </a:t>
            </a:r>
            <a:r>
              <a:rPr lang="ru-RU" sz="2800" b="1" dirty="0" smtClean="0"/>
              <a:t>координаты точки В.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0006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314324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544601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-3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57752" y="468222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-1</a:t>
            </a:r>
            <a:endParaRPr lang="ru-RU" sz="1400" b="1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Решите письменно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rot="17821862">
            <a:off x="4587664" y="3479529"/>
            <a:ext cx="157163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y=2x-1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5692309">
            <a:off x="3471629" y="3370032"/>
            <a:ext cx="157163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y=2x </a:t>
            </a:r>
            <a:r>
              <a:rPr lang="en-US" sz="1600" i="1" baseline="30000" dirty="0" smtClean="0">
                <a:solidFill>
                  <a:schemeClr val="tx1"/>
                </a:solidFill>
              </a:rPr>
              <a:t>2 </a:t>
            </a:r>
            <a:r>
              <a:rPr lang="en-US" sz="1600" i="1" dirty="0" smtClean="0">
                <a:solidFill>
                  <a:schemeClr val="tx1"/>
                </a:solidFill>
              </a:rPr>
              <a:t>–x-3</a:t>
            </a:r>
            <a:endParaRPr lang="ru-RU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52"/>
            <a:ext cx="173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928670"/>
            <a:ext cx="66437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-x-3=2x-1;</a:t>
            </a:r>
          </a:p>
          <a:p>
            <a:r>
              <a:rPr lang="en-US" sz="2800" dirty="0" smtClean="0"/>
              <a:t>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-3x-2=0;</a:t>
            </a:r>
          </a:p>
          <a:p>
            <a:r>
              <a:rPr lang="en-US" sz="2800" dirty="0" smtClean="0"/>
              <a:t>    D=9-4•2•(-2)=9+16=25;</a:t>
            </a:r>
          </a:p>
          <a:p>
            <a:r>
              <a:rPr lang="en-US" sz="2800" dirty="0" smtClean="0"/>
              <a:t>    √D=5;</a:t>
            </a:r>
          </a:p>
          <a:p>
            <a:endParaRPr lang="en-US" sz="2800" dirty="0" smtClean="0"/>
          </a:p>
          <a:p>
            <a:r>
              <a:rPr lang="en-US" sz="2800" dirty="0" smtClean="0"/>
              <a:t>     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       ,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=2, </a:t>
            </a:r>
            <a:r>
              <a:rPr lang="ru-RU" sz="2800" dirty="0" smtClean="0"/>
              <a:t>тогда </a:t>
            </a:r>
            <a:r>
              <a:rPr lang="en-US" sz="2800" dirty="0" smtClean="0"/>
              <a:t>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=3;</a:t>
            </a:r>
          </a:p>
          <a:p>
            <a:endParaRPr lang="en-US" sz="2800" dirty="0" smtClean="0"/>
          </a:p>
          <a:p>
            <a:r>
              <a:rPr lang="en-US" sz="2800" dirty="0" smtClean="0"/>
              <a:t>     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       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=-  , </a:t>
            </a:r>
            <a:r>
              <a:rPr lang="ru-RU" sz="2800" dirty="0" smtClean="0"/>
              <a:t>тогда </a:t>
            </a:r>
            <a:r>
              <a:rPr lang="en-US" sz="2800" dirty="0" smtClean="0"/>
              <a:t>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=-2;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В(-   ;-2)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071670" y="2786058"/>
          <a:ext cx="873125" cy="1001712"/>
        </p:xfrm>
        <a:graphic>
          <a:graphicData uri="http://schemas.openxmlformats.org/presentationml/2006/ole">
            <p:oleObj spid="_x0000_s6146" name="Формула" r:id="rId3" imgW="34272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71670" y="3765776"/>
          <a:ext cx="793652" cy="911230"/>
        </p:xfrm>
        <a:graphic>
          <a:graphicData uri="http://schemas.openxmlformats.org/presentationml/2006/ole">
            <p:oleObj spid="_x0000_s6147" name="Формула" r:id="rId4" imgW="34272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857620" y="3714752"/>
          <a:ext cx="361952" cy="935043"/>
        </p:xfrm>
        <a:graphic>
          <a:graphicData uri="http://schemas.openxmlformats.org/presentationml/2006/ole">
            <p:oleObj spid="_x0000_s6148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3108" y="4514172"/>
          <a:ext cx="361952" cy="935043"/>
        </p:xfrm>
        <a:graphic>
          <a:graphicData uri="http://schemas.openxmlformats.org/presentationml/2006/ole">
            <p:oleObj spid="_x0000_s6149" name="Формула" r:id="rId6" imgW="1522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57686" y="6000768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B(-   ;-2).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500826" y="5786454"/>
          <a:ext cx="357190" cy="922741"/>
        </p:xfrm>
        <a:graphic>
          <a:graphicData uri="http://schemas.openxmlformats.org/presentationml/2006/ole">
            <p:oleObj spid="_x0000_s6150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616" y="1285860"/>
            <a:ext cx="8786842" cy="1200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Область определения функции </a:t>
            </a:r>
            <a:r>
              <a:rPr lang="ru-RU" sz="2400" dirty="0" smtClean="0"/>
              <a:t>- </a:t>
            </a:r>
            <a:r>
              <a:rPr lang="ru-RU" sz="2400" i="1" dirty="0" smtClean="0"/>
              <a:t>это множество значений независимой переменной, при которых функция определена.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928934"/>
            <a:ext cx="7733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2.Найдите область определения функции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285984" y="3571876"/>
          <a:ext cx="3545362" cy="919168"/>
        </p:xfrm>
        <a:graphic>
          <a:graphicData uri="http://schemas.openxmlformats.org/presentationml/2006/ole">
            <p:oleObj spid="_x0000_s27650" name="Формула" r:id="rId3" imgW="1028520" imgH="2664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1406" y="214290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Что называется областью определения функции?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8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Решение.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1214422"/>
            <a:ext cx="372409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+x-12≥0;</a:t>
            </a:r>
          </a:p>
          <a:p>
            <a:endParaRPr lang="en-US" sz="4000" dirty="0" smtClean="0"/>
          </a:p>
          <a:p>
            <a:r>
              <a:rPr lang="en-US" sz="4000" dirty="0" smtClean="0"/>
              <a:t>(x+4)(x-3)≥0;</a:t>
            </a:r>
          </a:p>
          <a:p>
            <a:endParaRPr lang="ru-RU" sz="28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080822" y="3286124"/>
            <a:ext cx="5000660" cy="1646463"/>
            <a:chOff x="1714480" y="3357562"/>
            <a:chExt cx="5000660" cy="1646463"/>
          </a:xfrm>
        </p:grpSpPr>
        <p:cxnSp>
          <p:nvCxnSpPr>
            <p:cNvPr id="7" name="Прямая со стрелкой 6"/>
            <p:cNvCxnSpPr/>
            <p:nvPr/>
          </p:nvCxnSpPr>
          <p:spPr>
            <a:xfrm>
              <a:off x="1714480" y="4214818"/>
              <a:ext cx="5000660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Блок-схема: узел 10"/>
            <p:cNvSpPr/>
            <p:nvPr/>
          </p:nvSpPr>
          <p:spPr>
            <a:xfrm>
              <a:off x="3143240" y="4178242"/>
              <a:ext cx="71438" cy="7143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5214942" y="4178242"/>
              <a:ext cx="71438" cy="7143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6050" y="4357694"/>
              <a:ext cx="7441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-4</a:t>
              </a:r>
              <a:endParaRPr lang="ru-RU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00628" y="4357694"/>
              <a:ext cx="476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ru-RU" sz="3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8" y="3429000"/>
              <a:ext cx="591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+</a:t>
              </a:r>
              <a:endParaRPr lang="ru-RU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00232" y="3357562"/>
              <a:ext cx="591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+</a:t>
              </a:r>
              <a:endParaRPr lang="ru-RU" sz="4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9058" y="3357562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-</a:t>
              </a:r>
              <a:endParaRPr lang="ru-RU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05922" y="4357694"/>
              <a:ext cx="4732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ru-RU" sz="36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71670" y="4786322"/>
            <a:ext cx="52020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X∈(-∞;-</a:t>
            </a:r>
            <a:r>
              <a:rPr lang="en-US" sz="3600" dirty="0" smtClean="0"/>
              <a:t>4]∪</a:t>
            </a:r>
            <a:r>
              <a:rPr lang="en-US" sz="3600" dirty="0" smtClean="0"/>
              <a:t>[</a:t>
            </a:r>
            <a:r>
              <a:rPr lang="en-US" sz="3600" dirty="0" smtClean="0"/>
              <a:t>3</a:t>
            </a:r>
            <a:r>
              <a:rPr lang="en-US" sz="3600" dirty="0" smtClean="0"/>
              <a:t>;+∞);</a:t>
            </a:r>
          </a:p>
          <a:p>
            <a:endParaRPr lang="ru-RU" sz="3600" dirty="0" smtClean="0"/>
          </a:p>
          <a:p>
            <a:r>
              <a:rPr lang="en-US" sz="3600" dirty="0" smtClean="0"/>
              <a:t>D(y)=(-∞;-</a:t>
            </a:r>
            <a:r>
              <a:rPr lang="en-US" sz="3600" dirty="0" smtClean="0"/>
              <a:t>4]∪</a:t>
            </a:r>
            <a:r>
              <a:rPr lang="en-US" sz="3600" dirty="0" smtClean="0"/>
              <a:t>[</a:t>
            </a:r>
            <a:r>
              <a:rPr lang="en-US" sz="3600" dirty="0" smtClean="0"/>
              <a:t>3</a:t>
            </a:r>
            <a:r>
              <a:rPr lang="en-US" sz="3600" dirty="0" smtClean="0"/>
              <a:t>;+∞).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86446" y="33992"/>
          <a:ext cx="433390" cy="1119591"/>
        </p:xfrm>
        <a:graphic>
          <a:graphicData uri="http://schemas.openxmlformats.org/presentationml/2006/ole">
            <p:oleObj spid="_x0000_s24578" name="Формула" r:id="rId3" imgW="1522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76" y="285749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y=2x-1;  y=</a:t>
            </a: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446588" y="2571750"/>
          <a:ext cx="541337" cy="1119188"/>
        </p:xfrm>
        <a:graphic>
          <a:graphicData uri="http://schemas.openxmlformats.org/presentationml/2006/ole">
            <p:oleObj spid="_x0000_s24579" name="Формула" r:id="rId4" imgW="19044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844" y="2143116"/>
            <a:ext cx="81035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ru-RU" sz="2400" dirty="0" smtClean="0"/>
              <a:t>.Левую и правую части уравнения записать в виде</a:t>
            </a:r>
          </a:p>
          <a:p>
            <a:endParaRPr lang="ru-RU" sz="2400" dirty="0" smtClean="0"/>
          </a:p>
          <a:p>
            <a:r>
              <a:rPr lang="ru-RU" sz="2400" dirty="0" smtClean="0"/>
              <a:t> функций: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786190"/>
            <a:ext cx="83904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2.Построить графики этих функций в одной системе</a:t>
            </a:r>
          </a:p>
          <a:p>
            <a:r>
              <a:rPr lang="ru-RU" sz="2400" dirty="0" smtClean="0"/>
              <a:t> координат.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956" y="5214950"/>
            <a:ext cx="768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3. Найти абсциссы точек пересечения графиков.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57167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 решить уравнение </a:t>
            </a:r>
            <a:r>
              <a:rPr lang="en-US" sz="2800" dirty="0" smtClean="0"/>
              <a:t>2x-1=</a:t>
            </a:r>
            <a:r>
              <a:rPr lang="ru-RU" sz="2800" dirty="0" smtClean="0"/>
              <a:t>     </a:t>
            </a:r>
            <a:r>
              <a:rPr lang="ru-RU" sz="2800" b="1" dirty="0" smtClean="0"/>
              <a:t>графическим           способом?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1018977"/>
          </a:xfrm>
        </p:spPr>
        <p:txBody>
          <a:bodyPr/>
          <a:lstStyle/>
          <a:p>
            <a:r>
              <a:rPr lang="ru-RU" sz="2800" b="1" dirty="0" smtClean="0"/>
              <a:t>№221 (в,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, ж);</a:t>
            </a:r>
          </a:p>
          <a:p>
            <a:r>
              <a:rPr lang="ru-RU" sz="2800" b="1" dirty="0" smtClean="0"/>
              <a:t>№267 (а, е).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63490" name="Picture 2" descr="http://t0.gstatic.com/images?q=tbn:ANd9GcTXh7iz2ULWa1RvY6U4TkMmJ_XB-nXWSDTHjO_wts1Z1HMUK6zOT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143248"/>
            <a:ext cx="3203623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/>
          <a:srcRect l="6895" t="16232" r="50614" b="7014"/>
          <a:stretch>
            <a:fillRect/>
          </a:stretch>
        </p:blipFill>
        <p:spPr bwMode="auto">
          <a:xfrm rot="21132559">
            <a:off x="1958531" y="3546195"/>
            <a:ext cx="1911386" cy="267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 графиков</a:t>
            </a:r>
            <a:endParaRPr lang="ru-RU" dirty="0"/>
          </a:p>
        </p:txBody>
      </p:sp>
      <p:pic>
        <p:nvPicPr>
          <p:cNvPr id="68611" name="Picture 3" descr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3286148" cy="2843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613" name="Picture 5" descr="Рисунок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143248"/>
            <a:ext cx="2627434" cy="3009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Управляющая кнопка: документ 11">
            <a:hlinkClick r:id="rId4" action="ppaction://hlinkfile" highlightClick="1"/>
          </p:cNvPr>
          <p:cNvSpPr/>
          <p:nvPr/>
        </p:nvSpPr>
        <p:spPr>
          <a:xfrm>
            <a:off x="3428992" y="5857892"/>
            <a:ext cx="571504" cy="64294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кумент 12">
            <a:hlinkClick r:id="rId5" action="ppaction://hlinkfile" highlightClick="1"/>
          </p:cNvPr>
          <p:cNvSpPr/>
          <p:nvPr/>
        </p:nvSpPr>
        <p:spPr>
          <a:xfrm>
            <a:off x="4643438" y="5857892"/>
            <a:ext cx="500066" cy="64294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758882" y="2751196"/>
          <a:ext cx="353618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/>
                <a:gridCol w="17680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1588186"/>
            <a:ext cx="2714644" cy="7969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 вариант</a:t>
            </a:r>
            <a:endParaRPr lang="ru-RU" sz="2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143504" y="1571612"/>
            <a:ext cx="2714644" cy="7969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вариант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2725478"/>
          <a:ext cx="353618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/>
                <a:gridCol w="17680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 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6615130" cy="1733358"/>
          </a:xfrm>
        </p:spPr>
        <p:txBody>
          <a:bodyPr>
            <a:noAutofit/>
          </a:bodyPr>
          <a:lstStyle/>
          <a:p>
            <a:r>
              <a:rPr lang="ru-RU" sz="3200" dirty="0" smtClean="0"/>
              <a:t>Я повторил….</a:t>
            </a:r>
          </a:p>
          <a:p>
            <a:r>
              <a:rPr lang="ru-RU" sz="3200" dirty="0" smtClean="0"/>
              <a:t>Я узнал….</a:t>
            </a:r>
          </a:p>
          <a:p>
            <a:r>
              <a:rPr lang="ru-RU" sz="3200" dirty="0" smtClean="0"/>
              <a:t>Мне понравилось…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УРОКЕ</a:t>
            </a:r>
            <a:endParaRPr lang="ru-RU" dirty="0"/>
          </a:p>
        </p:txBody>
      </p:sp>
      <p:pic>
        <p:nvPicPr>
          <p:cNvPr id="4" name="Picture 1" descr="F:\НАТАЛЬЯ\интегрированный урок\вар. 1.2.jpg"/>
          <p:cNvPicPr>
            <a:picLocks noChangeAspect="1" noChangeArrowheads="1"/>
          </p:cNvPicPr>
          <p:nvPr/>
        </p:nvPicPr>
        <p:blipFill>
          <a:blip r:embed="rId2"/>
          <a:srcRect b="4817"/>
          <a:stretch>
            <a:fillRect/>
          </a:stretch>
        </p:blipFill>
        <p:spPr bwMode="auto">
          <a:xfrm rot="914142">
            <a:off x="5417222" y="3437704"/>
            <a:ext cx="3119085" cy="25003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300" dirty="0" smtClean="0">
                <a:solidFill>
                  <a:schemeClr val="accent5">
                    <a:lumMod val="50000"/>
                  </a:schemeClr>
                </a:solidFill>
              </a:rPr>
              <a:t>1.Тест: «Верно – неверно»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374" y="3214686"/>
            <a:ext cx="9072626" cy="11430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Б. </a:t>
            </a:r>
            <a:r>
              <a:rPr lang="ru-RU" sz="3600" dirty="0" smtClean="0"/>
              <a:t>Функция вида </a:t>
            </a:r>
            <a:r>
              <a:rPr lang="en-US" sz="3600" dirty="0" smtClean="0"/>
              <a:t>y=</a:t>
            </a:r>
            <a:r>
              <a:rPr lang="en-US" sz="3600" dirty="0" err="1" smtClean="0"/>
              <a:t>kx+b</a:t>
            </a:r>
            <a:r>
              <a:rPr lang="en-US" sz="3600" dirty="0" smtClean="0"/>
              <a:t> </a:t>
            </a:r>
            <a:r>
              <a:rPr lang="ru-RU" sz="3600" dirty="0" smtClean="0"/>
              <a:t>называется линейной.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0101" y="1556652"/>
            <a:ext cx="6623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О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3894" y="1556652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Л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3410" y="1556652"/>
            <a:ext cx="5501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К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20634" y="1556652"/>
            <a:ext cx="518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Е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7278" y="1556652"/>
            <a:ext cx="5245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Р</a:t>
            </a:r>
            <a:endParaRPr lang="ru-RU" sz="4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36766" y="1556652"/>
            <a:ext cx="641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Й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7994" y="1556652"/>
            <a:ext cx="654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Д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04362" y="1556652"/>
            <a:ext cx="542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62136" y="1556652"/>
            <a:ext cx="609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75932" y="1556652"/>
            <a:ext cx="6367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Н</a:t>
            </a:r>
            <a:endParaRPr lang="ru-RU" sz="4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18874" y="1556652"/>
            <a:ext cx="639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И</a:t>
            </a:r>
            <a:endParaRPr lang="ru-RU" sz="4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63530" y="1566337"/>
            <a:ext cx="714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П </a:t>
            </a:r>
            <a:endParaRPr lang="ru-RU" sz="4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876196" y="1556652"/>
            <a:ext cx="65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Ц</a:t>
            </a:r>
            <a:endParaRPr lang="ru-RU" sz="4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08086" y="1549840"/>
            <a:ext cx="542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3286124"/>
            <a:ext cx="850112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/>
              <a:t>Ц.</a:t>
            </a:r>
            <a:r>
              <a:rPr lang="ru-RU" sz="2800" dirty="0" smtClean="0"/>
              <a:t> </a:t>
            </a:r>
            <a:r>
              <a:rPr lang="ru-RU" sz="3600" dirty="0" smtClean="0"/>
              <a:t>Графиком</a:t>
            </a:r>
            <a:r>
              <a:rPr lang="ru-RU" sz="2800" dirty="0" smtClean="0"/>
              <a:t> линейной функции является прямая.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879920" y="1554604"/>
            <a:ext cx="65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Ц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307181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О.</a:t>
            </a:r>
            <a:r>
              <a:rPr lang="ru-RU" sz="3600" dirty="0" smtClean="0"/>
              <a:t> Прямая </a:t>
            </a:r>
            <a:r>
              <a:rPr lang="en-US" sz="3600" dirty="0" smtClean="0"/>
              <a:t>y=2x+3 </a:t>
            </a:r>
            <a:r>
              <a:rPr lang="ru-RU" sz="3600" dirty="0" smtClean="0"/>
              <a:t>обязательно будет проходить через 2 и 4 координатные углы.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292893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800" dirty="0" smtClean="0"/>
              <a:t>Е.</a:t>
            </a:r>
            <a:r>
              <a:rPr lang="ru-RU" sz="3600" dirty="0" smtClean="0"/>
              <a:t> В записи функции </a:t>
            </a:r>
            <a:r>
              <a:rPr lang="en-US" sz="3600" dirty="0" smtClean="0"/>
              <a:t>y=3x-6 </a:t>
            </a:r>
            <a:r>
              <a:rPr lang="ru-RU" sz="3600" dirty="0" smtClean="0"/>
              <a:t>число -6 – это ордината точки пересечения графика с осью </a:t>
            </a:r>
            <a:r>
              <a:rPr lang="en-US" sz="3600" dirty="0" err="1" smtClean="0"/>
              <a:t>Oy</a:t>
            </a:r>
            <a:r>
              <a:rPr lang="ru-RU" sz="3600" dirty="0" smtClean="0"/>
              <a:t>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23428" y="1552556"/>
            <a:ext cx="518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26"/>
          <p:cNvGrpSpPr/>
          <p:nvPr/>
        </p:nvGrpSpPr>
        <p:grpSpPr>
          <a:xfrm>
            <a:off x="285720" y="3429000"/>
            <a:ext cx="8715436" cy="1536476"/>
            <a:chOff x="285720" y="5357826"/>
            <a:chExt cx="8715436" cy="153647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85720" y="5357826"/>
              <a:ext cx="871543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800" dirty="0" smtClean="0"/>
                <a:t>П.</a:t>
              </a:r>
              <a:r>
                <a:rPr lang="ru-RU" sz="3600" dirty="0" smtClean="0"/>
                <a:t> Квадратичная функция задаётся уравнением </a:t>
              </a:r>
              <a:r>
                <a:rPr lang="en-US" sz="3600" dirty="0" smtClean="0"/>
                <a:t>y=   </a:t>
              </a:r>
              <a:endParaRPr lang="ru-RU" sz="3600" dirty="0" smtClean="0"/>
            </a:p>
          </p:txBody>
        </p:sp>
        <p:graphicFrame>
          <p:nvGraphicFramePr>
            <p:cNvPr id="16386" name="Object 2"/>
            <p:cNvGraphicFramePr>
              <a:graphicFrameLocks noChangeAspect="1"/>
            </p:cNvGraphicFramePr>
            <p:nvPr/>
          </p:nvGraphicFramePr>
          <p:xfrm>
            <a:off x="3929058" y="5786429"/>
            <a:ext cx="428628" cy="1107873"/>
          </p:xfrm>
          <a:graphic>
            <a:graphicData uri="http://schemas.openxmlformats.org/presentationml/2006/ole">
              <p:oleObj spid="_x0000_s41986" name="Формула" r:id="rId3" imgW="1522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7" grpId="0"/>
      <p:bldP spid="18" grpId="0"/>
      <p:bldP spid="20" grpId="0"/>
      <p:bldP spid="20" grpId="1"/>
      <p:bldP spid="21" grpId="0"/>
      <p:bldP spid="22" grpId="0"/>
      <p:bldP spid="22" grpId="1"/>
      <p:bldP spid="23" grpId="0"/>
      <p:bldP spid="23" grpId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Решите тест.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42873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1вариант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214554"/>
            <a:ext cx="70022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.Решите уравнение графическим способом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ru-RU" sz="4000" b="1" dirty="0" smtClean="0"/>
              <a:t>          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+2x-2=</a:t>
            </a:r>
            <a:endParaRPr lang="ru-RU" sz="4000" b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857752" y="2643182"/>
          <a:ext cx="718988" cy="1857388"/>
        </p:xfrm>
        <a:graphic>
          <a:graphicData uri="http://schemas.openxmlformats.org/presentationml/2006/ole">
            <p:oleObj spid="_x0000_s25602" name="Формула" r:id="rId3" imgW="1522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57686" y="6143644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-2,6; -0,4; 1.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84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2.На рисунке изображен график функции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y=f(x).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Решите неравенство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f(x)&lt;0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357430"/>
            <a:ext cx="33457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/>
              <a:t>(-∞;-1)∪(1;+∞)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(-∞;-1)∪(0;1)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(-1;0)∪(1;+∞)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(-1;0)∪(1;+∞)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607220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2)</a:t>
            </a:r>
            <a:endParaRPr lang="ru-RU" dirty="0"/>
          </a:p>
        </p:txBody>
      </p:sp>
      <p:pic>
        <p:nvPicPr>
          <p:cNvPr id="37889" name="Picture 1" descr="F:\НАТАЛЬЯ\интегрированный урок\вар. 1.2.jpg"/>
          <p:cNvPicPr>
            <a:picLocks noChangeAspect="1" noChangeArrowheads="1"/>
          </p:cNvPicPr>
          <p:nvPr/>
        </p:nvPicPr>
        <p:blipFill>
          <a:blip r:embed="rId2"/>
          <a:srcRect b="4817"/>
          <a:stretch>
            <a:fillRect/>
          </a:stretch>
        </p:blipFill>
        <p:spPr bwMode="auto">
          <a:xfrm>
            <a:off x="3929058" y="1357298"/>
            <a:ext cx="4812302" cy="38576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29102" y="37970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30254" y="38297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04166" y="37970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713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3. Какая из парабол является графиком функции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y=-x</a:t>
            </a:r>
            <a:r>
              <a:rPr lang="en-US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-6x-5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3570" y="614364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ru-RU" smtClean="0"/>
              <a:t>: 3)</a:t>
            </a:r>
            <a:endParaRPr lang="ru-RU" dirty="0"/>
          </a:p>
        </p:txBody>
      </p:sp>
      <p:pic>
        <p:nvPicPr>
          <p:cNvPr id="36866" name="Picture 2" descr="F:\НАТАЛЬЯ\интегрированный урок\вар 1.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994"/>
          <a:stretch>
            <a:fillRect/>
          </a:stretch>
        </p:blipFill>
        <p:spPr bwMode="auto">
          <a:xfrm>
            <a:off x="1555954" y="1835592"/>
            <a:ext cx="5553075" cy="4022300"/>
          </a:xfrm>
          <a:prstGeom prst="rect">
            <a:avLst/>
          </a:prstGeom>
          <a:noFill/>
        </p:spPr>
      </p:pic>
      <p:pic>
        <p:nvPicPr>
          <p:cNvPr id="7" name="Picture 2" descr="F:\НАТАЛЬЯ\интегрированный урок\вар 1.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973" r="3516"/>
          <a:stretch>
            <a:fillRect/>
          </a:stretch>
        </p:blipFill>
        <p:spPr bwMode="auto">
          <a:xfrm>
            <a:off x="1560718" y="1134814"/>
            <a:ext cx="5357850" cy="4303935"/>
          </a:xfrm>
          <a:prstGeom prst="rect">
            <a:avLst/>
          </a:prstGeom>
          <a:noFill/>
          <a:scene3d>
            <a:camera prst="orthographicFront">
              <a:rot lat="0" lon="10799999" rev="10799999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6000760" y="442913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4572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86446" y="24288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2вариант.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194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1.Решите уравнение графическим способом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71462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77503" y="2143116"/>
          <a:ext cx="3968265" cy="1500198"/>
        </p:xfrm>
        <a:graphic>
          <a:graphicData uri="http://schemas.openxmlformats.org/presentationml/2006/ole">
            <p:oleObj spid="_x0000_s26626" name="Формула" r:id="rId3" imgW="104112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4810" y="6072206"/>
            <a:ext cx="240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Ответ:-1; 1; 4.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14356"/>
            <a:ext cx="784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2.На рисунке изображен график функции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y=f(x).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Решите неравенство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f(x)&gt;0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857364"/>
            <a:ext cx="34579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1)</a:t>
            </a:r>
            <a:r>
              <a:rPr lang="ru-RU" sz="2800" b="1" dirty="0" smtClean="0"/>
              <a:t> </a:t>
            </a:r>
            <a:r>
              <a:rPr lang="en-US" sz="2800" b="1" dirty="0" smtClean="0"/>
              <a:t>(-∞</a:t>
            </a:r>
            <a:r>
              <a:rPr lang="ru-RU" sz="2800" b="1" dirty="0" smtClean="0"/>
              <a:t>;-2)∪(1;+∞)</a:t>
            </a:r>
          </a:p>
          <a:p>
            <a:r>
              <a:rPr lang="ru-RU" sz="2800" b="1" dirty="0" smtClean="0"/>
              <a:t>2) (-2;1)</a:t>
            </a:r>
          </a:p>
          <a:p>
            <a:r>
              <a:rPr lang="ru-RU" sz="2800" b="1" dirty="0" smtClean="0"/>
              <a:t>3) (1;+∞)</a:t>
            </a:r>
          </a:p>
          <a:p>
            <a:r>
              <a:rPr lang="ru-RU" sz="2800" b="1" dirty="0" smtClean="0"/>
              <a:t>4) (-∞;-2)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628652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1)</a:t>
            </a:r>
            <a:endParaRPr lang="ru-RU" dirty="0"/>
          </a:p>
        </p:txBody>
      </p:sp>
      <p:pic>
        <p:nvPicPr>
          <p:cNvPr id="40961" name="Picture 1" descr="F:\НАТАЛЬЯ\интегрированный урок\вар. 2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85992"/>
            <a:ext cx="3409935" cy="28718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414338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416991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42852"/>
            <a:ext cx="8045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3.График какой квадратичной функции изображен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на рисунке?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500174"/>
            <a:ext cx="282801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smtClean="0"/>
              <a:t>y=-x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+4x+5</a:t>
            </a:r>
          </a:p>
          <a:p>
            <a:pPr marL="342900" indent="-342900">
              <a:buAutoNum type="arabicParenR"/>
            </a:pPr>
            <a:r>
              <a:rPr lang="en-US" sz="2800" b="1" dirty="0" smtClean="0"/>
              <a:t>y=x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-4x-5</a:t>
            </a:r>
          </a:p>
          <a:p>
            <a:pPr marL="342900" indent="-342900">
              <a:buAutoNum type="arabicParenR"/>
            </a:pPr>
            <a:r>
              <a:rPr lang="en-US" sz="2800" b="1" dirty="0" smtClean="0"/>
              <a:t>y=-x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-6x-5</a:t>
            </a:r>
          </a:p>
          <a:p>
            <a:pPr marL="342900" indent="-342900">
              <a:buAutoNum type="arabicParenR"/>
            </a:pPr>
            <a:r>
              <a:rPr lang="en-US" sz="2800" b="1" dirty="0" smtClean="0"/>
              <a:t>Y=x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+6x+5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300" dirty="0" smtClean="0">
                <a:solidFill>
                  <a:schemeClr val="accent5">
                    <a:lumMod val="50000"/>
                  </a:schemeClr>
                </a:solidFill>
              </a:rPr>
              <a:t>1.Тест: «Верно – неверно»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3894" y="1556652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Л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3410" y="1556652"/>
            <a:ext cx="5501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К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20634" y="1556652"/>
            <a:ext cx="518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Е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7278" y="1556652"/>
            <a:ext cx="5245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Р</a:t>
            </a:r>
            <a:endParaRPr lang="ru-RU" sz="4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36766" y="1556652"/>
            <a:ext cx="641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Й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7994" y="1556652"/>
            <a:ext cx="654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Д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04362" y="1556652"/>
            <a:ext cx="542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62136" y="1556652"/>
            <a:ext cx="609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75932" y="1556652"/>
            <a:ext cx="6367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Н</a:t>
            </a:r>
            <a:endParaRPr lang="ru-RU" sz="4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18874" y="1556652"/>
            <a:ext cx="639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И</a:t>
            </a:r>
            <a:endParaRPr lang="ru-RU" sz="4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876196" y="1556652"/>
            <a:ext cx="65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Ц</a:t>
            </a:r>
            <a:endParaRPr lang="ru-RU" sz="4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08086" y="1549150"/>
            <a:ext cx="542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79920" y="1554604"/>
            <a:ext cx="65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Ц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23428" y="1552556"/>
            <a:ext cx="518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3028891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Н.</a:t>
            </a:r>
            <a:r>
              <a:rPr lang="ru-RU" sz="3600" dirty="0" smtClean="0"/>
              <a:t> График функции</a:t>
            </a:r>
            <a:r>
              <a:rPr lang="en-US" sz="3600" dirty="0" smtClean="0"/>
              <a:t> y=ax</a:t>
            </a:r>
            <a:r>
              <a:rPr lang="en-US" sz="3600" baseline="30000" dirty="0" smtClean="0"/>
              <a:t>2</a:t>
            </a:r>
            <a:r>
              <a:rPr lang="ru-RU" sz="3600" baseline="30000" dirty="0" smtClean="0"/>
              <a:t> </a:t>
            </a:r>
          </a:p>
          <a:p>
            <a:r>
              <a:rPr lang="ru-RU" sz="3600" dirty="0" smtClean="0"/>
              <a:t>называется параболой.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870128" y="1551198"/>
            <a:ext cx="6367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30"/>
          <p:cNvGrpSpPr/>
          <p:nvPr/>
        </p:nvGrpSpPr>
        <p:grpSpPr>
          <a:xfrm>
            <a:off x="357158" y="3025550"/>
            <a:ext cx="8358246" cy="2055827"/>
            <a:chOff x="357158" y="3071810"/>
            <a:chExt cx="8358246" cy="205582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357158" y="3071810"/>
              <a:ext cx="835824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800" dirty="0" smtClean="0"/>
                <a:t>Л.</a:t>
              </a:r>
              <a:r>
                <a:rPr lang="ru-RU" sz="3600" dirty="0" smtClean="0"/>
                <a:t> Абсцисса вершины параболы </a:t>
              </a:r>
              <a:r>
                <a:rPr lang="en-US" sz="3600" dirty="0" smtClean="0"/>
                <a:t>y=ax</a:t>
              </a:r>
              <a:r>
                <a:rPr lang="en-US" sz="3600" baseline="30000" dirty="0" smtClean="0"/>
                <a:t>2</a:t>
              </a:r>
              <a:r>
                <a:rPr lang="en-US" sz="3600" dirty="0" smtClean="0"/>
                <a:t>+bx+c </a:t>
              </a:r>
              <a:r>
                <a:rPr lang="ru-RU" sz="3600" dirty="0" smtClean="0"/>
                <a:t>находится по формуле</a:t>
              </a:r>
              <a:r>
                <a:rPr lang="en-US" sz="3600" dirty="0" smtClean="0"/>
                <a:t> </a:t>
              </a:r>
              <a:r>
                <a:rPr lang="ru-RU" sz="3600" dirty="0" smtClean="0"/>
                <a:t> </a:t>
              </a:r>
              <a:r>
                <a:rPr lang="en-US" sz="3600" dirty="0" smtClean="0"/>
                <a:t>x</a:t>
              </a:r>
              <a:r>
                <a:rPr lang="ru-RU" sz="3600" baseline="-25000" dirty="0" smtClean="0"/>
                <a:t>в</a:t>
              </a:r>
              <a:r>
                <a:rPr lang="en-US" sz="3600" dirty="0" smtClean="0"/>
                <a:t>=-     </a:t>
              </a:r>
              <a:r>
                <a:rPr lang="ru-RU" sz="3600" dirty="0" smtClean="0"/>
                <a:t>.</a:t>
              </a:r>
            </a:p>
          </p:txBody>
        </p:sp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3786182" y="4143380"/>
            <a:ext cx="571504" cy="984257"/>
          </p:xfrm>
          <a:graphic>
            <a:graphicData uri="http://schemas.openxmlformats.org/presentationml/2006/ole">
              <p:oleObj spid="_x0000_s43010" name="Формула" r:id="rId3" imgW="228600" imgH="393480" progId="Equation.3">
                <p:embed/>
              </p:oleObj>
            </a:graphicData>
          </a:graphic>
        </p:graphicFrame>
      </p:grpSp>
      <p:sp>
        <p:nvSpPr>
          <p:cNvPr id="32" name="Прямоугольник 31"/>
          <p:cNvSpPr/>
          <p:nvPr/>
        </p:nvSpPr>
        <p:spPr>
          <a:xfrm>
            <a:off x="1243666" y="1557320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3071810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А.</a:t>
            </a:r>
            <a:r>
              <a:rPr lang="ru-RU" sz="3600" dirty="0" smtClean="0"/>
              <a:t> Парабола </a:t>
            </a:r>
            <a:r>
              <a:rPr lang="en-US" sz="3600" dirty="0" smtClean="0"/>
              <a:t> y=(x-5)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+2 </a:t>
            </a:r>
            <a:r>
              <a:rPr lang="ru-RU" sz="3600" dirty="0" smtClean="0"/>
              <a:t>имеет вершину в точке с координатами (-2;5).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3143248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К.</a:t>
            </a:r>
            <a:r>
              <a:rPr lang="ru-RU" sz="3600" dirty="0" smtClean="0"/>
              <a:t> Линейные функции </a:t>
            </a:r>
            <a:r>
              <a:rPr lang="en-US" sz="3600" dirty="0" smtClean="0"/>
              <a:t> y=25x-48  </a:t>
            </a:r>
            <a:r>
              <a:rPr lang="ru-RU" sz="3600" dirty="0" smtClean="0"/>
              <a:t>и </a:t>
            </a:r>
            <a:r>
              <a:rPr lang="en-US" sz="3600" dirty="0" smtClean="0"/>
              <a:t> y=-14x+1</a:t>
            </a:r>
            <a:r>
              <a:rPr lang="ru-RU" sz="3600" dirty="0" smtClean="0"/>
              <a:t> являются возрастающими.</a:t>
            </a:r>
            <a:endParaRPr lang="ru-RU" sz="4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3214686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Й.</a:t>
            </a:r>
            <a:r>
              <a:rPr lang="ru-RU" sz="3600" dirty="0" smtClean="0"/>
              <a:t> Точка А(0,2;0,6) принадлежит графику  функции </a:t>
            </a:r>
            <a:r>
              <a:rPr lang="en-US" sz="3600" dirty="0" smtClean="0"/>
              <a:t>y=15x</a:t>
            </a:r>
            <a:r>
              <a:rPr lang="en-US" sz="3600" baseline="30000" dirty="0" smtClean="0"/>
              <a:t>2</a:t>
            </a:r>
            <a:r>
              <a:rPr lang="ru-RU" sz="3600" dirty="0" smtClean="0"/>
              <a:t>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33088" y="1549840"/>
            <a:ext cx="641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0034" y="3214686"/>
            <a:ext cx="8643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И.</a:t>
            </a:r>
            <a:r>
              <a:rPr lang="ru-RU" sz="3600" dirty="0" smtClean="0"/>
              <a:t> Графиком уравнения </a:t>
            </a:r>
            <a:r>
              <a:rPr lang="en-US" sz="3600" dirty="0" smtClean="0"/>
              <a:t>xy-1=0</a:t>
            </a:r>
            <a:r>
              <a:rPr lang="ru-RU" sz="3600" dirty="0" smtClean="0"/>
              <a:t> является гипербола.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557320"/>
            <a:ext cx="639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40"/>
          <p:cNvGrpSpPr/>
          <p:nvPr/>
        </p:nvGrpSpPr>
        <p:grpSpPr>
          <a:xfrm>
            <a:off x="357126" y="3000372"/>
            <a:ext cx="8786874" cy="2077800"/>
            <a:chOff x="357126" y="6208960"/>
            <a:chExt cx="8786874" cy="207780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357126" y="6347768"/>
              <a:ext cx="8786874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800" dirty="0" smtClean="0"/>
                <a:t>Р.</a:t>
              </a:r>
              <a:r>
                <a:rPr lang="ru-RU" sz="3600" dirty="0" smtClean="0"/>
                <a:t> Если в функции </a:t>
              </a:r>
              <a:r>
                <a:rPr lang="en-US" sz="3600" dirty="0" smtClean="0"/>
                <a:t>y=    </a:t>
              </a:r>
              <a:r>
                <a:rPr lang="ru-RU" sz="3600" dirty="0" smtClean="0"/>
                <a:t> </a:t>
              </a:r>
              <a:r>
                <a:rPr lang="en-US" sz="3600" dirty="0" smtClean="0"/>
                <a:t> k&gt;0</a:t>
              </a:r>
              <a:r>
                <a:rPr lang="ru-RU" sz="3600" dirty="0" smtClean="0"/>
                <a:t>, то ветви гиперболы расположены во 2 и 4 четвертях.</a:t>
              </a:r>
            </a:p>
          </p:txBody>
        </p:sp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5572132" y="6208960"/>
            <a:ext cx="442221" cy="1143008"/>
          </p:xfrm>
          <a:graphic>
            <a:graphicData uri="http://schemas.openxmlformats.org/presentationml/2006/ole">
              <p:oleObj spid="_x0000_s43011" name="Формула" r:id="rId4" imgW="152280" imgH="393480" progId="Equation.3">
                <p:embed/>
              </p:oleObj>
            </a:graphicData>
          </a:graphic>
        </p:graphicFrame>
      </p:grpSp>
      <p:grpSp>
        <p:nvGrpSpPr>
          <p:cNvPr id="5" name="Группа 44"/>
          <p:cNvGrpSpPr/>
          <p:nvPr/>
        </p:nvGrpSpPr>
        <p:grpSpPr>
          <a:xfrm>
            <a:off x="357158" y="3214686"/>
            <a:ext cx="8643998" cy="1598841"/>
            <a:chOff x="214282" y="5357826"/>
            <a:chExt cx="7858180" cy="1598841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214282" y="5357826"/>
              <a:ext cx="785818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800" dirty="0" smtClean="0"/>
                <a:t>Д.</a:t>
              </a:r>
              <a:r>
                <a:rPr lang="ru-RU" sz="3600" dirty="0" smtClean="0"/>
                <a:t> Областью определения функции</a:t>
              </a:r>
              <a:r>
                <a:rPr lang="en-US" sz="3600" dirty="0" smtClean="0"/>
                <a:t> y=     </a:t>
              </a:r>
              <a:r>
                <a:rPr lang="ru-RU" sz="3600" dirty="0" smtClean="0"/>
                <a:t>является интервал (0;+    ).</a:t>
              </a:r>
              <a:endParaRPr lang="ru-RU" sz="4800" dirty="0"/>
            </a:p>
          </p:txBody>
        </p:sp>
        <p:graphicFrame>
          <p:nvGraphicFramePr>
            <p:cNvPr id="24581" name="Object 2"/>
            <p:cNvGraphicFramePr>
              <a:graphicFrameLocks noChangeAspect="1"/>
            </p:cNvGraphicFramePr>
            <p:nvPr/>
          </p:nvGraphicFramePr>
          <p:xfrm>
            <a:off x="928662" y="5868082"/>
            <a:ext cx="421165" cy="1088585"/>
          </p:xfrm>
          <a:graphic>
            <a:graphicData uri="http://schemas.openxmlformats.org/presentationml/2006/ole">
              <p:oleObj spid="_x0000_s43012" name="Формула" r:id="rId5" imgW="152280" imgH="393480" progId="Equation.3">
                <p:embed/>
              </p:oleObj>
            </a:graphicData>
          </a:graphic>
        </p:graphicFrame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6254040" y="6225272"/>
            <a:ext cx="428627" cy="357190"/>
          </p:xfrm>
          <a:graphic>
            <a:graphicData uri="http://schemas.openxmlformats.org/presentationml/2006/ole">
              <p:oleObj spid="_x0000_s43013" name="Формула" r:id="rId6" imgW="152280" imgH="1267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27" grpId="0"/>
      <p:bldP spid="27" grpId="1"/>
      <p:bldP spid="28" grpId="0"/>
      <p:bldP spid="32" grpId="0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  <p:bldP spid="37" grpId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2.lv.psu.edu/ojj/courses/ist-240/reports/spring2001/fa-cb-bc-kf/images/leibn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276225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6" name="Picture 4" descr="http://www2.lv.psu.edu/ojj/courses/ist-240/reports/spring2001/fa-cb-bc-kf/images/leibniz-cal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214686"/>
            <a:ext cx="5095904" cy="2196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037918" y="5357826"/>
            <a:ext cx="281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Калькулятор Лейбница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6000768"/>
            <a:ext cx="542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hlinkClick r:id="rId4"/>
              </a:rPr>
              <a:t>http://www.elite-home.narod.ru/inven8.htm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285728"/>
            <a:ext cx="47149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Monotype Corsiva" pitchFamily="66" charset="0"/>
              </a:rPr>
              <a:t>«Люди, незнакомые с алгеброй, не могут представить себе тех удивительных вещей, которых можно достигнуть … при помощи названной науки» </a:t>
            </a:r>
          </a:p>
          <a:p>
            <a:pPr algn="r"/>
            <a:r>
              <a:rPr lang="ru-RU" sz="2800" i="1" dirty="0" smtClean="0">
                <a:latin typeface="OdessaScript" pitchFamily="2" charset="0"/>
              </a:rPr>
              <a:t>Готфрид Вильгельм</a:t>
            </a:r>
          </a:p>
          <a:p>
            <a:pPr algn="r"/>
            <a:r>
              <a:rPr lang="ru-RU" sz="2800" i="1" dirty="0" smtClean="0">
                <a:latin typeface="OdessaScript" pitchFamily="2" charset="0"/>
              </a:rPr>
              <a:t> фон Лейбниц</a:t>
            </a:r>
            <a:endParaRPr lang="ru-RU" dirty="0" smtClean="0">
              <a:latin typeface="OdessaScript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" descr="F:\НАТАЛЬЯ\интегрированный урок\1.1.jpg"/>
          <p:cNvPicPr>
            <a:picLocks noChangeAspect="1" noChangeArrowheads="1"/>
          </p:cNvPicPr>
          <p:nvPr/>
        </p:nvPicPr>
        <p:blipFill>
          <a:blip r:embed="rId2"/>
          <a:srcRect l="2230" b="6822"/>
          <a:stretch>
            <a:fillRect/>
          </a:stretch>
        </p:blipFill>
        <p:spPr bwMode="auto">
          <a:xfrm>
            <a:off x="3786182" y="2643182"/>
            <a:ext cx="4806227" cy="385765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График какой квадратичной функции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изображен на рисунке?</a:t>
            </a:r>
          </a:p>
          <a:p>
            <a:pPr marL="624078" indent="-514350">
              <a:buAutoNum type="arabicParenR"/>
            </a:pPr>
            <a:r>
              <a:rPr lang="en-US" dirty="0" smtClean="0"/>
              <a:t>y=-x</a:t>
            </a:r>
            <a:r>
              <a:rPr lang="en-US" baseline="30000" dirty="0" smtClean="0"/>
              <a:t>2</a:t>
            </a:r>
            <a:r>
              <a:rPr lang="en-US" dirty="0" smtClean="0"/>
              <a:t>-3x+4 </a:t>
            </a:r>
          </a:p>
          <a:p>
            <a:pPr marL="624078" indent="-514350">
              <a:buAutoNum type="arabicParenR"/>
            </a:pPr>
            <a:r>
              <a:rPr lang="en-US" dirty="0" smtClean="0"/>
              <a:t>y=x</a:t>
            </a:r>
            <a:r>
              <a:rPr lang="en-US" baseline="30000" dirty="0" smtClean="0"/>
              <a:t>2</a:t>
            </a:r>
            <a:r>
              <a:rPr lang="en-US" dirty="0" smtClean="0"/>
              <a:t>+3x-4</a:t>
            </a:r>
          </a:p>
          <a:p>
            <a:pPr marL="624078" indent="-514350">
              <a:buAutoNum type="arabicParenR"/>
            </a:pPr>
            <a:r>
              <a:rPr lang="en-US" dirty="0" smtClean="0"/>
              <a:t>y=-x</a:t>
            </a:r>
            <a:r>
              <a:rPr lang="en-US" baseline="30000" dirty="0" smtClean="0"/>
              <a:t>2</a:t>
            </a:r>
            <a:r>
              <a:rPr lang="en-US" dirty="0" smtClean="0"/>
              <a:t>+3x+4</a:t>
            </a:r>
          </a:p>
          <a:p>
            <a:pPr marL="624078" indent="-514350">
              <a:buAutoNum type="arabicParenR"/>
            </a:pPr>
            <a:r>
              <a:rPr lang="en-US" dirty="0" smtClean="0"/>
              <a:t>y=x</a:t>
            </a:r>
            <a:r>
              <a:rPr lang="en-US" baseline="30000" dirty="0" smtClean="0"/>
              <a:t>2</a:t>
            </a:r>
            <a:r>
              <a:rPr lang="en-US" dirty="0" smtClean="0"/>
              <a:t>-3x-4</a:t>
            </a:r>
          </a:p>
          <a:p>
            <a:pPr marL="624078" indent="-514350">
              <a:buAutoNum type="arabicParenR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Решите устно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5314282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-1,5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F:\НАТАЛЬЯ\интегрированный урок\2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85860"/>
            <a:ext cx="5553075" cy="4676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42852"/>
            <a:ext cx="880882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2. Каждой из трёх дробно – линейных функций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   сопоставьте график, изображенный на 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   рисунке.</a:t>
            </a:r>
          </a:p>
          <a:p>
            <a:r>
              <a:rPr lang="ru-RU" sz="2800" dirty="0" smtClean="0"/>
              <a:t>     А) </a:t>
            </a:r>
            <a:r>
              <a:rPr lang="en-US" sz="2800" dirty="0" smtClean="0"/>
              <a:t>y=    </a:t>
            </a:r>
          </a:p>
          <a:p>
            <a:endParaRPr lang="en-US" sz="2800" dirty="0" smtClean="0"/>
          </a:p>
          <a:p>
            <a:r>
              <a:rPr lang="en-US" sz="2800" dirty="0" smtClean="0"/>
              <a:t>    </a:t>
            </a:r>
          </a:p>
          <a:p>
            <a:r>
              <a:rPr lang="en-US" sz="2800" dirty="0" smtClean="0"/>
              <a:t>     </a:t>
            </a:r>
            <a:r>
              <a:rPr lang="ru-RU" sz="2800" dirty="0" smtClean="0"/>
              <a:t>Б) </a:t>
            </a:r>
            <a:r>
              <a:rPr lang="en-US" sz="2800" dirty="0" smtClean="0"/>
              <a:t>y=-    </a:t>
            </a:r>
          </a:p>
          <a:p>
            <a:endParaRPr lang="en-US" sz="2800" dirty="0" smtClean="0"/>
          </a:p>
          <a:p>
            <a:r>
              <a:rPr lang="en-US" sz="2800" dirty="0" smtClean="0"/>
              <a:t>     </a:t>
            </a:r>
            <a:r>
              <a:rPr lang="ru-RU" sz="2800" dirty="0" smtClean="0"/>
              <a:t>В) </a:t>
            </a:r>
            <a:r>
              <a:rPr lang="en-US" sz="2800" dirty="0" smtClean="0"/>
              <a:t>y=  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785918" y="1357298"/>
          <a:ext cx="361952" cy="935043"/>
        </p:xfrm>
        <a:graphic>
          <a:graphicData uri="http://schemas.openxmlformats.org/presentationml/2006/ole">
            <p:oleObj spid="_x0000_s44034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28794" y="2571744"/>
          <a:ext cx="361952" cy="935043"/>
        </p:xfrm>
        <a:graphic>
          <a:graphicData uri="http://schemas.openxmlformats.org/presentationml/2006/ole">
            <p:oleObj spid="_x0000_s44035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714480" y="3429000"/>
          <a:ext cx="471490" cy="812011"/>
        </p:xfrm>
        <a:graphic>
          <a:graphicData uri="http://schemas.openxmlformats.org/presentationml/2006/ole">
            <p:oleObj spid="_x0000_s44036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4429132"/>
          <a:ext cx="2357454" cy="124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66621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800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В</a:t>
                      </a:r>
                      <a:endParaRPr lang="ru-RU" sz="2800" dirty="0"/>
                    </a:p>
                  </a:txBody>
                  <a:tcPr/>
                </a:tc>
              </a:tr>
              <a:tr h="47679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7818" y="41433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1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3556" y="345077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1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314324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3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45005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3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4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4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9190" y="3071810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2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0826" y="457200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2</a:t>
            </a:r>
            <a:endParaRPr lang="ru-RU" b="1" dirty="0">
              <a:solidFill>
                <a:srgbClr val="009900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57158" y="4429132"/>
          <a:ext cx="2357454" cy="124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66621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800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В</a:t>
                      </a:r>
                      <a:endParaRPr lang="ru-RU" sz="2800" dirty="0"/>
                    </a:p>
                  </a:txBody>
                  <a:tcPr/>
                </a:tc>
              </a:tr>
              <a:tr h="476798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825226" y="3427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6628" y="38855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5226" y="3874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0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8786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Упростив формулу данной функции,</a:t>
            </a:r>
          </a:p>
          <a:p>
            <a:r>
              <a:rPr lang="ru-RU" sz="2800" b="1" dirty="0" smtClean="0"/>
              <a:t>    найти на рисунке её график, учитывая</a:t>
            </a:r>
          </a:p>
          <a:p>
            <a:r>
              <a:rPr lang="ru-RU" sz="2800" b="1" dirty="0" smtClean="0"/>
              <a:t>    область определения.</a:t>
            </a:r>
          </a:p>
          <a:p>
            <a:r>
              <a:rPr lang="ru-RU" sz="2800" dirty="0" smtClean="0"/>
              <a:t>   </a:t>
            </a:r>
            <a:endParaRPr lang="en-US" sz="2800" dirty="0" smtClean="0"/>
          </a:p>
          <a:p>
            <a:r>
              <a:rPr lang="en-US" sz="2800" dirty="0" smtClean="0"/>
              <a:t>  f(x)=</a:t>
            </a:r>
            <a:endParaRPr lang="ru-RU" sz="2800" dirty="0" smtClean="0"/>
          </a:p>
          <a:p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28728" y="1643050"/>
          <a:ext cx="1285884" cy="996561"/>
        </p:xfrm>
        <a:graphic>
          <a:graphicData uri="http://schemas.openxmlformats.org/presentationml/2006/ole">
            <p:oleObj spid="_x0000_s4098" name="Формула" r:id="rId3" imgW="507960" imgH="393480" progId="Equation.3">
              <p:embed/>
            </p:oleObj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3428992" y="1428736"/>
            <a:ext cx="3055938" cy="1203327"/>
            <a:chOff x="3428992" y="1357298"/>
            <a:chExt cx="3055938" cy="1203327"/>
          </a:xfrm>
        </p:grpSpPr>
        <p:sp>
          <p:nvSpPr>
            <p:cNvPr id="7" name="TextBox 6"/>
            <p:cNvSpPr txBox="1"/>
            <p:nvPr/>
          </p:nvSpPr>
          <p:spPr>
            <a:xfrm>
              <a:off x="4429124" y="1357298"/>
              <a:ext cx="12538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Решение:</a:t>
              </a:r>
            </a:p>
            <a:p>
              <a:endParaRPr lang="ru-RU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428992" y="1643050"/>
            <a:ext cx="3055938" cy="917575"/>
          </p:xfrm>
          <a:graphic>
            <a:graphicData uri="http://schemas.openxmlformats.org/presentationml/2006/ole">
              <p:oleObj spid="_x0000_s4099" name="Формула" r:id="rId4" imgW="1396800" imgH="419040" progId="Equation.3">
                <p:embed/>
              </p:oleObj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6786578" y="1857364"/>
            <a:ext cx="2147902" cy="750495"/>
            <a:chOff x="285720" y="4500570"/>
            <a:chExt cx="2147902" cy="750495"/>
          </a:xfrm>
        </p:grpSpPr>
        <p:sp>
          <p:nvSpPr>
            <p:cNvPr id="9" name="TextBox 8"/>
            <p:cNvSpPr txBox="1"/>
            <p:nvPr/>
          </p:nvSpPr>
          <p:spPr>
            <a:xfrm>
              <a:off x="285720" y="4714884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При </a:t>
              </a:r>
              <a:r>
                <a:rPr lang="en-US" dirty="0" smtClean="0"/>
                <a:t>x≠-3 f(x)=</a:t>
              </a:r>
              <a:endParaRPr lang="ru-RU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2143108" y="4500570"/>
            <a:ext cx="290514" cy="750495"/>
          </p:xfrm>
          <a:graphic>
            <a:graphicData uri="http://schemas.openxmlformats.org/presentationml/2006/ole">
              <p:oleObj spid="_x0000_s4100" name="Формула" r:id="rId5" imgW="152280" imgH="393480" progId="Equation.3">
                <p:embed/>
              </p:oleObj>
            </a:graphicData>
          </a:graphic>
        </p:graphicFrame>
      </p:grpSp>
      <p:pic>
        <p:nvPicPr>
          <p:cNvPr id="4104" name="Picture 8" descr="F:\интегрированный урок\3.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1525" y="3357562"/>
            <a:ext cx="2928959" cy="2466757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4000496" y="4714884"/>
            <a:ext cx="142876" cy="1428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802756" y="430797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544568" y="473145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6141889" y="3357562"/>
            <a:ext cx="2928959" cy="2466757"/>
            <a:chOff x="6141889" y="3357562"/>
            <a:chExt cx="2928959" cy="2466757"/>
          </a:xfrm>
        </p:grpSpPr>
        <p:pic>
          <p:nvPicPr>
            <p:cNvPr id="16" name="Picture 8" descr="F:\интегрированный урок\3.3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141889" y="3357562"/>
              <a:ext cx="2928959" cy="2466757"/>
            </a:xfrm>
            <a:prstGeom prst="rect">
              <a:avLst/>
            </a:prstGeom>
            <a:noFill/>
          </p:spPr>
        </p:pic>
        <p:sp>
          <p:nvSpPr>
            <p:cNvPr id="19" name="Овал 18"/>
            <p:cNvSpPr/>
            <p:nvPr/>
          </p:nvSpPr>
          <p:spPr>
            <a:xfrm>
              <a:off x="8072462" y="4331976"/>
              <a:ext cx="142876" cy="142876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93594" y="4643446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15074" y="34290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3)</a:t>
              </a:r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214678" y="34290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87088" y="3368448"/>
            <a:ext cx="2928958" cy="2466755"/>
            <a:chOff x="87088" y="3368448"/>
            <a:chExt cx="2928958" cy="2466755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87088" y="3368448"/>
              <a:ext cx="2928958" cy="2466755"/>
              <a:chOff x="97124" y="3357562"/>
              <a:chExt cx="2928958" cy="2466755"/>
            </a:xfrm>
          </p:grpSpPr>
          <p:pic>
            <p:nvPicPr>
              <p:cNvPr id="4101" name="Picture 5" descr="F:\интегрированный урок\3.1.jp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97124" y="3357562"/>
                <a:ext cx="2928958" cy="2466755"/>
              </a:xfrm>
              <a:prstGeom prst="rect">
                <a:avLst/>
              </a:prstGeom>
              <a:noFill/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714348" y="4596012"/>
                <a:ext cx="463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-3</a:t>
                </a:r>
                <a:endParaRPr lang="ru-RU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00166" y="4209102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ru-RU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2844" y="3429000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1)</a:t>
                </a:r>
                <a:endParaRPr lang="ru-RU" dirty="0"/>
              </a:p>
            </p:txBody>
          </p:sp>
        </p:grpSp>
        <p:sp>
          <p:nvSpPr>
            <p:cNvPr id="17" name="Овал 16"/>
            <p:cNvSpPr/>
            <p:nvPr/>
          </p:nvSpPr>
          <p:spPr>
            <a:xfrm>
              <a:off x="928662" y="4341120"/>
              <a:ext cx="142876" cy="142876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r>
              <a:rPr lang="ru-RU" sz="2800" b="1" dirty="0" smtClean="0"/>
              <a:t>. На рисунке изображен график функции</a:t>
            </a:r>
          </a:p>
          <a:p>
            <a:r>
              <a:rPr lang="ru-RU" sz="2800" b="1" dirty="0" smtClean="0"/>
              <a:t>    </a:t>
            </a:r>
            <a:r>
              <a:rPr lang="en-US" sz="2800" b="1" dirty="0" smtClean="0"/>
              <a:t>f(x)=ax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+bx+c. </a:t>
            </a:r>
            <a:r>
              <a:rPr lang="ru-RU" sz="2800" b="1" dirty="0" smtClean="0"/>
              <a:t>Решите неравенство </a:t>
            </a:r>
            <a:r>
              <a:rPr lang="en-US" sz="2800" b="1" dirty="0" smtClean="0"/>
              <a:t>f(x)&lt;0.</a:t>
            </a:r>
          </a:p>
          <a:p>
            <a:endParaRPr lang="en-US" sz="2800" dirty="0" smtClean="0"/>
          </a:p>
          <a:p>
            <a:r>
              <a:rPr lang="en-US" sz="2800" dirty="0" smtClean="0"/>
              <a:t>   1) (3</a:t>
            </a:r>
            <a:r>
              <a:rPr lang="ru-RU" sz="2800" dirty="0" smtClean="0"/>
              <a:t>;+    );</a:t>
            </a:r>
          </a:p>
          <a:p>
            <a:r>
              <a:rPr lang="ru-RU" sz="2800" dirty="0" smtClean="0"/>
              <a:t>   2) (-     ;-1);</a:t>
            </a:r>
          </a:p>
          <a:p>
            <a:r>
              <a:rPr lang="ru-RU" sz="2800" dirty="0" smtClean="0"/>
              <a:t>   3) (-    ;-1)   (</a:t>
            </a:r>
            <a:r>
              <a:rPr lang="en-US" sz="2800" dirty="0" smtClean="0"/>
              <a:t>3</a:t>
            </a:r>
            <a:r>
              <a:rPr lang="ru-RU" sz="2800" dirty="0" smtClean="0"/>
              <a:t>;+    );</a:t>
            </a:r>
          </a:p>
          <a:p>
            <a:r>
              <a:rPr lang="ru-RU" sz="2800" dirty="0" smtClean="0"/>
              <a:t>   4) (-1;</a:t>
            </a:r>
            <a:r>
              <a:rPr lang="en-US" sz="2800" dirty="0" smtClean="0"/>
              <a:t>3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857356" y="1428736"/>
          <a:ext cx="600080" cy="500066"/>
        </p:xfrm>
        <a:graphic>
          <a:graphicData uri="http://schemas.openxmlformats.org/presentationml/2006/ole">
            <p:oleObj spid="_x0000_s5122" name="Формула" r:id="rId3" imgW="152280" imgH="1267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1857364"/>
          <a:ext cx="600080" cy="500066"/>
        </p:xfrm>
        <a:graphic>
          <a:graphicData uri="http://schemas.openxmlformats.org/presentationml/2006/ole">
            <p:oleObj spid="_x0000_s5123" name="Формула" r:id="rId4" imgW="152280" imgH="12672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428728" y="2285992"/>
          <a:ext cx="600080" cy="500066"/>
        </p:xfrm>
        <a:graphic>
          <a:graphicData uri="http://schemas.openxmlformats.org/presentationml/2006/ole">
            <p:oleObj spid="_x0000_s5124" name="Формула" r:id="rId5" imgW="152280" imgH="12672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71736" y="2285992"/>
          <a:ext cx="366714" cy="458393"/>
        </p:xfrm>
        <a:graphic>
          <a:graphicData uri="http://schemas.openxmlformats.org/presentationml/2006/ole">
            <p:oleObj spid="_x0000_s5125" name="Формула" r:id="rId6" imgW="152280" imgH="1904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643306" y="2285992"/>
          <a:ext cx="600080" cy="500066"/>
        </p:xfrm>
        <a:graphic>
          <a:graphicData uri="http://schemas.openxmlformats.org/presentationml/2006/ole">
            <p:oleObj spid="_x0000_s5126" name="Формула" r:id="rId7" imgW="152280" imgH="12672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00958" y="614364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38226" y="3037896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1</a:t>
            </a:r>
            <a:endParaRPr lang="ru-RU" sz="1100" i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393882" y="1428736"/>
            <a:ext cx="4750118" cy="4000528"/>
            <a:chOff x="4393882" y="1428736"/>
            <a:chExt cx="4750118" cy="4000528"/>
          </a:xfrm>
        </p:grpSpPr>
        <p:pic>
          <p:nvPicPr>
            <p:cNvPr id="5127" name="Picture 7" descr="F:\НАТАЛЬЯ\интегрированный урок\4.1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393882" y="1428736"/>
              <a:ext cx="4750118" cy="4000528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6228954" y="3228238"/>
              <a:ext cx="4635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 smtClean="0"/>
                <a:t>-1</a:t>
              </a:r>
              <a:endParaRPr lang="ru-RU" sz="1100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04188" y="3523568"/>
              <a:ext cx="4635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-3</a:t>
              </a:r>
              <a:endParaRPr lang="ru-RU" sz="1200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93302" y="3854744"/>
              <a:ext cx="4635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-4</a:t>
              </a:r>
              <a:endParaRPr lang="ru-RU" sz="120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43768" y="3000372"/>
              <a:ext cx="3571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3</a:t>
              </a:r>
              <a:endParaRPr lang="ru-RU" sz="1200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15074" y="3000372"/>
              <a:ext cx="3571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i="1" dirty="0" smtClean="0"/>
                <a:t>0</a:t>
              </a:r>
              <a:endParaRPr lang="ru-RU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99" y="428604"/>
            <a:ext cx="87976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5. По графику функции </a:t>
            </a:r>
            <a:r>
              <a:rPr lang="en-US" sz="2800" b="1" dirty="0" smtClean="0"/>
              <a:t>f(x)=ax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+bx+c </a:t>
            </a:r>
            <a:r>
              <a:rPr lang="ru-RU" sz="2800" b="1" dirty="0" smtClean="0"/>
              <a:t>найдите</a:t>
            </a:r>
          </a:p>
          <a:p>
            <a:r>
              <a:rPr lang="ru-RU" sz="2800" b="1" dirty="0" smtClean="0"/>
              <a:t>   </a:t>
            </a:r>
          </a:p>
          <a:p>
            <a:r>
              <a:rPr lang="ru-RU" sz="2800" b="1" dirty="0" smtClean="0"/>
              <a:t> чему равно</a:t>
            </a:r>
            <a:r>
              <a:rPr lang="en-US" sz="2800" b="1" dirty="0" smtClean="0"/>
              <a:t> -     </a:t>
            </a:r>
            <a:r>
              <a:rPr lang="ru-RU" sz="2800" b="1" dirty="0" smtClean="0"/>
              <a:t>, чему равно </a:t>
            </a:r>
            <a:r>
              <a:rPr lang="en-US" sz="2800" b="1" dirty="0" smtClean="0"/>
              <a:t>c </a:t>
            </a:r>
            <a:r>
              <a:rPr lang="ru-RU" sz="2800" b="1" dirty="0" smtClean="0"/>
              <a:t>?</a:t>
            </a:r>
          </a:p>
          <a:p>
            <a:endParaRPr lang="ru-RU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857500" y="1008063"/>
          <a:ext cx="571500" cy="1000125"/>
        </p:xfrm>
        <a:graphic>
          <a:graphicData uri="http://schemas.openxmlformats.org/presentationml/2006/ole">
            <p:oleObj spid="_x0000_s31746" name="Формула" r:id="rId3" imgW="2286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15140" y="571501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Ответ:-      =1; </a:t>
            </a:r>
          </a:p>
          <a:p>
            <a:endParaRPr lang="ru-RU" dirty="0" smtClean="0"/>
          </a:p>
          <a:p>
            <a:r>
              <a:rPr lang="ru-RU" dirty="0" smtClean="0"/>
              <a:t>           С=-3.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643866" y="5495362"/>
          <a:ext cx="449039" cy="785818"/>
        </p:xfrm>
        <a:graphic>
          <a:graphicData uri="http://schemas.openxmlformats.org/presentationml/2006/ole">
            <p:oleObj spid="_x0000_s31747" name="Формула" r:id="rId4" imgW="228600" imgH="393480" progId="Equation.3">
              <p:embed/>
            </p:oleObj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2039012" y="2000240"/>
            <a:ext cx="4750118" cy="4000528"/>
            <a:chOff x="4393882" y="1428736"/>
            <a:chExt cx="4750118" cy="4000528"/>
          </a:xfrm>
        </p:grpSpPr>
        <p:pic>
          <p:nvPicPr>
            <p:cNvPr id="16" name="Picture 7" descr="F:\НАТАЛЬЯ\интегрированный урок\4.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93882" y="1428736"/>
              <a:ext cx="4750118" cy="4000528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6228954" y="3228238"/>
              <a:ext cx="4635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 smtClean="0"/>
                <a:t>-1</a:t>
              </a:r>
              <a:endParaRPr lang="ru-RU" sz="1100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04188" y="3523568"/>
              <a:ext cx="4635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-3</a:t>
              </a:r>
              <a:endParaRPr lang="ru-RU" sz="12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93302" y="3854744"/>
              <a:ext cx="4635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-4</a:t>
              </a:r>
              <a:endParaRPr lang="ru-RU" sz="1200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43768" y="3000372"/>
              <a:ext cx="3571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3</a:t>
              </a:r>
              <a:endParaRPr lang="ru-RU" sz="1200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5074" y="3000372"/>
              <a:ext cx="3571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i="1" dirty="0" smtClean="0"/>
                <a:t>0</a:t>
              </a:r>
              <a:endParaRPr lang="ru-RU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2195</TotalTime>
  <Words>969</Words>
  <PresentationFormat>Экран (4:3)</PresentationFormat>
  <Paragraphs>263</Paragraphs>
  <Slides>25</Slides>
  <Notes>0</Notes>
  <HiddenSlides>7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Открытая</vt:lpstr>
      <vt:lpstr>Формула</vt:lpstr>
      <vt:lpstr>Функции, их свойства и графики</vt:lpstr>
      <vt:lpstr>  1.Тест: «Верно – неверно»   </vt:lpstr>
      <vt:lpstr>  1.Тест: «Верно – неверно»   </vt:lpstr>
      <vt:lpstr>Слайд 4</vt:lpstr>
      <vt:lpstr>Решите устно</vt:lpstr>
      <vt:lpstr>Слайд 6</vt:lpstr>
      <vt:lpstr>Слайд 7</vt:lpstr>
      <vt:lpstr>Слайд 8</vt:lpstr>
      <vt:lpstr>Слайд 9</vt:lpstr>
      <vt:lpstr>Слайд 10</vt:lpstr>
      <vt:lpstr>Решите письменно</vt:lpstr>
      <vt:lpstr>Слайд 12</vt:lpstr>
      <vt:lpstr>Слайд 13</vt:lpstr>
      <vt:lpstr>Слайд 14</vt:lpstr>
      <vt:lpstr>Слайд 15</vt:lpstr>
      <vt:lpstr>Домашнее задание</vt:lpstr>
      <vt:lpstr>Построение  графиков</vt:lpstr>
      <vt:lpstr>1 вариант</vt:lpstr>
      <vt:lpstr>НА УРОКЕ</vt:lpstr>
      <vt:lpstr>Решите тест.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их свойства и графики.</dc:title>
  <dc:creator>User</dc:creator>
  <cp:lastModifiedBy>User</cp:lastModifiedBy>
  <cp:revision>178</cp:revision>
  <dcterms:created xsi:type="dcterms:W3CDTF">2011-10-30T13:03:13Z</dcterms:created>
  <dcterms:modified xsi:type="dcterms:W3CDTF">2012-05-16T17:50:15Z</dcterms:modified>
</cp:coreProperties>
</file>