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31" autoAdjust="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474B54-4D8F-4700-AFE3-A060A32810FB}" type="doc">
      <dgm:prSet loTypeId="urn:microsoft.com/office/officeart/2005/8/layout/default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4316B2A-66F0-4141-88B4-4F8021CC5552}">
      <dgm:prSet phldrT="[Текст]"/>
      <dgm:spPr/>
      <dgm:t>
        <a:bodyPr/>
        <a:lstStyle/>
        <a:p>
          <a:r>
            <a:rPr lang="ru-RU" dirty="0" smtClean="0"/>
            <a:t>Степени</a:t>
          </a:r>
          <a:endParaRPr lang="ru-RU" dirty="0"/>
        </a:p>
      </dgm:t>
    </dgm:pt>
    <dgm:pt modelId="{CBC9743B-7824-49BD-AC17-E2271892277E}" type="parTrans" cxnId="{959EF68E-3E39-4301-8A9F-937C82192659}">
      <dgm:prSet/>
      <dgm:spPr/>
      <dgm:t>
        <a:bodyPr/>
        <a:lstStyle/>
        <a:p>
          <a:endParaRPr lang="ru-RU"/>
        </a:p>
      </dgm:t>
    </dgm:pt>
    <dgm:pt modelId="{87EECDC6-79FE-419B-B5A3-9F5561BBBE3C}" type="sibTrans" cxnId="{959EF68E-3E39-4301-8A9F-937C82192659}">
      <dgm:prSet/>
      <dgm:spPr/>
      <dgm:t>
        <a:bodyPr/>
        <a:lstStyle/>
        <a:p>
          <a:endParaRPr lang="ru-RU"/>
        </a:p>
      </dgm:t>
    </dgm:pt>
    <dgm:pt modelId="{A15FF377-37D5-4711-BB1C-9C561A4E93D7}">
      <dgm:prSet phldrT="[Текст]"/>
      <dgm:spPr/>
      <dgm:t>
        <a:bodyPr/>
        <a:lstStyle/>
        <a:p>
          <a:r>
            <a:rPr lang="ru-RU" dirty="0" smtClean="0"/>
            <a:t>Образа действия</a:t>
          </a:r>
          <a:endParaRPr lang="ru-RU" dirty="0"/>
        </a:p>
      </dgm:t>
    </dgm:pt>
    <dgm:pt modelId="{B7EF33B1-0658-4942-ADEA-BF86DA0DD04B}" type="parTrans" cxnId="{29D0A609-2A2C-4320-94F6-97815FB7CC96}">
      <dgm:prSet/>
      <dgm:spPr/>
      <dgm:t>
        <a:bodyPr/>
        <a:lstStyle/>
        <a:p>
          <a:endParaRPr lang="ru-RU"/>
        </a:p>
      </dgm:t>
    </dgm:pt>
    <dgm:pt modelId="{7EA24638-3C49-49A7-A06F-306A32A32735}" type="sibTrans" cxnId="{29D0A609-2A2C-4320-94F6-97815FB7CC96}">
      <dgm:prSet/>
      <dgm:spPr/>
      <dgm:t>
        <a:bodyPr/>
        <a:lstStyle/>
        <a:p>
          <a:endParaRPr lang="ru-RU"/>
        </a:p>
      </dgm:t>
    </dgm:pt>
    <dgm:pt modelId="{E144C289-7F8B-45DF-8AAB-BEE15AA5951A}">
      <dgm:prSet phldrT="[Текст]"/>
      <dgm:spPr/>
      <dgm:t>
        <a:bodyPr/>
        <a:lstStyle/>
        <a:p>
          <a:r>
            <a:rPr lang="ru-RU" dirty="0" smtClean="0"/>
            <a:t>Сравнительные</a:t>
          </a:r>
          <a:endParaRPr lang="ru-RU" dirty="0"/>
        </a:p>
      </dgm:t>
    </dgm:pt>
    <dgm:pt modelId="{090FB92F-8FE5-4643-AE0C-DD5715EC6519}" type="parTrans" cxnId="{B2E916C5-26AF-4066-8548-B88296E6B245}">
      <dgm:prSet/>
      <dgm:spPr/>
      <dgm:t>
        <a:bodyPr/>
        <a:lstStyle/>
        <a:p>
          <a:endParaRPr lang="ru-RU"/>
        </a:p>
      </dgm:t>
    </dgm:pt>
    <dgm:pt modelId="{0BAD353E-3CDA-4771-BC4C-B410A0AB0933}" type="sibTrans" cxnId="{B2E916C5-26AF-4066-8548-B88296E6B245}">
      <dgm:prSet/>
      <dgm:spPr/>
      <dgm:t>
        <a:bodyPr/>
        <a:lstStyle/>
        <a:p>
          <a:endParaRPr lang="ru-RU"/>
        </a:p>
      </dgm:t>
    </dgm:pt>
    <dgm:pt modelId="{9C9A954F-8A7B-4D51-BCCE-59C6B0EB8BF1}">
      <dgm:prSet phldrT="[Текст]"/>
      <dgm:spPr/>
      <dgm:t>
        <a:bodyPr/>
        <a:lstStyle/>
        <a:p>
          <a:r>
            <a:rPr lang="ru-RU" dirty="0" smtClean="0"/>
            <a:t>Места</a:t>
          </a:r>
          <a:endParaRPr lang="ru-RU" dirty="0"/>
        </a:p>
      </dgm:t>
    </dgm:pt>
    <dgm:pt modelId="{DCBB0838-F4F5-4075-8759-E0ACBC0B7E0C}" type="parTrans" cxnId="{2204849F-BF25-4E73-98E0-24085F2931D4}">
      <dgm:prSet/>
      <dgm:spPr/>
      <dgm:t>
        <a:bodyPr/>
        <a:lstStyle/>
        <a:p>
          <a:endParaRPr lang="ru-RU"/>
        </a:p>
      </dgm:t>
    </dgm:pt>
    <dgm:pt modelId="{1186565B-1444-4E0E-9D87-AEDAE08DE882}" type="sibTrans" cxnId="{2204849F-BF25-4E73-98E0-24085F2931D4}">
      <dgm:prSet/>
      <dgm:spPr/>
      <dgm:t>
        <a:bodyPr/>
        <a:lstStyle/>
        <a:p>
          <a:endParaRPr lang="ru-RU"/>
        </a:p>
      </dgm:t>
    </dgm:pt>
    <dgm:pt modelId="{355C7214-CF7D-40A1-9802-DF66E0DEC313}">
      <dgm:prSet phldrT="[Текст]"/>
      <dgm:spPr/>
      <dgm:t>
        <a:bodyPr/>
        <a:lstStyle/>
        <a:p>
          <a:r>
            <a:rPr lang="ru-RU" dirty="0" smtClean="0"/>
            <a:t>Времени</a:t>
          </a:r>
          <a:endParaRPr lang="ru-RU" dirty="0"/>
        </a:p>
      </dgm:t>
    </dgm:pt>
    <dgm:pt modelId="{4A641AB9-5C6C-473F-AE8E-8DD4F724B592}" type="parTrans" cxnId="{EA60654D-89BB-4E29-99F3-6A18B6C1439E}">
      <dgm:prSet/>
      <dgm:spPr/>
      <dgm:t>
        <a:bodyPr/>
        <a:lstStyle/>
        <a:p>
          <a:endParaRPr lang="ru-RU"/>
        </a:p>
      </dgm:t>
    </dgm:pt>
    <dgm:pt modelId="{987209A6-2A27-4840-922C-EA9C79077ADF}" type="sibTrans" cxnId="{EA60654D-89BB-4E29-99F3-6A18B6C1439E}">
      <dgm:prSet/>
      <dgm:spPr/>
      <dgm:t>
        <a:bodyPr/>
        <a:lstStyle/>
        <a:p>
          <a:endParaRPr lang="ru-RU"/>
        </a:p>
      </dgm:t>
    </dgm:pt>
    <dgm:pt modelId="{3DC8AF98-B2D3-4511-9E3E-FE16A4B03BF8}">
      <dgm:prSet/>
      <dgm:spPr/>
      <dgm:t>
        <a:bodyPr/>
        <a:lstStyle/>
        <a:p>
          <a:r>
            <a:rPr lang="ru-RU" dirty="0" smtClean="0"/>
            <a:t>Цели</a:t>
          </a:r>
          <a:endParaRPr lang="ru-RU" dirty="0"/>
        </a:p>
      </dgm:t>
    </dgm:pt>
    <dgm:pt modelId="{F1CEB319-D8D7-45DD-9F46-82E212F77D2E}" type="parTrans" cxnId="{127FCB5A-E07C-474C-9381-1BAF1BE92179}">
      <dgm:prSet/>
      <dgm:spPr/>
      <dgm:t>
        <a:bodyPr/>
        <a:lstStyle/>
        <a:p>
          <a:endParaRPr lang="ru-RU"/>
        </a:p>
      </dgm:t>
    </dgm:pt>
    <dgm:pt modelId="{E730D200-7994-499D-B9FD-A1FB2AD3FCB3}" type="sibTrans" cxnId="{127FCB5A-E07C-474C-9381-1BAF1BE92179}">
      <dgm:prSet/>
      <dgm:spPr/>
      <dgm:t>
        <a:bodyPr/>
        <a:lstStyle/>
        <a:p>
          <a:endParaRPr lang="ru-RU"/>
        </a:p>
      </dgm:t>
    </dgm:pt>
    <dgm:pt modelId="{59F1C00A-AF7A-40A4-9E73-47F26162FC7B}">
      <dgm:prSet/>
      <dgm:spPr/>
      <dgm:t>
        <a:bodyPr/>
        <a:lstStyle/>
        <a:p>
          <a:r>
            <a:rPr lang="ru-RU" dirty="0" smtClean="0"/>
            <a:t>Причины</a:t>
          </a:r>
          <a:endParaRPr lang="ru-RU" dirty="0"/>
        </a:p>
      </dgm:t>
    </dgm:pt>
    <dgm:pt modelId="{EC7886B2-5405-4572-A90B-718946117855}" type="parTrans" cxnId="{99261979-0F13-49CD-8048-E0DE54ACA38F}">
      <dgm:prSet/>
      <dgm:spPr/>
      <dgm:t>
        <a:bodyPr/>
        <a:lstStyle/>
        <a:p>
          <a:endParaRPr lang="ru-RU"/>
        </a:p>
      </dgm:t>
    </dgm:pt>
    <dgm:pt modelId="{0F1027D1-66A2-4F54-8E38-7748272A2441}" type="sibTrans" cxnId="{99261979-0F13-49CD-8048-E0DE54ACA38F}">
      <dgm:prSet/>
      <dgm:spPr/>
      <dgm:t>
        <a:bodyPr/>
        <a:lstStyle/>
        <a:p>
          <a:endParaRPr lang="ru-RU"/>
        </a:p>
      </dgm:t>
    </dgm:pt>
    <dgm:pt modelId="{61E53765-99CF-450C-9CE6-B608CE57A2D2}">
      <dgm:prSet/>
      <dgm:spPr/>
      <dgm:t>
        <a:bodyPr/>
        <a:lstStyle/>
        <a:p>
          <a:r>
            <a:rPr lang="ru-RU" dirty="0" smtClean="0"/>
            <a:t>Следствия</a:t>
          </a:r>
          <a:endParaRPr lang="ru-RU" dirty="0"/>
        </a:p>
      </dgm:t>
    </dgm:pt>
    <dgm:pt modelId="{5AC43F03-4B2F-4E47-B38F-9153F9D77EB0}" type="parTrans" cxnId="{040ECD09-6BD8-49E1-A561-B22082937143}">
      <dgm:prSet/>
      <dgm:spPr/>
      <dgm:t>
        <a:bodyPr/>
        <a:lstStyle/>
        <a:p>
          <a:endParaRPr lang="ru-RU"/>
        </a:p>
      </dgm:t>
    </dgm:pt>
    <dgm:pt modelId="{79DEFE81-A5E2-4527-B518-8383D3F671B9}" type="sibTrans" cxnId="{040ECD09-6BD8-49E1-A561-B22082937143}">
      <dgm:prSet/>
      <dgm:spPr/>
      <dgm:t>
        <a:bodyPr/>
        <a:lstStyle/>
        <a:p>
          <a:endParaRPr lang="ru-RU"/>
        </a:p>
      </dgm:t>
    </dgm:pt>
    <dgm:pt modelId="{C8F7F74A-9D2A-4398-BFB2-6FD0AEEB7214}">
      <dgm:prSet/>
      <dgm:spPr/>
      <dgm:t>
        <a:bodyPr/>
        <a:lstStyle/>
        <a:p>
          <a:r>
            <a:rPr lang="ru-RU" dirty="0" smtClean="0"/>
            <a:t>Уступки</a:t>
          </a:r>
          <a:endParaRPr lang="ru-RU" dirty="0"/>
        </a:p>
      </dgm:t>
    </dgm:pt>
    <dgm:pt modelId="{28751DBB-8895-49A7-B0A3-3192237CDCDE}" type="parTrans" cxnId="{B6F210CC-2806-43BB-8309-F4FADBF896E3}">
      <dgm:prSet/>
      <dgm:spPr/>
      <dgm:t>
        <a:bodyPr/>
        <a:lstStyle/>
        <a:p>
          <a:endParaRPr lang="ru-RU"/>
        </a:p>
      </dgm:t>
    </dgm:pt>
    <dgm:pt modelId="{0E289A0E-1F4C-46F7-B9F3-FBF73AF1A9C2}" type="sibTrans" cxnId="{B6F210CC-2806-43BB-8309-F4FADBF896E3}">
      <dgm:prSet/>
      <dgm:spPr/>
      <dgm:t>
        <a:bodyPr/>
        <a:lstStyle/>
        <a:p>
          <a:endParaRPr lang="ru-RU"/>
        </a:p>
      </dgm:t>
    </dgm:pt>
    <dgm:pt modelId="{D25E882C-F899-48C6-9AE1-10D7E9A5ED70}">
      <dgm:prSet/>
      <dgm:spPr/>
      <dgm:t>
        <a:bodyPr/>
        <a:lstStyle/>
        <a:p>
          <a:r>
            <a:rPr lang="ru-RU" dirty="0" smtClean="0"/>
            <a:t>Условия</a:t>
          </a:r>
          <a:endParaRPr lang="ru-RU" dirty="0"/>
        </a:p>
      </dgm:t>
    </dgm:pt>
    <dgm:pt modelId="{9F9573EA-EFFD-4130-8D4B-71698E87DE54}" type="parTrans" cxnId="{4D67B520-6195-4EFD-90F1-7DA8ADB1AB28}">
      <dgm:prSet/>
      <dgm:spPr/>
      <dgm:t>
        <a:bodyPr/>
        <a:lstStyle/>
        <a:p>
          <a:endParaRPr lang="ru-RU"/>
        </a:p>
      </dgm:t>
    </dgm:pt>
    <dgm:pt modelId="{7F9D2948-DF75-4A62-859C-9167704190C0}" type="sibTrans" cxnId="{4D67B520-6195-4EFD-90F1-7DA8ADB1AB28}">
      <dgm:prSet/>
      <dgm:spPr/>
      <dgm:t>
        <a:bodyPr/>
        <a:lstStyle/>
        <a:p>
          <a:endParaRPr lang="ru-RU"/>
        </a:p>
      </dgm:t>
    </dgm:pt>
    <dgm:pt modelId="{3D60DEE2-7ECA-40C3-BCC6-0C09015A80DF}" type="pres">
      <dgm:prSet presAssocID="{EE474B54-4D8F-4700-AFE3-A060A32810F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002D47-7F8E-4A57-9D91-991F087F9A2E}" type="pres">
      <dgm:prSet presAssocID="{B4316B2A-66F0-4141-88B4-4F8021CC5552}" presName="node" presStyleLbl="node1" presStyleIdx="0" presStyleCnt="10" custLinFactNeighborX="-3498" custLinFactNeighborY="-3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EFB696-5A18-4441-AEC1-CAF0F0A33EE8}" type="pres">
      <dgm:prSet presAssocID="{87EECDC6-79FE-419B-B5A3-9F5561BBBE3C}" presName="sibTrans" presStyleCnt="0"/>
      <dgm:spPr/>
    </dgm:pt>
    <dgm:pt modelId="{85884665-36D2-4ED7-B58E-E69E93B2445B}" type="pres">
      <dgm:prSet presAssocID="{A15FF377-37D5-4711-BB1C-9C561A4E93D7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0DC37A-1C90-41B8-AB5F-66C52AE405EE}" type="pres">
      <dgm:prSet presAssocID="{7EA24638-3C49-49A7-A06F-306A32A32735}" presName="sibTrans" presStyleCnt="0"/>
      <dgm:spPr/>
    </dgm:pt>
    <dgm:pt modelId="{FA958496-6B87-4A1E-B826-A679F3C87BEC}" type="pres">
      <dgm:prSet presAssocID="{E144C289-7F8B-45DF-8AAB-BEE15AA5951A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9BBCD0-8198-4C14-A95C-32C4B7F616D1}" type="pres">
      <dgm:prSet presAssocID="{0BAD353E-3CDA-4771-BC4C-B410A0AB0933}" presName="sibTrans" presStyleCnt="0"/>
      <dgm:spPr/>
    </dgm:pt>
    <dgm:pt modelId="{023FCB43-B6F9-4A5F-A2A8-34FED27A55B0}" type="pres">
      <dgm:prSet presAssocID="{9C9A954F-8A7B-4D51-BCCE-59C6B0EB8BF1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DA9E19-9B69-4916-A15D-F09C7F642D52}" type="pres">
      <dgm:prSet presAssocID="{1186565B-1444-4E0E-9D87-AEDAE08DE882}" presName="sibTrans" presStyleCnt="0"/>
      <dgm:spPr/>
    </dgm:pt>
    <dgm:pt modelId="{91D99E38-AEEA-4FC3-A900-B84847362CD0}" type="pres">
      <dgm:prSet presAssocID="{355C7214-CF7D-40A1-9802-DF66E0DEC313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7ECF5B-267C-4E71-9BB6-A353A04B8583}" type="pres">
      <dgm:prSet presAssocID="{987209A6-2A27-4840-922C-EA9C79077ADF}" presName="sibTrans" presStyleCnt="0"/>
      <dgm:spPr/>
    </dgm:pt>
    <dgm:pt modelId="{BD7BD1BA-AF4D-49FA-B975-45CD72612E04}" type="pres">
      <dgm:prSet presAssocID="{3DC8AF98-B2D3-4511-9E3E-FE16A4B03BF8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ABA6FD-3825-4E85-B7AD-B960E4D1EEDD}" type="pres">
      <dgm:prSet presAssocID="{E730D200-7994-499D-B9FD-A1FB2AD3FCB3}" presName="sibTrans" presStyleCnt="0"/>
      <dgm:spPr/>
    </dgm:pt>
    <dgm:pt modelId="{1C3253EB-31FB-485D-B055-268D3E739C66}" type="pres">
      <dgm:prSet presAssocID="{59F1C00A-AF7A-40A4-9E73-47F26162FC7B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D8C631-ED8D-4C95-9002-3B04A458A70C}" type="pres">
      <dgm:prSet presAssocID="{0F1027D1-66A2-4F54-8E38-7748272A2441}" presName="sibTrans" presStyleCnt="0"/>
      <dgm:spPr/>
    </dgm:pt>
    <dgm:pt modelId="{91C12F0C-C503-492A-B169-253276484E9D}" type="pres">
      <dgm:prSet presAssocID="{61E53765-99CF-450C-9CE6-B608CE57A2D2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C88691-BF91-4D6A-B9B2-C1E72E2F63E7}" type="pres">
      <dgm:prSet presAssocID="{79DEFE81-A5E2-4527-B518-8383D3F671B9}" presName="sibTrans" presStyleCnt="0"/>
      <dgm:spPr/>
    </dgm:pt>
    <dgm:pt modelId="{97F844A5-3705-4C78-800B-0D25422308A2}" type="pres">
      <dgm:prSet presAssocID="{D25E882C-F899-48C6-9AE1-10D7E9A5ED70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A4D003-1BEB-4E63-A84C-8E85A2B442C6}" type="pres">
      <dgm:prSet presAssocID="{7F9D2948-DF75-4A62-859C-9167704190C0}" presName="sibTrans" presStyleCnt="0"/>
      <dgm:spPr/>
    </dgm:pt>
    <dgm:pt modelId="{21CD03A5-4064-463D-A96C-E349507FBA02}" type="pres">
      <dgm:prSet presAssocID="{C8F7F74A-9D2A-4398-BFB2-6FD0AEEB7214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7FCB5A-E07C-474C-9381-1BAF1BE92179}" srcId="{EE474B54-4D8F-4700-AFE3-A060A32810FB}" destId="{3DC8AF98-B2D3-4511-9E3E-FE16A4B03BF8}" srcOrd="5" destOrd="0" parTransId="{F1CEB319-D8D7-45DD-9F46-82E212F77D2E}" sibTransId="{E730D200-7994-499D-B9FD-A1FB2AD3FCB3}"/>
    <dgm:cxn modelId="{B2E916C5-26AF-4066-8548-B88296E6B245}" srcId="{EE474B54-4D8F-4700-AFE3-A060A32810FB}" destId="{E144C289-7F8B-45DF-8AAB-BEE15AA5951A}" srcOrd="2" destOrd="0" parTransId="{090FB92F-8FE5-4643-AE0C-DD5715EC6519}" sibTransId="{0BAD353E-3CDA-4771-BC4C-B410A0AB0933}"/>
    <dgm:cxn modelId="{F9459EBC-F29B-4483-B485-3D9F9AC9E651}" type="presOf" srcId="{59F1C00A-AF7A-40A4-9E73-47F26162FC7B}" destId="{1C3253EB-31FB-485D-B055-268D3E739C66}" srcOrd="0" destOrd="0" presId="urn:microsoft.com/office/officeart/2005/8/layout/default"/>
    <dgm:cxn modelId="{29D0A609-2A2C-4320-94F6-97815FB7CC96}" srcId="{EE474B54-4D8F-4700-AFE3-A060A32810FB}" destId="{A15FF377-37D5-4711-BB1C-9C561A4E93D7}" srcOrd="1" destOrd="0" parTransId="{B7EF33B1-0658-4942-ADEA-BF86DA0DD04B}" sibTransId="{7EA24638-3C49-49A7-A06F-306A32A32735}"/>
    <dgm:cxn modelId="{8ED7A73D-9CDC-4089-A6BB-15CDF7A41558}" type="presOf" srcId="{B4316B2A-66F0-4141-88B4-4F8021CC5552}" destId="{64002D47-7F8E-4A57-9D91-991F087F9A2E}" srcOrd="0" destOrd="0" presId="urn:microsoft.com/office/officeart/2005/8/layout/default"/>
    <dgm:cxn modelId="{040ECD09-6BD8-49E1-A561-B22082937143}" srcId="{EE474B54-4D8F-4700-AFE3-A060A32810FB}" destId="{61E53765-99CF-450C-9CE6-B608CE57A2D2}" srcOrd="7" destOrd="0" parTransId="{5AC43F03-4B2F-4E47-B38F-9153F9D77EB0}" sibTransId="{79DEFE81-A5E2-4527-B518-8383D3F671B9}"/>
    <dgm:cxn modelId="{EA60654D-89BB-4E29-99F3-6A18B6C1439E}" srcId="{EE474B54-4D8F-4700-AFE3-A060A32810FB}" destId="{355C7214-CF7D-40A1-9802-DF66E0DEC313}" srcOrd="4" destOrd="0" parTransId="{4A641AB9-5C6C-473F-AE8E-8DD4F724B592}" sibTransId="{987209A6-2A27-4840-922C-EA9C79077ADF}"/>
    <dgm:cxn modelId="{FF4E307F-2777-4ACD-97E4-27CF02F224CC}" type="presOf" srcId="{3DC8AF98-B2D3-4511-9E3E-FE16A4B03BF8}" destId="{BD7BD1BA-AF4D-49FA-B975-45CD72612E04}" srcOrd="0" destOrd="0" presId="urn:microsoft.com/office/officeart/2005/8/layout/default"/>
    <dgm:cxn modelId="{2A660F44-D722-4F63-81AD-07E319022E25}" type="presOf" srcId="{EE474B54-4D8F-4700-AFE3-A060A32810FB}" destId="{3D60DEE2-7ECA-40C3-BCC6-0C09015A80DF}" srcOrd="0" destOrd="0" presId="urn:microsoft.com/office/officeart/2005/8/layout/default"/>
    <dgm:cxn modelId="{4D67B520-6195-4EFD-90F1-7DA8ADB1AB28}" srcId="{EE474B54-4D8F-4700-AFE3-A060A32810FB}" destId="{D25E882C-F899-48C6-9AE1-10D7E9A5ED70}" srcOrd="8" destOrd="0" parTransId="{9F9573EA-EFFD-4130-8D4B-71698E87DE54}" sibTransId="{7F9D2948-DF75-4A62-859C-9167704190C0}"/>
    <dgm:cxn modelId="{2204849F-BF25-4E73-98E0-24085F2931D4}" srcId="{EE474B54-4D8F-4700-AFE3-A060A32810FB}" destId="{9C9A954F-8A7B-4D51-BCCE-59C6B0EB8BF1}" srcOrd="3" destOrd="0" parTransId="{DCBB0838-F4F5-4075-8759-E0ACBC0B7E0C}" sibTransId="{1186565B-1444-4E0E-9D87-AEDAE08DE882}"/>
    <dgm:cxn modelId="{B6F210CC-2806-43BB-8309-F4FADBF896E3}" srcId="{EE474B54-4D8F-4700-AFE3-A060A32810FB}" destId="{C8F7F74A-9D2A-4398-BFB2-6FD0AEEB7214}" srcOrd="9" destOrd="0" parTransId="{28751DBB-8895-49A7-B0A3-3192237CDCDE}" sibTransId="{0E289A0E-1F4C-46F7-B9F3-FBF73AF1A9C2}"/>
    <dgm:cxn modelId="{519F7819-CFD8-46E3-A3A6-A83EB8103A0F}" type="presOf" srcId="{A15FF377-37D5-4711-BB1C-9C561A4E93D7}" destId="{85884665-36D2-4ED7-B58E-E69E93B2445B}" srcOrd="0" destOrd="0" presId="urn:microsoft.com/office/officeart/2005/8/layout/default"/>
    <dgm:cxn modelId="{99261979-0F13-49CD-8048-E0DE54ACA38F}" srcId="{EE474B54-4D8F-4700-AFE3-A060A32810FB}" destId="{59F1C00A-AF7A-40A4-9E73-47F26162FC7B}" srcOrd="6" destOrd="0" parTransId="{EC7886B2-5405-4572-A90B-718946117855}" sibTransId="{0F1027D1-66A2-4F54-8E38-7748272A2441}"/>
    <dgm:cxn modelId="{E3FE7BDB-A3F6-42E9-9CAA-3458C4C017CD}" type="presOf" srcId="{E144C289-7F8B-45DF-8AAB-BEE15AA5951A}" destId="{FA958496-6B87-4A1E-B826-A679F3C87BEC}" srcOrd="0" destOrd="0" presId="urn:microsoft.com/office/officeart/2005/8/layout/default"/>
    <dgm:cxn modelId="{7A2996C9-176D-4E2F-965C-D675257F1961}" type="presOf" srcId="{61E53765-99CF-450C-9CE6-B608CE57A2D2}" destId="{91C12F0C-C503-492A-B169-253276484E9D}" srcOrd="0" destOrd="0" presId="urn:microsoft.com/office/officeart/2005/8/layout/default"/>
    <dgm:cxn modelId="{959EF68E-3E39-4301-8A9F-937C82192659}" srcId="{EE474B54-4D8F-4700-AFE3-A060A32810FB}" destId="{B4316B2A-66F0-4141-88B4-4F8021CC5552}" srcOrd="0" destOrd="0" parTransId="{CBC9743B-7824-49BD-AC17-E2271892277E}" sibTransId="{87EECDC6-79FE-419B-B5A3-9F5561BBBE3C}"/>
    <dgm:cxn modelId="{B6C8F5EC-F495-4F91-AE1A-F9422705E007}" type="presOf" srcId="{D25E882C-F899-48C6-9AE1-10D7E9A5ED70}" destId="{97F844A5-3705-4C78-800B-0D25422308A2}" srcOrd="0" destOrd="0" presId="urn:microsoft.com/office/officeart/2005/8/layout/default"/>
    <dgm:cxn modelId="{B2D015F1-D3A4-45B0-A9FB-2904338F3D9B}" type="presOf" srcId="{355C7214-CF7D-40A1-9802-DF66E0DEC313}" destId="{91D99E38-AEEA-4FC3-A900-B84847362CD0}" srcOrd="0" destOrd="0" presId="urn:microsoft.com/office/officeart/2005/8/layout/default"/>
    <dgm:cxn modelId="{C0BCF6F0-1191-4B9E-8073-79AEF24C8898}" type="presOf" srcId="{C8F7F74A-9D2A-4398-BFB2-6FD0AEEB7214}" destId="{21CD03A5-4064-463D-A96C-E349507FBA02}" srcOrd="0" destOrd="0" presId="urn:microsoft.com/office/officeart/2005/8/layout/default"/>
    <dgm:cxn modelId="{F3D82F62-5E5C-4B89-A20E-0E8FBFBA516B}" type="presOf" srcId="{9C9A954F-8A7B-4D51-BCCE-59C6B0EB8BF1}" destId="{023FCB43-B6F9-4A5F-A2A8-34FED27A55B0}" srcOrd="0" destOrd="0" presId="urn:microsoft.com/office/officeart/2005/8/layout/default"/>
    <dgm:cxn modelId="{C1C8B958-D10E-4B1D-9481-30E488B13B4C}" type="presParOf" srcId="{3D60DEE2-7ECA-40C3-BCC6-0C09015A80DF}" destId="{64002D47-7F8E-4A57-9D91-991F087F9A2E}" srcOrd="0" destOrd="0" presId="urn:microsoft.com/office/officeart/2005/8/layout/default"/>
    <dgm:cxn modelId="{DA93E1A0-8501-4B4B-99BA-73954F24A5AA}" type="presParOf" srcId="{3D60DEE2-7ECA-40C3-BCC6-0C09015A80DF}" destId="{24EFB696-5A18-4441-AEC1-CAF0F0A33EE8}" srcOrd="1" destOrd="0" presId="urn:microsoft.com/office/officeart/2005/8/layout/default"/>
    <dgm:cxn modelId="{8AFAE88D-D3C5-407F-91AF-E4ECA74FFD28}" type="presParOf" srcId="{3D60DEE2-7ECA-40C3-BCC6-0C09015A80DF}" destId="{85884665-36D2-4ED7-B58E-E69E93B2445B}" srcOrd="2" destOrd="0" presId="urn:microsoft.com/office/officeart/2005/8/layout/default"/>
    <dgm:cxn modelId="{9E40DB59-C497-41F0-A305-035FAA9F7D14}" type="presParOf" srcId="{3D60DEE2-7ECA-40C3-BCC6-0C09015A80DF}" destId="{940DC37A-1C90-41B8-AB5F-66C52AE405EE}" srcOrd="3" destOrd="0" presId="urn:microsoft.com/office/officeart/2005/8/layout/default"/>
    <dgm:cxn modelId="{4AE5A878-4E32-46AD-9320-C6C26A0B721A}" type="presParOf" srcId="{3D60DEE2-7ECA-40C3-BCC6-0C09015A80DF}" destId="{FA958496-6B87-4A1E-B826-A679F3C87BEC}" srcOrd="4" destOrd="0" presId="urn:microsoft.com/office/officeart/2005/8/layout/default"/>
    <dgm:cxn modelId="{B84FB3DA-E9F4-41EA-AC58-48B05C2A6570}" type="presParOf" srcId="{3D60DEE2-7ECA-40C3-BCC6-0C09015A80DF}" destId="{249BBCD0-8198-4C14-A95C-32C4B7F616D1}" srcOrd="5" destOrd="0" presId="urn:microsoft.com/office/officeart/2005/8/layout/default"/>
    <dgm:cxn modelId="{90F122BC-750C-4B90-BE26-8710DA1BB60E}" type="presParOf" srcId="{3D60DEE2-7ECA-40C3-BCC6-0C09015A80DF}" destId="{023FCB43-B6F9-4A5F-A2A8-34FED27A55B0}" srcOrd="6" destOrd="0" presId="urn:microsoft.com/office/officeart/2005/8/layout/default"/>
    <dgm:cxn modelId="{7D5E19AF-F996-4B97-9589-C88CB4D1E5F8}" type="presParOf" srcId="{3D60DEE2-7ECA-40C3-BCC6-0C09015A80DF}" destId="{B1DA9E19-9B69-4916-A15D-F09C7F642D52}" srcOrd="7" destOrd="0" presId="urn:microsoft.com/office/officeart/2005/8/layout/default"/>
    <dgm:cxn modelId="{265B7534-BA9B-412C-9A01-077278FC2A0F}" type="presParOf" srcId="{3D60DEE2-7ECA-40C3-BCC6-0C09015A80DF}" destId="{91D99E38-AEEA-4FC3-A900-B84847362CD0}" srcOrd="8" destOrd="0" presId="urn:microsoft.com/office/officeart/2005/8/layout/default"/>
    <dgm:cxn modelId="{317A97A1-3F7A-4344-9571-0305EF9E5FB3}" type="presParOf" srcId="{3D60DEE2-7ECA-40C3-BCC6-0C09015A80DF}" destId="{377ECF5B-267C-4E71-9BB6-A353A04B8583}" srcOrd="9" destOrd="0" presId="urn:microsoft.com/office/officeart/2005/8/layout/default"/>
    <dgm:cxn modelId="{A085DE7D-465F-438C-81ED-0769DBC1CBFD}" type="presParOf" srcId="{3D60DEE2-7ECA-40C3-BCC6-0C09015A80DF}" destId="{BD7BD1BA-AF4D-49FA-B975-45CD72612E04}" srcOrd="10" destOrd="0" presId="urn:microsoft.com/office/officeart/2005/8/layout/default"/>
    <dgm:cxn modelId="{44239033-80A2-46E0-A955-292F827A40B4}" type="presParOf" srcId="{3D60DEE2-7ECA-40C3-BCC6-0C09015A80DF}" destId="{FDABA6FD-3825-4E85-B7AD-B960E4D1EEDD}" srcOrd="11" destOrd="0" presId="urn:microsoft.com/office/officeart/2005/8/layout/default"/>
    <dgm:cxn modelId="{FD54C303-C4F1-4EE7-A58E-F26EA572F2D3}" type="presParOf" srcId="{3D60DEE2-7ECA-40C3-BCC6-0C09015A80DF}" destId="{1C3253EB-31FB-485D-B055-268D3E739C66}" srcOrd="12" destOrd="0" presId="urn:microsoft.com/office/officeart/2005/8/layout/default"/>
    <dgm:cxn modelId="{303B36EA-84B9-463D-AA7A-182A0B493478}" type="presParOf" srcId="{3D60DEE2-7ECA-40C3-BCC6-0C09015A80DF}" destId="{F2D8C631-ED8D-4C95-9002-3B04A458A70C}" srcOrd="13" destOrd="0" presId="urn:microsoft.com/office/officeart/2005/8/layout/default"/>
    <dgm:cxn modelId="{3314ABE8-F292-43DF-A613-931F52530B56}" type="presParOf" srcId="{3D60DEE2-7ECA-40C3-BCC6-0C09015A80DF}" destId="{91C12F0C-C503-492A-B169-253276484E9D}" srcOrd="14" destOrd="0" presId="urn:microsoft.com/office/officeart/2005/8/layout/default"/>
    <dgm:cxn modelId="{51DBB730-19B9-4D5C-8F92-DAC744162007}" type="presParOf" srcId="{3D60DEE2-7ECA-40C3-BCC6-0C09015A80DF}" destId="{EBC88691-BF91-4D6A-B9B2-C1E72E2F63E7}" srcOrd="15" destOrd="0" presId="urn:microsoft.com/office/officeart/2005/8/layout/default"/>
    <dgm:cxn modelId="{FEA31378-7F8A-4154-AA88-FDF7878B401E}" type="presParOf" srcId="{3D60DEE2-7ECA-40C3-BCC6-0C09015A80DF}" destId="{97F844A5-3705-4C78-800B-0D25422308A2}" srcOrd="16" destOrd="0" presId="urn:microsoft.com/office/officeart/2005/8/layout/default"/>
    <dgm:cxn modelId="{A0AC82C5-073E-487C-A4F7-B66C2E8E051F}" type="presParOf" srcId="{3D60DEE2-7ECA-40C3-BCC6-0C09015A80DF}" destId="{53A4D003-1BEB-4E63-A84C-8E85A2B442C6}" srcOrd="17" destOrd="0" presId="urn:microsoft.com/office/officeart/2005/8/layout/default"/>
    <dgm:cxn modelId="{620327DE-E387-415C-9FE0-BE6D51363B92}" type="presParOf" srcId="{3D60DEE2-7ECA-40C3-BCC6-0C09015A80DF}" destId="{21CD03A5-4064-463D-A96C-E349507FBA02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002D47-7F8E-4A57-9D91-991F087F9A2E}">
      <dsp:nvSpPr>
        <dsp:cNvPr id="0" name=""/>
        <dsp:cNvSpPr/>
      </dsp:nvSpPr>
      <dsp:spPr>
        <a:xfrm>
          <a:off x="576058" y="0"/>
          <a:ext cx="1783709" cy="107022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Степени</a:t>
          </a:r>
          <a:endParaRPr lang="ru-RU" sz="1700" kern="1200" dirty="0"/>
        </a:p>
      </dsp:txBody>
      <dsp:txXfrm>
        <a:off x="576058" y="0"/>
        <a:ext cx="1783709" cy="1070225"/>
      </dsp:txXfrm>
    </dsp:sp>
    <dsp:sp modelId="{85884665-36D2-4ED7-B58E-E69E93B2445B}">
      <dsp:nvSpPr>
        <dsp:cNvPr id="0" name=""/>
        <dsp:cNvSpPr/>
      </dsp:nvSpPr>
      <dsp:spPr>
        <a:xfrm>
          <a:off x="2600533" y="4259"/>
          <a:ext cx="1783709" cy="107022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Образа действия</a:t>
          </a:r>
          <a:endParaRPr lang="ru-RU" sz="1700" kern="1200" dirty="0"/>
        </a:p>
      </dsp:txBody>
      <dsp:txXfrm>
        <a:off x="2600533" y="4259"/>
        <a:ext cx="1783709" cy="1070225"/>
      </dsp:txXfrm>
    </dsp:sp>
    <dsp:sp modelId="{FA958496-6B87-4A1E-B826-A679F3C87BEC}">
      <dsp:nvSpPr>
        <dsp:cNvPr id="0" name=""/>
        <dsp:cNvSpPr/>
      </dsp:nvSpPr>
      <dsp:spPr>
        <a:xfrm>
          <a:off x="4562613" y="4259"/>
          <a:ext cx="1783709" cy="107022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Сравнительные</a:t>
          </a:r>
          <a:endParaRPr lang="ru-RU" sz="1700" kern="1200" dirty="0"/>
        </a:p>
      </dsp:txBody>
      <dsp:txXfrm>
        <a:off x="4562613" y="4259"/>
        <a:ext cx="1783709" cy="1070225"/>
      </dsp:txXfrm>
    </dsp:sp>
    <dsp:sp modelId="{023FCB43-B6F9-4A5F-A2A8-34FED27A55B0}">
      <dsp:nvSpPr>
        <dsp:cNvPr id="0" name=""/>
        <dsp:cNvSpPr/>
      </dsp:nvSpPr>
      <dsp:spPr>
        <a:xfrm>
          <a:off x="638452" y="1252856"/>
          <a:ext cx="1783709" cy="107022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Места</a:t>
          </a:r>
          <a:endParaRPr lang="ru-RU" sz="1700" kern="1200" dirty="0"/>
        </a:p>
      </dsp:txBody>
      <dsp:txXfrm>
        <a:off x="638452" y="1252856"/>
        <a:ext cx="1783709" cy="1070225"/>
      </dsp:txXfrm>
    </dsp:sp>
    <dsp:sp modelId="{91D99E38-AEEA-4FC3-A900-B84847362CD0}">
      <dsp:nvSpPr>
        <dsp:cNvPr id="0" name=""/>
        <dsp:cNvSpPr/>
      </dsp:nvSpPr>
      <dsp:spPr>
        <a:xfrm>
          <a:off x="2600533" y="1252856"/>
          <a:ext cx="1783709" cy="107022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Времени</a:t>
          </a:r>
          <a:endParaRPr lang="ru-RU" sz="1700" kern="1200" dirty="0"/>
        </a:p>
      </dsp:txBody>
      <dsp:txXfrm>
        <a:off x="2600533" y="1252856"/>
        <a:ext cx="1783709" cy="1070225"/>
      </dsp:txXfrm>
    </dsp:sp>
    <dsp:sp modelId="{BD7BD1BA-AF4D-49FA-B975-45CD72612E04}">
      <dsp:nvSpPr>
        <dsp:cNvPr id="0" name=""/>
        <dsp:cNvSpPr/>
      </dsp:nvSpPr>
      <dsp:spPr>
        <a:xfrm>
          <a:off x="4562613" y="1252856"/>
          <a:ext cx="1783709" cy="107022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Цели</a:t>
          </a:r>
          <a:endParaRPr lang="ru-RU" sz="1700" kern="1200" dirty="0"/>
        </a:p>
      </dsp:txBody>
      <dsp:txXfrm>
        <a:off x="4562613" y="1252856"/>
        <a:ext cx="1783709" cy="1070225"/>
      </dsp:txXfrm>
    </dsp:sp>
    <dsp:sp modelId="{1C3253EB-31FB-485D-B055-268D3E739C66}">
      <dsp:nvSpPr>
        <dsp:cNvPr id="0" name=""/>
        <dsp:cNvSpPr/>
      </dsp:nvSpPr>
      <dsp:spPr>
        <a:xfrm>
          <a:off x="638452" y="2501453"/>
          <a:ext cx="1783709" cy="107022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Причины</a:t>
          </a:r>
          <a:endParaRPr lang="ru-RU" sz="1700" kern="1200" dirty="0"/>
        </a:p>
      </dsp:txBody>
      <dsp:txXfrm>
        <a:off x="638452" y="2501453"/>
        <a:ext cx="1783709" cy="1070225"/>
      </dsp:txXfrm>
    </dsp:sp>
    <dsp:sp modelId="{91C12F0C-C503-492A-B169-253276484E9D}">
      <dsp:nvSpPr>
        <dsp:cNvPr id="0" name=""/>
        <dsp:cNvSpPr/>
      </dsp:nvSpPr>
      <dsp:spPr>
        <a:xfrm>
          <a:off x="2600533" y="2501453"/>
          <a:ext cx="1783709" cy="107022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Следствия</a:t>
          </a:r>
          <a:endParaRPr lang="ru-RU" sz="1700" kern="1200" dirty="0"/>
        </a:p>
      </dsp:txBody>
      <dsp:txXfrm>
        <a:off x="2600533" y="2501453"/>
        <a:ext cx="1783709" cy="1070225"/>
      </dsp:txXfrm>
    </dsp:sp>
    <dsp:sp modelId="{97F844A5-3705-4C78-800B-0D25422308A2}">
      <dsp:nvSpPr>
        <dsp:cNvPr id="0" name=""/>
        <dsp:cNvSpPr/>
      </dsp:nvSpPr>
      <dsp:spPr>
        <a:xfrm>
          <a:off x="4562613" y="2501453"/>
          <a:ext cx="1783709" cy="107022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Условия</a:t>
          </a:r>
          <a:endParaRPr lang="ru-RU" sz="1700" kern="1200" dirty="0"/>
        </a:p>
      </dsp:txBody>
      <dsp:txXfrm>
        <a:off x="4562613" y="2501453"/>
        <a:ext cx="1783709" cy="1070225"/>
      </dsp:txXfrm>
    </dsp:sp>
    <dsp:sp modelId="{21CD03A5-4064-463D-A96C-E349507FBA02}">
      <dsp:nvSpPr>
        <dsp:cNvPr id="0" name=""/>
        <dsp:cNvSpPr/>
      </dsp:nvSpPr>
      <dsp:spPr>
        <a:xfrm>
          <a:off x="2600533" y="3750050"/>
          <a:ext cx="1783709" cy="107022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Уступки</a:t>
          </a:r>
          <a:endParaRPr lang="ru-RU" sz="1700" kern="1200" dirty="0"/>
        </a:p>
      </dsp:txBody>
      <dsp:txXfrm>
        <a:off x="2600533" y="3750050"/>
        <a:ext cx="1783709" cy="10702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62F3-2343-4E11-A8A1-94F58183EE77}" type="datetimeFigureOut">
              <a:rPr lang="ru-RU" smtClean="0"/>
              <a:t>02.03.2012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8B71102-5FEC-4D98-835A-FA9E93F7B9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62F3-2343-4E11-A8A1-94F58183EE77}" type="datetimeFigureOut">
              <a:rPr lang="ru-RU" smtClean="0"/>
              <a:t>02.03.2012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1102-5FEC-4D98-835A-FA9E93F7B9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62F3-2343-4E11-A8A1-94F58183EE77}" type="datetimeFigureOut">
              <a:rPr lang="ru-RU" smtClean="0"/>
              <a:t>02.03.2012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1102-5FEC-4D98-835A-FA9E93F7B9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62F3-2343-4E11-A8A1-94F58183EE77}" type="datetimeFigureOut">
              <a:rPr lang="ru-RU" smtClean="0"/>
              <a:t>02.03.2012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1102-5FEC-4D98-835A-FA9E93F7B9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62F3-2343-4E11-A8A1-94F58183EE77}" type="datetimeFigureOut">
              <a:rPr lang="ru-RU" smtClean="0"/>
              <a:t>02.03.2012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B71102-5FEC-4D98-835A-FA9E93F7B95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62F3-2343-4E11-A8A1-94F58183EE77}" type="datetimeFigureOut">
              <a:rPr lang="ru-RU" smtClean="0"/>
              <a:t>02.03.2012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1102-5FEC-4D98-835A-FA9E93F7B9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62F3-2343-4E11-A8A1-94F58183EE77}" type="datetimeFigureOut">
              <a:rPr lang="ru-RU" smtClean="0"/>
              <a:t>02.03.2012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1102-5FEC-4D98-835A-FA9E93F7B9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62F3-2343-4E11-A8A1-94F58183EE77}" type="datetimeFigureOut">
              <a:rPr lang="ru-RU" smtClean="0"/>
              <a:t>02.03.2012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1102-5FEC-4D98-835A-FA9E93F7B9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62F3-2343-4E11-A8A1-94F58183EE77}" type="datetimeFigureOut">
              <a:rPr lang="ru-RU" smtClean="0"/>
              <a:t>02.03.2012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1102-5FEC-4D98-835A-FA9E93F7B9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62F3-2343-4E11-A8A1-94F58183EE77}" type="datetimeFigureOut">
              <a:rPr lang="ru-RU" smtClean="0"/>
              <a:t>02.03.2012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1102-5FEC-4D98-835A-FA9E93F7B95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62F3-2343-4E11-A8A1-94F58183EE77}" type="datetimeFigureOut">
              <a:rPr lang="ru-RU" smtClean="0"/>
              <a:t>02.03.2012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8B71102-5FEC-4D98-835A-FA9E93F7B95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B3862F3-2343-4E11-A8A1-94F58183EE77}" type="datetimeFigureOut">
              <a:rPr lang="ru-RU" smtClean="0"/>
              <a:t>02.03.2012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58B71102-5FEC-4D98-835A-FA9E93F7B95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Сложные предложения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Сложноподчиненные</a:t>
            </a:r>
          </a:p>
          <a:p>
            <a:r>
              <a:rPr lang="ru-RU" dirty="0" smtClean="0"/>
              <a:t> предложения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5073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562074"/>
          </a:xfrm>
        </p:spPr>
        <p:txBody>
          <a:bodyPr/>
          <a:lstStyle/>
          <a:p>
            <a:r>
              <a:rPr lang="ru-RU" sz="2800" dirty="0" smtClean="0"/>
              <a:t>Проверьте!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400600"/>
          </a:xfrm>
        </p:spPr>
        <p:txBody>
          <a:bodyPr>
            <a:norm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</a:rPr>
              <a:t>1. Он рассказал </a:t>
            </a:r>
            <a:r>
              <a:rPr lang="ru-RU" sz="2400" dirty="0" smtClean="0">
                <a:solidFill>
                  <a:srgbClr val="002060"/>
                </a:solidFill>
              </a:rPr>
              <a:t>нам, </a:t>
            </a:r>
            <a:r>
              <a:rPr lang="ru-RU" sz="2400" dirty="0">
                <a:solidFill>
                  <a:srgbClr val="002060"/>
                </a:solidFill>
              </a:rPr>
              <a:t>как найти его </a:t>
            </a:r>
            <a:r>
              <a:rPr lang="ru-RU" sz="2400" dirty="0" smtClean="0">
                <a:solidFill>
                  <a:srgbClr val="002060"/>
                </a:solidFill>
              </a:rPr>
              <a:t>жилище, </a:t>
            </a:r>
            <a:r>
              <a:rPr lang="ru-RU" sz="2400" dirty="0">
                <a:solidFill>
                  <a:srgbClr val="002060"/>
                </a:solidFill>
              </a:rPr>
              <a:t>и предложил остановиться у него. 2. Сквозь дым от выстрела охотник </a:t>
            </a:r>
            <a:r>
              <a:rPr lang="ru-RU" sz="2400" dirty="0" smtClean="0">
                <a:solidFill>
                  <a:srgbClr val="002060"/>
                </a:solidFill>
              </a:rPr>
              <a:t>видел, </a:t>
            </a:r>
            <a:r>
              <a:rPr lang="ru-RU" sz="2400" dirty="0">
                <a:solidFill>
                  <a:srgbClr val="002060"/>
                </a:solidFill>
              </a:rPr>
              <a:t>как что-то метнулось по </a:t>
            </a:r>
            <a:r>
              <a:rPr lang="ru-RU" sz="2400" dirty="0" smtClean="0">
                <a:solidFill>
                  <a:srgbClr val="002060"/>
                </a:solidFill>
              </a:rPr>
              <a:t>льду, </a:t>
            </a:r>
            <a:r>
              <a:rPr lang="ru-RU" sz="2400" dirty="0">
                <a:solidFill>
                  <a:srgbClr val="002060"/>
                </a:solidFill>
              </a:rPr>
              <a:t>и со всех ног кинулось в полынью. 3.  Было </a:t>
            </a:r>
            <a:r>
              <a:rPr lang="ru-RU" sz="2400" dirty="0" smtClean="0">
                <a:solidFill>
                  <a:srgbClr val="002060"/>
                </a:solidFill>
              </a:rPr>
              <a:t>заметно, </a:t>
            </a:r>
            <a:r>
              <a:rPr lang="ru-RU" sz="2400" dirty="0">
                <a:solidFill>
                  <a:srgbClr val="002060"/>
                </a:solidFill>
              </a:rPr>
              <a:t>что и </a:t>
            </a:r>
            <a:r>
              <a:rPr lang="ru-RU" sz="2400" dirty="0" smtClean="0">
                <a:solidFill>
                  <a:srgbClr val="002060"/>
                </a:solidFill>
              </a:rPr>
              <a:t>костюм, </a:t>
            </a:r>
            <a:r>
              <a:rPr lang="ru-RU" sz="2400" dirty="0">
                <a:solidFill>
                  <a:srgbClr val="002060"/>
                </a:solidFill>
              </a:rPr>
              <a:t>и узкий </a:t>
            </a:r>
            <a:r>
              <a:rPr lang="ru-RU" sz="2400" dirty="0" smtClean="0">
                <a:solidFill>
                  <a:srgbClr val="002060"/>
                </a:solidFill>
              </a:rPr>
              <a:t>жилет, </a:t>
            </a:r>
            <a:r>
              <a:rPr lang="ru-RU" sz="2400" dirty="0">
                <a:solidFill>
                  <a:srgbClr val="002060"/>
                </a:solidFill>
              </a:rPr>
              <a:t>и пышный галстук мешали человеку и не давали ему спокойно жить. 4. Потом мать </a:t>
            </a:r>
            <a:r>
              <a:rPr lang="ru-RU" sz="2400" dirty="0" smtClean="0">
                <a:solidFill>
                  <a:srgbClr val="002060"/>
                </a:solidFill>
              </a:rPr>
              <a:t>слышала, </a:t>
            </a:r>
            <a:r>
              <a:rPr lang="ru-RU" sz="2400" dirty="0">
                <a:solidFill>
                  <a:srgbClr val="002060"/>
                </a:solidFill>
              </a:rPr>
              <a:t>как </a:t>
            </a:r>
            <a:r>
              <a:rPr lang="ru-RU" sz="2400" dirty="0" smtClean="0">
                <a:solidFill>
                  <a:srgbClr val="002060"/>
                </a:solidFill>
              </a:rPr>
              <a:t>вприпрыжку, </a:t>
            </a:r>
            <a:r>
              <a:rPr lang="ru-RU" sz="2400" dirty="0">
                <a:solidFill>
                  <a:srgbClr val="002060"/>
                </a:solidFill>
              </a:rPr>
              <a:t>с </a:t>
            </a:r>
            <a:r>
              <a:rPr lang="ru-RU" sz="2400" dirty="0" smtClean="0">
                <a:solidFill>
                  <a:srgbClr val="002060"/>
                </a:solidFill>
              </a:rPr>
              <a:t>пристуком, </a:t>
            </a:r>
            <a:r>
              <a:rPr lang="ru-RU" sz="2400" dirty="0">
                <a:solidFill>
                  <a:srgbClr val="002060"/>
                </a:solidFill>
              </a:rPr>
              <a:t>топочут по крыльцу ножки её маленького </a:t>
            </a:r>
            <a:r>
              <a:rPr lang="ru-RU" sz="2400" dirty="0" err="1" smtClean="0">
                <a:solidFill>
                  <a:srgbClr val="002060"/>
                </a:solidFill>
              </a:rPr>
              <a:t>Яшутки</a:t>
            </a:r>
            <a:r>
              <a:rPr lang="ru-RU" sz="2400" dirty="0" smtClean="0">
                <a:solidFill>
                  <a:srgbClr val="002060"/>
                </a:solidFill>
              </a:rPr>
              <a:t>, </a:t>
            </a:r>
            <a:r>
              <a:rPr lang="ru-RU" sz="2400" dirty="0">
                <a:solidFill>
                  <a:srgbClr val="002060"/>
                </a:solidFill>
              </a:rPr>
              <a:t>возвращающегося из школы. 5. В открытую дверь было </a:t>
            </a:r>
            <a:r>
              <a:rPr lang="ru-RU" sz="2400" dirty="0" smtClean="0">
                <a:solidFill>
                  <a:srgbClr val="002060"/>
                </a:solidFill>
              </a:rPr>
              <a:t>видно, </a:t>
            </a:r>
            <a:r>
              <a:rPr lang="ru-RU" sz="2400" dirty="0">
                <a:solidFill>
                  <a:srgbClr val="002060"/>
                </a:solidFill>
              </a:rPr>
              <a:t>как на цыпочках проходили иногда какие-то пожилые женщины. 6. Вы </a:t>
            </a:r>
            <a:r>
              <a:rPr lang="ru-RU" sz="2400" dirty="0" smtClean="0">
                <a:solidFill>
                  <a:srgbClr val="002060"/>
                </a:solidFill>
              </a:rPr>
              <a:t>отгадаете, конечно, </a:t>
            </a:r>
            <a:r>
              <a:rPr lang="ru-RU" sz="2400" dirty="0">
                <a:solidFill>
                  <a:srgbClr val="002060"/>
                </a:solidFill>
              </a:rPr>
              <a:t>кто этот гость нежданный. 7. По солнцу определил </a:t>
            </a:r>
            <a:r>
              <a:rPr lang="ru-RU" sz="2400" dirty="0" smtClean="0">
                <a:solidFill>
                  <a:srgbClr val="002060"/>
                </a:solidFill>
              </a:rPr>
              <a:t>он, </a:t>
            </a:r>
            <a:r>
              <a:rPr lang="ru-RU" sz="2400" dirty="0">
                <a:solidFill>
                  <a:srgbClr val="002060"/>
                </a:solidFill>
              </a:rPr>
              <a:t>в какую сторону ему идти.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688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75600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ПРИДАТОЧНЫЕ ОБСТОЯТЕЛЬСТВЕННЫЕ</a:t>
            </a:r>
            <a:endParaRPr lang="ru-RU" sz="20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094539004"/>
              </p:ext>
            </p:extLst>
          </p:nvPr>
        </p:nvGraphicFramePr>
        <p:xfrm>
          <a:off x="1331640" y="1268760"/>
          <a:ext cx="698477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264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273494"/>
              </p:ext>
            </p:extLst>
          </p:nvPr>
        </p:nvGraphicFramePr>
        <p:xfrm>
          <a:off x="107504" y="182880"/>
          <a:ext cx="8424936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448272"/>
                <a:gridCol w="338437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Вид придаточного.</a:t>
                      </a:r>
                    </a:p>
                    <a:p>
                      <a:r>
                        <a:rPr lang="ru-RU" dirty="0" smtClean="0"/>
                        <a:t>Вопрос.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Союзы,</a:t>
                      </a:r>
                    </a:p>
                    <a:p>
                      <a:r>
                        <a:rPr lang="ru-RU" dirty="0" smtClean="0"/>
                        <a:t>союзные слова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Степени.</a:t>
                      </a:r>
                    </a:p>
                    <a:p>
                      <a:r>
                        <a:rPr lang="ru-RU" b="1" dirty="0" smtClean="0"/>
                        <a:t>В какой степени?</a:t>
                      </a:r>
                    </a:p>
                    <a:p>
                      <a:r>
                        <a:rPr lang="ru-RU" b="1" dirty="0" smtClean="0"/>
                        <a:t>Насколько?</a:t>
                      </a:r>
                    </a:p>
                    <a:p>
                      <a:r>
                        <a:rPr lang="ru-RU" b="1" dirty="0" smtClean="0"/>
                        <a:t>До какой степени: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Союзы: </a:t>
                      </a:r>
                      <a:r>
                        <a:rPr lang="ru-RU" b="1" dirty="0" smtClean="0"/>
                        <a:t>что, чтобы, будто, как будто, словно, точно</a:t>
                      </a:r>
                    </a:p>
                    <a:p>
                      <a:r>
                        <a:rPr lang="ru-RU" b="1" i="1" dirty="0" smtClean="0"/>
                        <a:t>Союзные слова: </a:t>
                      </a:r>
                      <a:r>
                        <a:rPr lang="ru-RU" b="1" dirty="0" smtClean="0"/>
                        <a:t>как, сколько, насколько.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Мать была слишком умна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</a:rPr>
                        <a:t>(насколько?), </a:t>
                      </a:r>
                      <a:r>
                        <a:rPr lang="ru-RU" b="1" i="1" baseline="0" dirty="0" smtClean="0">
                          <a:solidFill>
                            <a:srgbClr val="00B050"/>
                          </a:solidFill>
                        </a:rPr>
                        <a:t>чтобы</a:t>
                      </a:r>
                      <a:r>
                        <a:rPr lang="ru-RU" b="1" i="1" baseline="0" dirty="0" smtClean="0"/>
                        <a:t> не заметить этого. </a:t>
                      </a:r>
                      <a:r>
                        <a:rPr lang="ru-RU" b="1" baseline="0" dirty="0" smtClean="0"/>
                        <a:t>Кошка метнулась так быстро 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</a:rPr>
                        <a:t>(в какой степени?),</a:t>
                      </a:r>
                      <a:r>
                        <a:rPr lang="ru-RU" b="1" i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b="1" i="1" baseline="0" dirty="0" smtClean="0">
                          <a:solidFill>
                            <a:srgbClr val="00B050"/>
                          </a:solidFill>
                        </a:rPr>
                        <a:t>что</a:t>
                      </a:r>
                      <a:r>
                        <a:rPr lang="ru-RU" b="1" i="1" baseline="0" dirty="0" smtClean="0"/>
                        <a:t> мы не успели её схватить.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Образа действия.</a:t>
                      </a:r>
                    </a:p>
                    <a:p>
                      <a:r>
                        <a:rPr lang="ru-RU" b="1" dirty="0" smtClean="0"/>
                        <a:t>Как? </a:t>
                      </a:r>
                    </a:p>
                    <a:p>
                      <a:r>
                        <a:rPr lang="ru-RU" b="1" dirty="0" smtClean="0"/>
                        <a:t>Каким образом?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Только союзы: </a:t>
                      </a:r>
                      <a:r>
                        <a:rPr lang="ru-RU" b="1" dirty="0" smtClean="0"/>
                        <a:t>как, будто, как будто, словно, точно, чтобы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Он жил так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(как?),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b="1" i="1" baseline="0" dirty="0" smtClean="0">
                          <a:solidFill>
                            <a:srgbClr val="00B050"/>
                          </a:solidFill>
                        </a:rPr>
                        <a:t>как </a:t>
                      </a:r>
                      <a:r>
                        <a:rPr lang="ru-RU" b="1" i="1" baseline="0" dirty="0" smtClean="0"/>
                        <a:t>живет простой народ. </a:t>
                      </a:r>
                      <a:r>
                        <a:rPr lang="ru-RU" b="1" baseline="0" dirty="0" smtClean="0"/>
                        <a:t>Работу делали так 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</a:rPr>
                        <a:t>(как?), </a:t>
                      </a:r>
                      <a:r>
                        <a:rPr lang="ru-RU" b="1" i="1" baseline="0" dirty="0" smtClean="0">
                          <a:solidFill>
                            <a:srgbClr val="00B050"/>
                          </a:solidFill>
                        </a:rPr>
                        <a:t>чтобы</a:t>
                      </a:r>
                      <a:r>
                        <a:rPr lang="ru-RU" b="1" i="1" baseline="0" dirty="0" smtClean="0"/>
                        <a:t> потом не стыдиться.</a:t>
                      </a:r>
                      <a:endParaRPr lang="ru-RU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Сравнительные.</a:t>
                      </a:r>
                    </a:p>
                    <a:p>
                      <a:r>
                        <a:rPr lang="ru-RU" b="1" dirty="0" smtClean="0"/>
                        <a:t>Как?</a:t>
                      </a:r>
                    </a:p>
                    <a:p>
                      <a:endParaRPr lang="ru-RU" b="1" dirty="0" smtClean="0"/>
                    </a:p>
                    <a:p>
                      <a:endParaRPr lang="ru-RU" b="1" dirty="0" smtClean="0"/>
                    </a:p>
                    <a:p>
                      <a:endParaRPr lang="ru-RU" b="1" dirty="0" smtClean="0"/>
                    </a:p>
                    <a:p>
                      <a:endParaRPr lang="ru-RU" b="1" dirty="0" smtClean="0"/>
                    </a:p>
                    <a:p>
                      <a:r>
                        <a:rPr lang="ru-RU" b="1" dirty="0" smtClean="0"/>
                        <a:t>Подвид:</a:t>
                      </a:r>
                    </a:p>
                    <a:p>
                      <a:r>
                        <a:rPr lang="ru-RU" b="1" i="1" dirty="0" smtClean="0"/>
                        <a:t>Сравнительно-сопоставительный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Только союзы: </a:t>
                      </a:r>
                      <a:r>
                        <a:rPr lang="ru-RU" b="1" dirty="0" smtClean="0"/>
                        <a:t>будто, как, как будто, словно, точно, подобно тому как</a:t>
                      </a:r>
                    </a:p>
                    <a:p>
                      <a:endParaRPr lang="ru-RU" b="1" dirty="0" smtClean="0"/>
                    </a:p>
                    <a:p>
                      <a:r>
                        <a:rPr lang="ru-RU" b="1" i="1" dirty="0" smtClean="0"/>
                        <a:t>Только союзы:</a:t>
                      </a:r>
                    </a:p>
                    <a:p>
                      <a:r>
                        <a:rPr lang="ru-RU" b="1" dirty="0" smtClean="0"/>
                        <a:t>Чем</a:t>
                      </a:r>
                      <a:r>
                        <a:rPr lang="ru-RU" b="1" baseline="0" dirty="0" smtClean="0"/>
                        <a:t> - тем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Он был спокоен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(как?), </a:t>
                      </a:r>
                      <a:r>
                        <a:rPr lang="ru-RU" b="1" i="1" dirty="0" smtClean="0">
                          <a:solidFill>
                            <a:srgbClr val="00B050"/>
                          </a:solidFill>
                        </a:rPr>
                        <a:t>как </a:t>
                      </a:r>
                      <a:r>
                        <a:rPr lang="ru-RU" b="1" i="1" dirty="0" smtClean="0"/>
                        <a:t>тихая вода озера бывает невозмутима в</a:t>
                      </a:r>
                      <a:r>
                        <a:rPr lang="ru-RU" b="1" i="1" baseline="0" dirty="0" smtClean="0"/>
                        <a:t> безветренный день. </a:t>
                      </a:r>
                      <a:r>
                        <a:rPr lang="ru-RU" b="1" baseline="0" dirty="0" smtClean="0"/>
                        <a:t>Жизнь прошла </a:t>
                      </a:r>
                      <a:r>
                        <a:rPr lang="ru-RU" b="1" i="0" baseline="0" dirty="0" smtClean="0">
                          <a:solidFill>
                            <a:srgbClr val="FF0000"/>
                          </a:solidFill>
                        </a:rPr>
                        <a:t>(как?), </a:t>
                      </a:r>
                      <a:r>
                        <a:rPr lang="ru-RU" b="1" i="1" baseline="0" dirty="0" smtClean="0">
                          <a:solidFill>
                            <a:srgbClr val="00B050"/>
                          </a:solidFill>
                        </a:rPr>
                        <a:t>как</a:t>
                      </a:r>
                      <a:r>
                        <a:rPr lang="ru-RU" b="1" i="1" baseline="0" dirty="0" smtClean="0"/>
                        <a:t> будто стрела пролетела.</a:t>
                      </a:r>
                      <a:r>
                        <a:rPr lang="ru-RU" b="1" i="1" dirty="0" smtClean="0"/>
                        <a:t> </a:t>
                      </a:r>
                    </a:p>
                    <a:p>
                      <a:r>
                        <a:rPr lang="ru-RU" b="1" i="0" dirty="0" smtClean="0">
                          <a:solidFill>
                            <a:srgbClr val="00B050"/>
                          </a:solidFill>
                        </a:rPr>
                        <a:t>Чем </a:t>
                      </a:r>
                      <a:r>
                        <a:rPr lang="ru-RU" b="1" i="0" dirty="0" smtClean="0"/>
                        <a:t>выше поэт, </a:t>
                      </a:r>
                      <a:r>
                        <a:rPr lang="ru-RU" b="1" i="0" dirty="0" smtClean="0">
                          <a:solidFill>
                            <a:srgbClr val="00B050"/>
                          </a:solidFill>
                        </a:rPr>
                        <a:t>тем </a:t>
                      </a:r>
                      <a:r>
                        <a:rPr lang="ru-RU" b="1" i="0" dirty="0" smtClean="0"/>
                        <a:t>больше принадлежит он людям.</a:t>
                      </a:r>
                      <a:endParaRPr lang="ru-RU" b="1" i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435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455249"/>
              </p:ext>
            </p:extLst>
          </p:nvPr>
        </p:nvGraphicFramePr>
        <p:xfrm>
          <a:off x="251520" y="332656"/>
          <a:ext cx="8568951" cy="6327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2664296"/>
                <a:gridCol w="3456383"/>
              </a:tblGrid>
              <a:tr h="648072">
                <a:tc>
                  <a:txBody>
                    <a:bodyPr/>
                    <a:lstStyle/>
                    <a:p>
                      <a:r>
                        <a:rPr lang="ru-RU" dirty="0" smtClean="0"/>
                        <a:t>Вид придаточного.</a:t>
                      </a:r>
                    </a:p>
                    <a:p>
                      <a:r>
                        <a:rPr lang="ru-RU" dirty="0" smtClean="0"/>
                        <a:t>Вопрос.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Союзы,</a:t>
                      </a:r>
                    </a:p>
                    <a:p>
                      <a:r>
                        <a:rPr lang="ru-RU" dirty="0" smtClean="0"/>
                        <a:t>союзные слова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Примеры</a:t>
                      </a:r>
                      <a:endParaRPr lang="ru-RU" dirty="0"/>
                    </a:p>
                  </a:txBody>
                  <a:tcPr/>
                </a:tc>
              </a:tr>
              <a:tr h="1296144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Места.</a:t>
                      </a:r>
                    </a:p>
                    <a:p>
                      <a:r>
                        <a:rPr lang="ru-RU" b="1" dirty="0" smtClean="0"/>
                        <a:t>Где?</a:t>
                      </a:r>
                    </a:p>
                    <a:p>
                      <a:r>
                        <a:rPr lang="ru-RU" b="1" dirty="0" smtClean="0"/>
                        <a:t>Куда?</a:t>
                      </a:r>
                    </a:p>
                    <a:p>
                      <a:r>
                        <a:rPr lang="ru-RU" b="1" dirty="0" smtClean="0"/>
                        <a:t>Откуда?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Только союзные слова: </a:t>
                      </a:r>
                      <a:r>
                        <a:rPr lang="ru-RU" b="1" dirty="0" smtClean="0"/>
                        <a:t>где, куда, откуда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Я приехал туда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(куда?),</a:t>
                      </a:r>
                      <a:r>
                        <a:rPr lang="ru-RU" b="1" i="1" dirty="0" smtClean="0">
                          <a:solidFill>
                            <a:srgbClr val="00B050"/>
                          </a:solidFill>
                        </a:rPr>
                        <a:t> куда </a:t>
                      </a:r>
                      <a:r>
                        <a:rPr lang="ru-RU" b="1" i="1" dirty="0" smtClean="0"/>
                        <a:t>меня направили. </a:t>
                      </a:r>
                      <a:r>
                        <a:rPr lang="ru-RU" b="1" dirty="0" smtClean="0"/>
                        <a:t>Мне везде дорога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(где?), </a:t>
                      </a:r>
                      <a:r>
                        <a:rPr lang="ru-RU" b="1" i="1" dirty="0" smtClean="0">
                          <a:solidFill>
                            <a:srgbClr val="00B050"/>
                          </a:solidFill>
                        </a:rPr>
                        <a:t>где </a:t>
                      </a:r>
                      <a:r>
                        <a:rPr lang="ru-RU" b="1" i="1" dirty="0" smtClean="0"/>
                        <a:t>только свободно дышится.</a:t>
                      </a:r>
                      <a:endParaRPr lang="ru-RU" b="1" i="1" dirty="0"/>
                    </a:p>
                  </a:txBody>
                  <a:tcPr/>
                </a:tc>
              </a:tr>
              <a:tr h="1548172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Времени.</a:t>
                      </a:r>
                    </a:p>
                    <a:p>
                      <a:r>
                        <a:rPr lang="ru-RU" b="1" dirty="0" smtClean="0"/>
                        <a:t>Когда? Как долго?</a:t>
                      </a:r>
                    </a:p>
                    <a:p>
                      <a:r>
                        <a:rPr lang="ru-RU" b="1" dirty="0" smtClean="0"/>
                        <a:t>С каких пор?</a:t>
                      </a:r>
                    </a:p>
                    <a:p>
                      <a:r>
                        <a:rPr lang="ru-RU" b="1" dirty="0" smtClean="0"/>
                        <a:t>До каких пор?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Только союзы: </a:t>
                      </a:r>
                      <a:r>
                        <a:rPr lang="ru-RU" b="1" dirty="0" smtClean="0"/>
                        <a:t>когда, пока, едва, как только, в то время как, с тех пор как, с тек пор пока, после того как.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Киты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(когда?), </a:t>
                      </a:r>
                      <a:r>
                        <a:rPr lang="ru-RU" b="1" i="1" dirty="0" smtClean="0">
                          <a:solidFill>
                            <a:srgbClr val="00B050"/>
                          </a:solidFill>
                        </a:rPr>
                        <a:t>после того как </a:t>
                      </a:r>
                      <a:r>
                        <a:rPr lang="ru-RU" b="1" i="1" dirty="0" smtClean="0"/>
                        <a:t>набирают в себя воду</a:t>
                      </a:r>
                      <a:r>
                        <a:rPr lang="ru-RU" b="1" dirty="0" smtClean="0"/>
                        <a:t>, выбрасывают её фонтаном вверх. Мы не думаем о здоровье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(до каких пор?), </a:t>
                      </a:r>
                      <a:r>
                        <a:rPr lang="ru-RU" b="1" i="1" dirty="0" smtClean="0">
                          <a:solidFill>
                            <a:srgbClr val="00B050"/>
                          </a:solidFill>
                        </a:rPr>
                        <a:t>пока</a:t>
                      </a:r>
                      <a:r>
                        <a:rPr lang="ru-RU" b="1" i="1" dirty="0" smtClean="0"/>
                        <a:t> оно у нас есть</a:t>
                      </a:r>
                      <a:r>
                        <a:rPr lang="ru-RU" b="1" dirty="0" smtClean="0"/>
                        <a:t>. </a:t>
                      </a:r>
                      <a:r>
                        <a:rPr lang="ru-RU" b="1" i="1" dirty="0" smtClean="0">
                          <a:solidFill>
                            <a:srgbClr val="00B050"/>
                          </a:solidFill>
                        </a:rPr>
                        <a:t>Пока </a:t>
                      </a:r>
                      <a:r>
                        <a:rPr lang="ru-RU" b="1" i="1" dirty="0" smtClean="0"/>
                        <a:t>туристы готовились к походу</a:t>
                      </a:r>
                      <a:r>
                        <a:rPr lang="ru-RU" b="1" dirty="0" smtClean="0"/>
                        <a:t>, они изучали правила поведения в лесу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</a:rPr>
                        <a:t>(когда?).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548172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Цели.</a:t>
                      </a:r>
                    </a:p>
                    <a:p>
                      <a:r>
                        <a:rPr lang="ru-RU" b="1" dirty="0" smtClean="0"/>
                        <a:t>Зачем?</a:t>
                      </a:r>
                    </a:p>
                    <a:p>
                      <a:r>
                        <a:rPr lang="ru-RU" b="1" dirty="0" smtClean="0"/>
                        <a:t>С какой целью?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Только союзы:</a:t>
                      </a:r>
                    </a:p>
                    <a:p>
                      <a:r>
                        <a:rPr lang="ru-RU" b="1" dirty="0" smtClean="0"/>
                        <a:t>Чтобы, для того чтобы, затем чтобы, дабы, с тем чтобы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Я беру с собой компас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(зачем?), </a:t>
                      </a:r>
                      <a:r>
                        <a:rPr lang="ru-RU" b="1" i="1" dirty="0" smtClean="0">
                          <a:solidFill>
                            <a:srgbClr val="00B050"/>
                          </a:solidFill>
                        </a:rPr>
                        <a:t>чтобы</a:t>
                      </a:r>
                      <a:r>
                        <a:rPr lang="ru-RU" b="1" i="1" dirty="0" smtClean="0"/>
                        <a:t> не заблудиться в лесу.</a:t>
                      </a:r>
                      <a:endParaRPr lang="ru-RU" b="1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450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322177"/>
              </p:ext>
            </p:extLst>
          </p:nvPr>
        </p:nvGraphicFramePr>
        <p:xfrm>
          <a:off x="179512" y="188640"/>
          <a:ext cx="8640961" cy="655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2808312"/>
                <a:gridCol w="374441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Вид придаточного.</a:t>
                      </a:r>
                    </a:p>
                    <a:p>
                      <a:r>
                        <a:rPr lang="ru-RU" sz="1600" dirty="0" smtClean="0"/>
                        <a:t>Вопрос.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Союзы,</a:t>
                      </a:r>
                    </a:p>
                    <a:p>
                      <a:r>
                        <a:rPr lang="ru-RU" sz="1600" dirty="0" smtClean="0"/>
                        <a:t>союзные слова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Примеры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i="1" dirty="0" smtClean="0"/>
                        <a:t>Причины.</a:t>
                      </a:r>
                    </a:p>
                    <a:p>
                      <a:r>
                        <a:rPr lang="ru-RU" sz="1600" b="1" dirty="0" smtClean="0"/>
                        <a:t>Почему?</a:t>
                      </a:r>
                    </a:p>
                    <a:p>
                      <a:r>
                        <a:rPr lang="ru-RU" sz="1600" b="1" dirty="0" smtClean="0"/>
                        <a:t>Отчего?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i="1" dirty="0" smtClean="0"/>
                        <a:t>Только союзы:</a:t>
                      </a:r>
                    </a:p>
                    <a:p>
                      <a:r>
                        <a:rPr lang="ru-RU" sz="1600" b="1" dirty="0" smtClean="0"/>
                        <a:t>Ибо, потому что, так как, оттого что, благодаря тому что, ввиду того что, поскольку.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Мы договорились ехать в пятницу вечером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(почему?), </a:t>
                      </a:r>
                      <a:r>
                        <a:rPr lang="ru-RU" sz="1600" b="1" i="1" dirty="0" smtClean="0">
                          <a:solidFill>
                            <a:srgbClr val="00B050"/>
                          </a:solidFill>
                        </a:rPr>
                        <a:t>потому что </a:t>
                      </a:r>
                      <a:r>
                        <a:rPr lang="ru-RU" sz="1600" b="1" i="1" dirty="0" smtClean="0"/>
                        <a:t>хотели лишний день побывать в Петербурге. </a:t>
                      </a:r>
                      <a:r>
                        <a:rPr lang="ru-RU" sz="1600" b="1" i="1" dirty="0" smtClean="0">
                          <a:solidFill>
                            <a:srgbClr val="00B050"/>
                          </a:solidFill>
                        </a:rPr>
                        <a:t>Ввиду того что </a:t>
                      </a:r>
                      <a:r>
                        <a:rPr lang="ru-RU" sz="1600" b="1" i="1" dirty="0" smtClean="0"/>
                        <a:t>мы закончили работу раньше срока</a:t>
                      </a:r>
                      <a:r>
                        <a:rPr lang="ru-RU" sz="1600" b="1" dirty="0" smtClean="0"/>
                        <a:t>, можно было немного отдохнуть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(почему?).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i="1" dirty="0" smtClean="0"/>
                        <a:t>Следствия.</a:t>
                      </a:r>
                    </a:p>
                    <a:p>
                      <a:r>
                        <a:rPr lang="ru-RU" sz="1600" b="1" dirty="0" smtClean="0"/>
                        <a:t>Вследствие чего что произошло?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i="1" dirty="0" smtClean="0"/>
                        <a:t>Только союз:</a:t>
                      </a:r>
                    </a:p>
                    <a:p>
                      <a:r>
                        <a:rPr lang="ru-RU" sz="1600" b="1" dirty="0" smtClean="0"/>
                        <a:t>Так что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От фонарей было светло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(вследствие чего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</a:rPr>
                        <a:t> что произошло?), </a:t>
                      </a:r>
                      <a:r>
                        <a:rPr lang="ru-RU" sz="1600" b="1" i="1" baseline="0" dirty="0" smtClean="0">
                          <a:solidFill>
                            <a:srgbClr val="00B050"/>
                          </a:solidFill>
                        </a:rPr>
                        <a:t>так что </a:t>
                      </a:r>
                      <a:r>
                        <a:rPr lang="ru-RU" sz="1600" b="1" i="1" baseline="0" dirty="0" smtClean="0"/>
                        <a:t>мы смогли прочитать объявление.</a:t>
                      </a:r>
                      <a:endParaRPr lang="ru-RU" sz="1600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i="1" dirty="0" smtClean="0"/>
                        <a:t>Условия.</a:t>
                      </a:r>
                    </a:p>
                    <a:p>
                      <a:r>
                        <a:rPr lang="ru-RU" sz="1600" b="1" dirty="0" smtClean="0"/>
                        <a:t>При каком условии?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i="1" dirty="0" smtClean="0"/>
                        <a:t>Только союзы:</a:t>
                      </a:r>
                    </a:p>
                    <a:p>
                      <a:r>
                        <a:rPr lang="ru-RU" sz="1600" b="1" dirty="0" smtClean="0"/>
                        <a:t>Когда, если, коли, ежели, раз.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Я готов начать совместную работу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(при каком условии?), </a:t>
                      </a:r>
                      <a:r>
                        <a:rPr lang="ru-RU" sz="1600" b="1" i="1" dirty="0" smtClean="0">
                          <a:solidFill>
                            <a:srgbClr val="00B050"/>
                          </a:solidFill>
                        </a:rPr>
                        <a:t>если</a:t>
                      </a:r>
                      <a:r>
                        <a:rPr lang="ru-RU" sz="1600" b="1" i="1" dirty="0" smtClean="0"/>
                        <a:t> вы не возражаете. </a:t>
                      </a:r>
                      <a:r>
                        <a:rPr lang="ru-RU" sz="1600" b="1" i="1" dirty="0" smtClean="0">
                          <a:solidFill>
                            <a:srgbClr val="00B050"/>
                          </a:solidFill>
                        </a:rPr>
                        <a:t>Коль</a:t>
                      </a:r>
                      <a:r>
                        <a:rPr lang="ru-RU" sz="1600" b="1" i="1" dirty="0" smtClean="0"/>
                        <a:t> знаешь ты меня, </a:t>
                      </a:r>
                      <a:r>
                        <a:rPr lang="ru-RU" sz="1600" b="1" dirty="0" smtClean="0"/>
                        <a:t>скажи правду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(при каком условии?)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i="1" dirty="0" smtClean="0"/>
                        <a:t>Уступки.</a:t>
                      </a:r>
                    </a:p>
                    <a:p>
                      <a:r>
                        <a:rPr lang="ru-RU" sz="1600" b="1" dirty="0" smtClean="0"/>
                        <a:t>Несмотря на что?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i="1" dirty="0" smtClean="0"/>
                        <a:t>Союзы: </a:t>
                      </a:r>
                      <a:r>
                        <a:rPr lang="ru-RU" sz="1600" b="1" dirty="0" smtClean="0"/>
                        <a:t>хотя, несмотря на то что, пускай, даром что</a:t>
                      </a:r>
                    </a:p>
                    <a:p>
                      <a:r>
                        <a:rPr lang="ru-RU" sz="1600" b="1" i="1" dirty="0" smtClean="0"/>
                        <a:t>Союзные слова: </a:t>
                      </a:r>
                      <a:r>
                        <a:rPr lang="ru-RU" sz="1600" b="1" i="0" dirty="0" smtClean="0"/>
                        <a:t>где ни, как ни, когда ни, сколько ни, что ни, кто ни </a:t>
                      </a:r>
                      <a:endParaRPr lang="ru-RU" sz="16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Я сижу дома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(несмотря на что?), </a:t>
                      </a:r>
                      <a:r>
                        <a:rPr lang="ru-RU" sz="1600" b="1" i="1" dirty="0" smtClean="0">
                          <a:solidFill>
                            <a:srgbClr val="00B050"/>
                          </a:solidFill>
                        </a:rPr>
                        <a:t>хотя</a:t>
                      </a:r>
                      <a:r>
                        <a:rPr lang="ru-RU" sz="1600" b="1" i="1" dirty="0" smtClean="0"/>
                        <a:t> погода хорошая. </a:t>
                      </a:r>
                      <a:r>
                        <a:rPr lang="ru-RU" sz="1600" b="1" i="1" dirty="0" smtClean="0">
                          <a:solidFill>
                            <a:srgbClr val="00B050"/>
                          </a:solidFill>
                        </a:rPr>
                        <a:t>Что ни </a:t>
                      </a:r>
                      <a:r>
                        <a:rPr lang="ru-RU" sz="1600" b="1" i="1" dirty="0" smtClean="0"/>
                        <a:t>говорили родители, </a:t>
                      </a:r>
                      <a:r>
                        <a:rPr lang="ru-RU" sz="1600" b="1" dirty="0" smtClean="0"/>
                        <a:t>сын их не слушал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(несмотря на что?).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033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787208" cy="756002"/>
          </a:xfrm>
        </p:spPr>
        <p:txBody>
          <a:bodyPr>
            <a:noAutofit/>
          </a:bodyPr>
          <a:lstStyle/>
          <a:p>
            <a:r>
              <a:rPr lang="ru-RU" sz="2000" dirty="0" smtClean="0"/>
              <a:t>Спишите. Расставьте знаки препинания, выделите союзы,  определите вид придаточного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424936" cy="4824536"/>
          </a:xfrm>
        </p:spPr>
        <p:txBody>
          <a:bodyPr>
            <a:noAutofit/>
          </a:bodyPr>
          <a:lstStyle/>
          <a:p>
            <a:r>
              <a:rPr lang="ru-RU" dirty="0" smtClean="0"/>
              <a:t>1. Ничем бывало у него слез не выбьешь даже когда он был помоложе. 2. Пока возились с лошадьми и разбирали сёдла кто-то успел уже разложить костер и поместить над огнем чайник. 3. Как только мы заходили за какую- нибудь вершину шум моря замирал. 4.  Как мы ни старались в этот день нам удалось дойти только до устья реки. 5. На низине за опушкой кричали чибисы точно плакали маленькие дети. 6. Я бы от души рассмеялся если бы мне не хотелось заплакать. 7. В глазах чувствовалась такая боль как будто бы я только что пристально и близко глядел на блестящую точку. 8. Как ни бились короеды с этим огромным деревом у него на всех хватило капельки живицы прозрачной клейкой смолки обращающей каждого червячка в неподвижную мумию. 9. Чем ближе к вечеру тем гуще делалась духота.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624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43192" cy="90001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Проверьте написанное!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075240" cy="5256584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/>
              <a:t>1. Ничем бывало у него слез не </a:t>
            </a:r>
            <a:r>
              <a:rPr lang="ru-RU" sz="2400" dirty="0" smtClean="0"/>
              <a:t>выбьешь, </a:t>
            </a:r>
            <a:r>
              <a:rPr lang="ru-RU" sz="2400" dirty="0"/>
              <a:t>даже </a:t>
            </a:r>
            <a:r>
              <a:rPr lang="ru-RU" sz="2400" dirty="0">
                <a:solidFill>
                  <a:srgbClr val="00B050"/>
                </a:solidFill>
              </a:rPr>
              <a:t>когда</a:t>
            </a:r>
            <a:r>
              <a:rPr lang="ru-RU" sz="2400" dirty="0"/>
              <a:t> он был помоложе. 2. </a:t>
            </a:r>
            <a:r>
              <a:rPr lang="ru-RU" sz="2400" dirty="0">
                <a:solidFill>
                  <a:srgbClr val="00B050"/>
                </a:solidFill>
              </a:rPr>
              <a:t>Пока</a:t>
            </a:r>
            <a:r>
              <a:rPr lang="ru-RU" sz="2400" dirty="0"/>
              <a:t> возились с лошадьми и разбирали </a:t>
            </a:r>
            <a:r>
              <a:rPr lang="ru-RU" sz="2400" dirty="0" smtClean="0"/>
              <a:t>сёдла, </a:t>
            </a:r>
            <a:r>
              <a:rPr lang="ru-RU" sz="2400" dirty="0"/>
              <a:t>кто-то успел уже разложить костер и поместить над огнем чайник. 3. </a:t>
            </a:r>
            <a:r>
              <a:rPr lang="ru-RU" sz="2400" dirty="0">
                <a:solidFill>
                  <a:srgbClr val="00B050"/>
                </a:solidFill>
              </a:rPr>
              <a:t>Как только </a:t>
            </a:r>
            <a:r>
              <a:rPr lang="ru-RU" sz="2400" dirty="0"/>
              <a:t>мы заходили за какую- нибудь </a:t>
            </a:r>
            <a:r>
              <a:rPr lang="ru-RU" sz="2400" dirty="0" smtClean="0"/>
              <a:t>вершину, </a:t>
            </a:r>
            <a:r>
              <a:rPr lang="ru-RU" sz="2400" dirty="0"/>
              <a:t>шум моря замирал. 4.  </a:t>
            </a:r>
            <a:r>
              <a:rPr lang="ru-RU" sz="2400" dirty="0">
                <a:solidFill>
                  <a:srgbClr val="00B050"/>
                </a:solidFill>
              </a:rPr>
              <a:t>Как</a:t>
            </a:r>
            <a:r>
              <a:rPr lang="ru-RU" sz="2400" dirty="0"/>
              <a:t> мы </a:t>
            </a:r>
            <a:r>
              <a:rPr lang="ru-RU" sz="2400" dirty="0">
                <a:solidFill>
                  <a:srgbClr val="00B050"/>
                </a:solidFill>
              </a:rPr>
              <a:t>ни</a:t>
            </a:r>
            <a:r>
              <a:rPr lang="ru-RU" sz="2400" dirty="0"/>
              <a:t> старались в этот </a:t>
            </a:r>
            <a:r>
              <a:rPr lang="ru-RU" sz="2400" dirty="0" smtClean="0"/>
              <a:t>день, </a:t>
            </a:r>
            <a:r>
              <a:rPr lang="ru-RU" sz="2400" dirty="0"/>
              <a:t>нам удалось дойти только до устья реки. 5. На </a:t>
            </a:r>
            <a:r>
              <a:rPr lang="ru-RU" sz="2400" dirty="0" smtClean="0"/>
              <a:t>низине, </a:t>
            </a:r>
            <a:r>
              <a:rPr lang="ru-RU" sz="2400" dirty="0"/>
              <a:t>за </a:t>
            </a:r>
            <a:r>
              <a:rPr lang="ru-RU" sz="2400" dirty="0" smtClean="0"/>
              <a:t>опушкой, </a:t>
            </a:r>
            <a:r>
              <a:rPr lang="ru-RU" sz="2400" dirty="0"/>
              <a:t>кричали </a:t>
            </a:r>
            <a:r>
              <a:rPr lang="ru-RU" sz="2400" dirty="0" smtClean="0"/>
              <a:t>чибисы, </a:t>
            </a:r>
            <a:r>
              <a:rPr lang="ru-RU" sz="2400" dirty="0">
                <a:solidFill>
                  <a:srgbClr val="00B050"/>
                </a:solidFill>
              </a:rPr>
              <a:t>точно</a:t>
            </a:r>
            <a:r>
              <a:rPr lang="ru-RU" sz="2400" dirty="0"/>
              <a:t> плакали маленькие дети. 6. Я бы от души </a:t>
            </a:r>
            <a:r>
              <a:rPr lang="ru-RU" sz="2400" dirty="0" smtClean="0"/>
              <a:t>рассмеялся, </a:t>
            </a:r>
            <a:r>
              <a:rPr lang="ru-RU" sz="2400" dirty="0">
                <a:solidFill>
                  <a:srgbClr val="00B050"/>
                </a:solidFill>
              </a:rPr>
              <a:t>если</a:t>
            </a:r>
            <a:r>
              <a:rPr lang="ru-RU" sz="2400" dirty="0"/>
              <a:t> бы мне не хотелось заплакать. 7. В глазах чувствовалась такая </a:t>
            </a:r>
            <a:r>
              <a:rPr lang="ru-RU" sz="2400" dirty="0" smtClean="0"/>
              <a:t>боль, </a:t>
            </a:r>
            <a:r>
              <a:rPr lang="ru-RU" sz="2400" dirty="0">
                <a:solidFill>
                  <a:srgbClr val="00B050"/>
                </a:solidFill>
              </a:rPr>
              <a:t>как будто </a:t>
            </a:r>
            <a:r>
              <a:rPr lang="ru-RU" sz="2400" dirty="0"/>
              <a:t>бы я только что пристально и близко глядел на блестящую точку. 8. </a:t>
            </a:r>
            <a:r>
              <a:rPr lang="ru-RU" sz="2400" dirty="0">
                <a:solidFill>
                  <a:srgbClr val="00B050"/>
                </a:solidFill>
              </a:rPr>
              <a:t>Как ни </a:t>
            </a:r>
            <a:r>
              <a:rPr lang="ru-RU" sz="2400" dirty="0"/>
              <a:t>бились короеды с этим огромным </a:t>
            </a:r>
            <a:r>
              <a:rPr lang="ru-RU" sz="2400" dirty="0" smtClean="0"/>
              <a:t>деревом, </a:t>
            </a:r>
            <a:r>
              <a:rPr lang="ru-RU" sz="2400" dirty="0"/>
              <a:t>у него на всех хватило капельки </a:t>
            </a:r>
            <a:r>
              <a:rPr lang="ru-RU" sz="2400" dirty="0" smtClean="0"/>
              <a:t>живицы, </a:t>
            </a:r>
            <a:r>
              <a:rPr lang="ru-RU" sz="2400" dirty="0"/>
              <a:t>прозрачной клейкой </a:t>
            </a:r>
            <a:r>
              <a:rPr lang="ru-RU" sz="2400" dirty="0" smtClean="0"/>
              <a:t>смолки, </a:t>
            </a:r>
            <a:r>
              <a:rPr lang="ru-RU" sz="2400" dirty="0"/>
              <a:t>обращающей каждого червячка в неподвижную мумию. 9. </a:t>
            </a:r>
            <a:r>
              <a:rPr lang="ru-RU" sz="2400" dirty="0">
                <a:solidFill>
                  <a:srgbClr val="00B050"/>
                </a:solidFill>
              </a:rPr>
              <a:t>Чем</a:t>
            </a:r>
            <a:r>
              <a:rPr lang="ru-RU" sz="2400" dirty="0"/>
              <a:t> ближе к </a:t>
            </a:r>
            <a:r>
              <a:rPr lang="ru-RU" sz="2400" dirty="0" smtClean="0"/>
              <a:t>вечеру, </a:t>
            </a:r>
            <a:r>
              <a:rPr lang="ru-RU" sz="2400" dirty="0">
                <a:solidFill>
                  <a:srgbClr val="00B050"/>
                </a:solidFill>
              </a:rPr>
              <a:t>тем</a:t>
            </a:r>
            <a:r>
              <a:rPr lang="ru-RU" sz="2400" dirty="0"/>
              <a:t> гуще делалась духота.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192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Сложноподчиненные предложения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853136"/>
          </a:xfrm>
          <a:ln w="9525" cmpd="dbl">
            <a:solidFill>
              <a:schemeClr val="tx1"/>
            </a:solidFill>
            <a:prstDash val="solid"/>
          </a:ln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Этот вид сложных предложений состоит из двух неравноправных по смыслу простых предложений: главного и придаточного. Придаточное присоединяется к главному с помощью подчинительных союзов или союзных слов. Союз или союзное слово всегда входит в состав придаточного предложения. Простые предложения в составе сложного чаще всего разделяются запятыми. 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i="1" u="sng" dirty="0" smtClean="0"/>
              <a:t>Макар</a:t>
            </a:r>
            <a:r>
              <a:rPr lang="ru-RU" i="1" dirty="0" smtClean="0"/>
              <a:t> </a:t>
            </a:r>
            <a:r>
              <a:rPr lang="ru-RU" u="sng" dirty="0"/>
              <a:t>знал, </a:t>
            </a:r>
            <a:r>
              <a:rPr lang="ru-RU" i="1" dirty="0" smtClean="0">
                <a:solidFill>
                  <a:srgbClr val="FF0000"/>
                </a:solidFill>
              </a:rPr>
              <a:t>что</a:t>
            </a:r>
            <a:r>
              <a:rPr lang="ru-RU" i="1" dirty="0" smtClean="0"/>
              <a:t> лютый </a:t>
            </a:r>
            <a:r>
              <a:rPr lang="ru-RU" i="1" u="sng" dirty="0" smtClean="0"/>
              <a:t>мороз не шутит </a:t>
            </a:r>
            <a:r>
              <a:rPr lang="ru-RU" i="1" dirty="0" smtClean="0"/>
              <a:t>с людьми, </a:t>
            </a:r>
            <a:r>
              <a:rPr lang="ru-RU" i="1" dirty="0" smtClean="0">
                <a:solidFill>
                  <a:srgbClr val="FF0000"/>
                </a:solidFill>
              </a:rPr>
              <a:t>которые</a:t>
            </a:r>
            <a:r>
              <a:rPr lang="ru-RU" i="1" dirty="0" smtClean="0"/>
              <a:t> уходят в тайгу без рукавиц и без шапки.</a:t>
            </a:r>
          </a:p>
          <a:p>
            <a:r>
              <a:rPr lang="ru-RU" dirty="0" smtClean="0"/>
              <a:t>Море</a:t>
            </a:r>
            <a:r>
              <a:rPr lang="ru-RU" i="1" dirty="0" smtClean="0"/>
              <a:t> все в живых белых </a:t>
            </a:r>
            <a:r>
              <a:rPr lang="ru-RU" i="1" u="sng" dirty="0" smtClean="0"/>
              <a:t>пятнах</a:t>
            </a:r>
            <a:r>
              <a:rPr lang="ru-RU" i="1" dirty="0" smtClean="0"/>
              <a:t>, </a:t>
            </a:r>
            <a:r>
              <a:rPr lang="ru-RU" i="1" dirty="0" smtClean="0">
                <a:solidFill>
                  <a:srgbClr val="FF0000"/>
                </a:solidFill>
              </a:rPr>
              <a:t>словно</a:t>
            </a:r>
            <a:r>
              <a:rPr lang="ru-RU" i="1" dirty="0" smtClean="0"/>
              <a:t> бесчисленные </a:t>
            </a:r>
            <a:r>
              <a:rPr lang="ru-RU" i="1" u="sng" dirty="0" smtClean="0"/>
              <a:t>стаи</a:t>
            </a:r>
            <a:r>
              <a:rPr lang="ru-RU" i="1" dirty="0" smtClean="0"/>
              <a:t> птиц </a:t>
            </a:r>
            <a:r>
              <a:rPr lang="ru-RU" i="1" u="sng" dirty="0" smtClean="0"/>
              <a:t>опустились</a:t>
            </a:r>
            <a:r>
              <a:rPr lang="ru-RU" i="1" dirty="0" smtClean="0"/>
              <a:t> на его синюю равнину.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647138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92" y="2924944"/>
            <a:ext cx="7571184" cy="3744416"/>
          </a:xfrm>
          <a:ln w="127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sz="1600" dirty="0" smtClean="0"/>
              <a:t>1</a:t>
            </a:r>
            <a:r>
              <a:rPr lang="ru-RU" sz="1800" dirty="0" smtClean="0"/>
              <a:t>. Старайтесь жить так, </a:t>
            </a:r>
            <a:r>
              <a:rPr lang="ru-RU" sz="1800" i="1" dirty="0" smtClean="0"/>
              <a:t>чтобы руки ваши были чисты и совесть чиста.</a:t>
            </a:r>
            <a:r>
              <a:rPr lang="ru-RU" sz="1800" i="1" dirty="0"/>
              <a:t> </a:t>
            </a:r>
            <a:r>
              <a:rPr lang="ru-RU" sz="1800" dirty="0" smtClean="0"/>
              <a:t>(придаточное обстоятельственное)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2. </a:t>
            </a:r>
            <a:r>
              <a:rPr lang="ru-RU" sz="1800" i="1" dirty="0" smtClean="0"/>
              <a:t>Когда наступает весна</a:t>
            </a:r>
            <a:r>
              <a:rPr lang="ru-RU" sz="1800" dirty="0" smtClean="0"/>
              <a:t>, жизнь становится прекрасней.</a:t>
            </a:r>
            <a:br>
              <a:rPr lang="ru-RU" sz="1800" dirty="0" smtClean="0"/>
            </a:br>
            <a:r>
              <a:rPr lang="ru-RU" sz="1800" dirty="0" smtClean="0"/>
              <a:t>(придаточное обстоятельственное)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3. В этом доме, </a:t>
            </a:r>
            <a:r>
              <a:rPr lang="ru-RU" sz="1800" i="1" dirty="0" smtClean="0"/>
              <a:t>где давно никто не жил</a:t>
            </a:r>
            <a:r>
              <a:rPr lang="ru-RU" sz="1800" dirty="0" smtClean="0"/>
              <a:t>, все говорило о заброшенности.</a:t>
            </a:r>
            <a:r>
              <a:rPr lang="ru-RU" sz="1800" dirty="0"/>
              <a:t> </a:t>
            </a:r>
            <a:r>
              <a:rPr lang="ru-RU" sz="1800" dirty="0" smtClean="0"/>
              <a:t>придаточное определительное)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4. Река, </a:t>
            </a:r>
            <a:r>
              <a:rPr lang="ru-RU" sz="1800" i="1" dirty="0" smtClean="0"/>
              <a:t>по которой нам предстояло плыть</a:t>
            </a:r>
            <a:r>
              <a:rPr lang="ru-RU" sz="1800" dirty="0" smtClean="0"/>
              <a:t>, вызывала странный трепет. (придаточное определительное)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5. Мы думали, </a:t>
            </a:r>
            <a:r>
              <a:rPr lang="ru-RU" sz="1800" i="1" dirty="0" smtClean="0"/>
              <a:t>что уже все прошли</a:t>
            </a:r>
            <a:r>
              <a:rPr lang="ru-RU" sz="1800" dirty="0" smtClean="0"/>
              <a:t>, всему научились. </a:t>
            </a:r>
            <a:br>
              <a:rPr lang="ru-RU" sz="1800" dirty="0" smtClean="0"/>
            </a:br>
            <a:r>
              <a:rPr lang="ru-RU" sz="1800" dirty="0" smtClean="0"/>
              <a:t>(придаточное изъяснительное)</a:t>
            </a:r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75856" y="188640"/>
            <a:ext cx="2448272" cy="864096"/>
          </a:xfrm>
          <a:prstGeom prst="rect">
            <a:avLst/>
          </a:prstGeom>
          <a:ln w="9525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СПП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23528" y="1305663"/>
            <a:ext cx="3096344" cy="86409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определительные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3005826" y="1916832"/>
            <a:ext cx="2988332" cy="86409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изъяснительные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5364088" y="1336059"/>
            <a:ext cx="3456384" cy="8640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обстоятельственные</a:t>
            </a:r>
            <a:endParaRPr lang="ru-RU" dirty="0"/>
          </a:p>
        </p:txBody>
      </p:sp>
      <p:cxnSp>
        <p:nvCxnSpPr>
          <p:cNvPr id="19" name="Прямая со стрелкой 18"/>
          <p:cNvCxnSpPr>
            <a:stCxn id="3" idx="2"/>
          </p:cNvCxnSpPr>
          <p:nvPr/>
        </p:nvCxnSpPr>
        <p:spPr>
          <a:xfrm>
            <a:off x="4499992" y="1052736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3" idx="1"/>
          </p:cNvCxnSpPr>
          <p:nvPr/>
        </p:nvCxnSpPr>
        <p:spPr>
          <a:xfrm flipH="1">
            <a:off x="1979712" y="620688"/>
            <a:ext cx="1296144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3" idx="3"/>
          </p:cNvCxnSpPr>
          <p:nvPr/>
        </p:nvCxnSpPr>
        <p:spPr>
          <a:xfrm>
            <a:off x="5724128" y="620688"/>
            <a:ext cx="1656184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621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Придаточное определительное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4639563"/>
              </p:ext>
            </p:extLst>
          </p:nvPr>
        </p:nvGraphicFramePr>
        <p:xfrm>
          <a:off x="539552" y="1340768"/>
          <a:ext cx="8229600" cy="5349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2386608"/>
                <a:gridCol w="4330824"/>
              </a:tblGrid>
              <a:tr h="925296">
                <a:tc>
                  <a:txBody>
                    <a:bodyPr/>
                    <a:lstStyle/>
                    <a:p>
                      <a:r>
                        <a:rPr lang="ru-RU" dirty="0" smtClean="0"/>
                        <a:t>Вопросы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Союзы, союзные слова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Примеры </a:t>
                      </a:r>
                      <a:endParaRPr lang="ru-RU" dirty="0"/>
                    </a:p>
                  </a:txBody>
                  <a:tcPr/>
                </a:tc>
              </a:tr>
              <a:tr h="3656172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Какой?</a:t>
                      </a:r>
                      <a:endParaRPr lang="ru-RU" sz="28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i="1" dirty="0" smtClean="0"/>
                        <a:t>Союзные слова: </a:t>
                      </a:r>
                      <a:r>
                        <a:rPr lang="ru-RU" sz="2400" b="1" dirty="0" smtClean="0"/>
                        <a:t>который, что, где, куда, какой, когда, откуда, чей</a:t>
                      </a:r>
                    </a:p>
                    <a:p>
                      <a:r>
                        <a:rPr lang="ru-RU" sz="2400" b="1" i="1" dirty="0" smtClean="0"/>
                        <a:t>Реже союзы: </a:t>
                      </a:r>
                      <a:r>
                        <a:rPr lang="ru-RU" sz="2400" b="1" dirty="0" smtClean="0"/>
                        <a:t>чтобы, как,</a:t>
                      </a:r>
                      <a:r>
                        <a:rPr lang="ru-RU" sz="2400" b="1" baseline="0" dirty="0" smtClean="0"/>
                        <a:t> словно, будто, точно</a:t>
                      </a:r>
                      <a:endParaRPr lang="ru-RU" sz="24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Огромная </a:t>
                      </a:r>
                      <a:r>
                        <a:rPr lang="ru-RU" sz="2400" b="1" dirty="0" smtClean="0">
                          <a:solidFill>
                            <a:srgbClr val="FFFF00"/>
                          </a:solidFill>
                        </a:rPr>
                        <a:t>туча 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(какая?), </a:t>
                      </a:r>
                      <a:r>
                        <a:rPr lang="ru-RU" sz="2400" b="1" i="1" dirty="0" smtClean="0"/>
                        <a:t>которая медленно двигалась по небу</a:t>
                      </a:r>
                      <a:r>
                        <a:rPr lang="ru-RU" sz="2400" b="1" dirty="0" smtClean="0"/>
                        <a:t>, заставила нас отказаться от прогулки.</a:t>
                      </a:r>
                    </a:p>
                    <a:p>
                      <a:r>
                        <a:rPr lang="ru-RU" sz="2400" b="1" dirty="0" smtClean="0"/>
                        <a:t>Она убежала </a:t>
                      </a:r>
                      <a:r>
                        <a:rPr lang="ru-RU" sz="2400" b="1" dirty="0" smtClean="0">
                          <a:solidFill>
                            <a:srgbClr val="FFFF00"/>
                          </a:solidFill>
                        </a:rPr>
                        <a:t>в комнату</a:t>
                      </a:r>
                      <a:r>
                        <a:rPr lang="ru-RU" sz="2400" b="1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</a:rPr>
                        <a:t>(какую?), </a:t>
                      </a:r>
                      <a:r>
                        <a:rPr lang="ru-RU" sz="2400" b="1" i="1" baseline="0" dirty="0" smtClean="0"/>
                        <a:t>где прошла вся её жизнь.</a:t>
                      </a:r>
                      <a:endParaRPr lang="ru-RU" sz="2400" b="1" i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116">
                <a:tc gridSpan="3">
                  <a:txBody>
                    <a:bodyPr/>
                    <a:lstStyle/>
                    <a:p>
                      <a:r>
                        <a:rPr lang="ru-RU" sz="2800" b="1" dirty="0" smtClean="0"/>
                        <a:t>Вопрос задается от существительного</a:t>
                      </a:r>
                      <a:endParaRPr lang="ru-RU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sz="2400" b="1" i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3546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4816"/>
            <a:ext cx="7571184" cy="729888"/>
          </a:xfrm>
        </p:spPr>
        <p:txBody>
          <a:bodyPr>
            <a:normAutofit/>
          </a:bodyPr>
          <a:lstStyle/>
          <a:p>
            <a:r>
              <a:rPr lang="ru-RU" sz="2000" b="1" i="1" dirty="0" smtClean="0"/>
              <a:t>Спишите, расставьте знаки препинания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616624"/>
          </a:xfrm>
          <a:ln w="127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ru-RU" sz="2400" dirty="0" smtClean="0"/>
              <a:t>1. Мы уже уходили на </a:t>
            </a:r>
            <a:r>
              <a:rPr lang="ru-RU" sz="2400" b="1" dirty="0" smtClean="0"/>
              <a:t>самую</a:t>
            </a:r>
            <a:r>
              <a:rPr lang="ru-RU" sz="2400" dirty="0" smtClean="0"/>
              <a:t> поляну где травы стояли до самых плеч. 2. Берег где остановилась машина был низкий илистый. </a:t>
            </a:r>
            <a:r>
              <a:rPr lang="ru-RU" sz="2400" dirty="0"/>
              <a:t>3</a:t>
            </a:r>
            <a:r>
              <a:rPr lang="ru-RU" sz="2400" dirty="0" smtClean="0"/>
              <a:t>. Я давно мой край оставил где цветут луга и чащи. 4. Англичанин неторопливо выехал на ипподром откуда одна за другой съезжали во двор лошади закончившие проминку. 5. Парадная дверь в доме где жили Быстровы была почему-то закрыта. 6. На столике лежало письмо что мне прислала мать. 7. Левин сел на лошадь и поехал на поле где был прошлогодний клевер. 8. Понадобился проводник который хорошо знал бы лесные тропы. 9 Я бросился под высокий куст орешника над которым молодой стройный клен красиво раскинул свои легкие ветви.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84010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634082"/>
          </a:xfrm>
        </p:spPr>
        <p:txBody>
          <a:bodyPr/>
          <a:lstStyle/>
          <a:p>
            <a:r>
              <a:rPr lang="ru-RU" sz="2800" dirty="0" smtClean="0"/>
              <a:t>Повторим пройденное!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507288" cy="5400600"/>
          </a:xfrm>
        </p:spPr>
        <p:txBody>
          <a:bodyPr>
            <a:noAutofit/>
          </a:bodyPr>
          <a:lstStyle/>
          <a:p>
            <a:r>
              <a:rPr lang="ru-RU" sz="2800" dirty="0" smtClean="0"/>
              <a:t>1. Ни звука ни шороха не раздавалось в лесу и в воздухе чувствовался тягучий медвяный травяной запах плывший с далеких полей. 2. Сейчас брызнет дождь и начнется майская гроза. 3. </a:t>
            </a:r>
            <a:r>
              <a:rPr lang="ru-RU" sz="2800" dirty="0" err="1" smtClean="0"/>
              <a:t>Блудово</a:t>
            </a:r>
            <a:r>
              <a:rPr lang="ru-RU" sz="2800" dirty="0" smtClean="0"/>
              <a:t> болото где и мы сами не раз тоже блуждали начиналось непроходимой зарослью. 4. Понадобился проводник который знал бы хорошо лесные тропы. 5. Изображу ль в картине верной уединенный кабинет где мод воспитанник примерный одет раздет и вновь одет?  6. Есть поздняя осень когда даже с елок снесет опавшие на них листья берез и осин.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8749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490066"/>
          </a:xfrm>
        </p:spPr>
        <p:txBody>
          <a:bodyPr/>
          <a:lstStyle/>
          <a:p>
            <a:r>
              <a:rPr lang="ru-RU" sz="2400" dirty="0" smtClean="0"/>
              <a:t>Проверьте!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836712"/>
            <a:ext cx="8075240" cy="5760640"/>
          </a:xfrm>
        </p:spPr>
        <p:txBody>
          <a:bodyPr>
            <a:normAutofit fontScale="92500"/>
          </a:bodyPr>
          <a:lstStyle/>
          <a:p>
            <a:pPr marL="514350" lvl="0" indent="-514350">
              <a:buAutoNum type="arabicPeriod"/>
            </a:pPr>
            <a:r>
              <a:rPr lang="ru-RU" sz="2800" dirty="0" smtClean="0">
                <a:solidFill>
                  <a:srgbClr val="002060"/>
                </a:solidFill>
              </a:rPr>
              <a:t>Ни звука, </a:t>
            </a:r>
            <a:r>
              <a:rPr lang="ru-RU" sz="2800" dirty="0">
                <a:solidFill>
                  <a:srgbClr val="002060"/>
                </a:solidFill>
              </a:rPr>
              <a:t>ни шороха не </a:t>
            </a:r>
            <a:r>
              <a:rPr lang="ru-RU" sz="2800" dirty="0" smtClean="0">
                <a:solidFill>
                  <a:srgbClr val="002060"/>
                </a:solidFill>
              </a:rPr>
              <a:t>раздавалось </a:t>
            </a:r>
            <a:r>
              <a:rPr lang="ru-RU" sz="2800" dirty="0">
                <a:solidFill>
                  <a:srgbClr val="002060"/>
                </a:solidFill>
              </a:rPr>
              <a:t>в </a:t>
            </a:r>
            <a:r>
              <a:rPr lang="ru-RU" sz="2800" dirty="0" smtClean="0">
                <a:solidFill>
                  <a:srgbClr val="002060"/>
                </a:solidFill>
              </a:rPr>
              <a:t>лесу, </a:t>
            </a:r>
            <a:r>
              <a:rPr lang="ru-RU" sz="2800" dirty="0">
                <a:solidFill>
                  <a:srgbClr val="002060"/>
                </a:solidFill>
              </a:rPr>
              <a:t>и в воздухе чувствовался тягучий медвяный травяной </a:t>
            </a:r>
            <a:r>
              <a:rPr lang="ru-RU" sz="2800" dirty="0" smtClean="0">
                <a:solidFill>
                  <a:srgbClr val="002060"/>
                </a:solidFill>
              </a:rPr>
              <a:t>запах, </a:t>
            </a:r>
            <a:r>
              <a:rPr lang="ru-RU" sz="2800" dirty="0">
                <a:solidFill>
                  <a:srgbClr val="002060"/>
                </a:solidFill>
              </a:rPr>
              <a:t>плывший с далеких полей. 2. Сейчас брызнет дождь и начнется майская гроза. 3. </a:t>
            </a:r>
            <a:r>
              <a:rPr lang="ru-RU" sz="2800" dirty="0" err="1">
                <a:solidFill>
                  <a:srgbClr val="002060"/>
                </a:solidFill>
              </a:rPr>
              <a:t>Блудово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болото, </a:t>
            </a:r>
            <a:r>
              <a:rPr lang="ru-RU" sz="2800" dirty="0">
                <a:solidFill>
                  <a:srgbClr val="002060"/>
                </a:solidFill>
              </a:rPr>
              <a:t>где и мы сами не раз тоже </a:t>
            </a:r>
            <a:r>
              <a:rPr lang="ru-RU" sz="2800" dirty="0" smtClean="0">
                <a:solidFill>
                  <a:srgbClr val="002060"/>
                </a:solidFill>
              </a:rPr>
              <a:t>блуждали, </a:t>
            </a:r>
            <a:r>
              <a:rPr lang="ru-RU" sz="2800" dirty="0">
                <a:solidFill>
                  <a:srgbClr val="002060"/>
                </a:solidFill>
              </a:rPr>
              <a:t>начиналось непроходимой зарослью. 4. Понадобился </a:t>
            </a:r>
            <a:r>
              <a:rPr lang="ru-RU" sz="2800" dirty="0" smtClean="0">
                <a:solidFill>
                  <a:srgbClr val="002060"/>
                </a:solidFill>
              </a:rPr>
              <a:t>проводник, </a:t>
            </a:r>
            <a:r>
              <a:rPr lang="ru-RU" sz="2800" dirty="0">
                <a:solidFill>
                  <a:srgbClr val="002060"/>
                </a:solidFill>
              </a:rPr>
              <a:t>который знал бы хорошо лесные тропы. 5. Изображу ль в картине верной уединенный </a:t>
            </a:r>
            <a:r>
              <a:rPr lang="ru-RU" sz="2800" dirty="0" smtClean="0">
                <a:solidFill>
                  <a:srgbClr val="002060"/>
                </a:solidFill>
              </a:rPr>
              <a:t>кабинет, </a:t>
            </a:r>
            <a:r>
              <a:rPr lang="ru-RU" sz="2800" dirty="0">
                <a:solidFill>
                  <a:srgbClr val="002060"/>
                </a:solidFill>
              </a:rPr>
              <a:t>где мод воспитанник примерный </a:t>
            </a:r>
            <a:r>
              <a:rPr lang="ru-RU" sz="2800" dirty="0" smtClean="0">
                <a:solidFill>
                  <a:srgbClr val="002060"/>
                </a:solidFill>
              </a:rPr>
              <a:t>одет, </a:t>
            </a:r>
            <a:r>
              <a:rPr lang="ru-RU" sz="2800" dirty="0">
                <a:solidFill>
                  <a:srgbClr val="002060"/>
                </a:solidFill>
              </a:rPr>
              <a:t>раздет и вновь одет?  6. Есть поздняя </a:t>
            </a:r>
            <a:r>
              <a:rPr lang="ru-RU" sz="2800" dirty="0" smtClean="0">
                <a:solidFill>
                  <a:srgbClr val="002060"/>
                </a:solidFill>
              </a:rPr>
              <a:t>осень, </a:t>
            </a:r>
            <a:r>
              <a:rPr lang="ru-RU" sz="2800" dirty="0">
                <a:solidFill>
                  <a:srgbClr val="002060"/>
                </a:solidFill>
              </a:rPr>
              <a:t>когда даже с елок снесет опавшие на них листья берез и осин. </a:t>
            </a:r>
            <a:endParaRPr lang="ru-RU" sz="2800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499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153400" cy="50405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Придаточные изъяснительные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5687020"/>
              </p:ext>
            </p:extLst>
          </p:nvPr>
        </p:nvGraphicFramePr>
        <p:xfrm>
          <a:off x="395536" y="764704"/>
          <a:ext cx="8424738" cy="5769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2520280"/>
                <a:gridCol w="4320282"/>
              </a:tblGrid>
              <a:tr h="859003">
                <a:tc>
                  <a:txBody>
                    <a:bodyPr/>
                    <a:lstStyle/>
                    <a:p>
                      <a:r>
                        <a:rPr lang="ru-RU" dirty="0" smtClean="0"/>
                        <a:t>Вопрос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Союзы, союзные слова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Примеры</a:t>
                      </a:r>
                      <a:endParaRPr lang="ru-RU" dirty="0"/>
                    </a:p>
                  </a:txBody>
                  <a:tcPr/>
                </a:tc>
              </a:tr>
              <a:tr h="3902643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Вопросы косвенных падежей</a:t>
                      </a:r>
                      <a:endParaRPr lang="ru-RU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i="1" dirty="0" smtClean="0"/>
                        <a:t>Союзы: </a:t>
                      </a:r>
                      <a:r>
                        <a:rPr lang="ru-RU" sz="2000" b="1" dirty="0" smtClean="0"/>
                        <a:t>что, как, будто, чтобы, ли, как бы не.</a:t>
                      </a:r>
                    </a:p>
                    <a:p>
                      <a:endParaRPr lang="ru-RU" sz="2000" b="1" dirty="0" smtClean="0"/>
                    </a:p>
                    <a:p>
                      <a:r>
                        <a:rPr lang="ru-RU" sz="2000" b="1" i="1" dirty="0" smtClean="0"/>
                        <a:t>Союзные слова: </a:t>
                      </a:r>
                      <a:r>
                        <a:rPr lang="ru-RU" sz="2000" b="1" dirty="0" smtClean="0"/>
                        <a:t>когда, куда, сколько, что, как, где и другие</a:t>
                      </a:r>
                      <a:endParaRPr lang="ru-RU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Я знаю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(что?), </a:t>
                      </a:r>
                      <a:r>
                        <a:rPr lang="ru-RU" sz="2000" b="1" i="1" dirty="0" smtClean="0"/>
                        <a:t>что должен идти.</a:t>
                      </a:r>
                    </a:p>
                    <a:p>
                      <a:r>
                        <a:rPr lang="ru-RU" sz="2000" b="1" dirty="0" smtClean="0"/>
                        <a:t>Туристы испугались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(чего?), </a:t>
                      </a:r>
                      <a:r>
                        <a:rPr lang="ru-RU" sz="2000" b="1" i="1" dirty="0" smtClean="0"/>
                        <a:t>как бы не начался дождь.</a:t>
                      </a:r>
                      <a:r>
                        <a:rPr lang="ru-RU" sz="2000" b="1" baseline="0" dirty="0" smtClean="0"/>
                        <a:t> </a:t>
                      </a:r>
                    </a:p>
                    <a:p>
                      <a:r>
                        <a:rPr lang="ru-RU" sz="2000" b="1" baseline="0" dirty="0" smtClean="0"/>
                        <a:t>Начальник спросил 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</a:rPr>
                        <a:t>(о чём?), </a:t>
                      </a:r>
                      <a:r>
                        <a:rPr lang="ru-RU" sz="2000" b="1" i="1" baseline="0" dirty="0" smtClean="0"/>
                        <a:t>всё ли готово к совещанию.</a:t>
                      </a:r>
                    </a:p>
                    <a:p>
                      <a:r>
                        <a:rPr lang="ru-RU" sz="2000" b="1" baseline="0" dirty="0" smtClean="0"/>
                        <a:t>Надо почувствовать 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</a:rPr>
                        <a:t>(что?), </a:t>
                      </a:r>
                      <a:r>
                        <a:rPr lang="ru-RU" sz="2000" b="1" i="1" baseline="0" dirty="0" smtClean="0"/>
                        <a:t>когда начать говорить.</a:t>
                      </a:r>
                    </a:p>
                    <a:p>
                      <a:r>
                        <a:rPr lang="ru-RU" sz="2000" b="1" baseline="0" dirty="0" smtClean="0"/>
                        <a:t>Командующий знал 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</a:rPr>
                        <a:t>(что?), </a:t>
                      </a:r>
                      <a:r>
                        <a:rPr lang="ru-RU" sz="2000" b="1" i="1" baseline="0" dirty="0" smtClean="0"/>
                        <a:t>как нужно обороняться.</a:t>
                      </a:r>
                      <a:endParaRPr lang="ru-RU" sz="2000" b="1" i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7770">
                <a:tc gridSpan="3">
                  <a:txBody>
                    <a:bodyPr/>
                    <a:lstStyle/>
                    <a:p>
                      <a:r>
                        <a:rPr lang="ru-RU" sz="2800" b="1" dirty="0" smtClean="0"/>
                        <a:t>Вопрос задается от всего главного предложения</a:t>
                      </a:r>
                      <a:endParaRPr lang="ru-RU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sz="2000" b="1" i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390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634082"/>
          </a:xfrm>
        </p:spPr>
        <p:txBody>
          <a:bodyPr/>
          <a:lstStyle/>
          <a:p>
            <a:r>
              <a:rPr lang="ru-RU" sz="2800" dirty="0" smtClean="0"/>
              <a:t>Расставьте знаки препинания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688632"/>
          </a:xfrm>
        </p:spPr>
        <p:txBody>
          <a:bodyPr>
            <a:noAutofit/>
          </a:bodyPr>
          <a:lstStyle/>
          <a:p>
            <a:r>
              <a:rPr lang="ru-RU" sz="2400" dirty="0" smtClean="0"/>
              <a:t>1. Он рассказал нам как найти его жилище и предложил остановиться у него. 2. Сквозь дым от выстрела охотник видел как что-то метнулось по льду и со всех ног кинулось в полынью. 3.  Было заметно что и костюм и узкий жилет и пышный галстук мешали человеку и не давали ему спокойно жить. 4. Потом мать слышала как вприпрыжку с пристуком топочут по крыльцу ножки её маленького </a:t>
            </a:r>
            <a:r>
              <a:rPr lang="ru-RU" sz="2400" dirty="0" err="1" smtClean="0"/>
              <a:t>Яшутки</a:t>
            </a:r>
            <a:r>
              <a:rPr lang="ru-RU" sz="2400" dirty="0" smtClean="0"/>
              <a:t> возвращающегося из школы. 5. В открытую дверь было видно как на цыпочках проходили иногда какие-то пожилые женщины. 6. Вы отгадаете конечно кто этот гость нежданный. 7. По солнцу определил он в какую сторону ему идти.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693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381</TotalTime>
  <Words>1804</Words>
  <Application>Microsoft Office PowerPoint</Application>
  <PresentationFormat>Экран (4:3)</PresentationFormat>
  <Paragraphs>142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Главная</vt:lpstr>
      <vt:lpstr>Сложные предложения</vt:lpstr>
      <vt:lpstr>Сложноподчиненные предложения</vt:lpstr>
      <vt:lpstr>1. Старайтесь жить так, чтобы руки ваши были чисты и совесть чиста. (придаточное обстоятельственное)  2. Когда наступает весна, жизнь становится прекрасней. (придаточное обстоятельственное)  3. В этом доме, где давно никто не жил, все говорило о заброшенности. придаточное определительное)  4. Река, по которой нам предстояло плыть, вызывала странный трепет. (придаточное определительное)  5. Мы думали, что уже все прошли, всему научились.  (придаточное изъяснительное)</vt:lpstr>
      <vt:lpstr>Придаточное определительное</vt:lpstr>
      <vt:lpstr>Спишите, расставьте знаки препинания.</vt:lpstr>
      <vt:lpstr>Повторим пройденное!</vt:lpstr>
      <vt:lpstr>Проверьте!</vt:lpstr>
      <vt:lpstr>Придаточные изъяснительные</vt:lpstr>
      <vt:lpstr>Расставьте знаки препинания</vt:lpstr>
      <vt:lpstr>Проверьте!</vt:lpstr>
      <vt:lpstr>ПРИДАТОЧНЫЕ ОБСТОЯТЕЛЬСТВЕННЫЕ</vt:lpstr>
      <vt:lpstr>Презентация PowerPoint</vt:lpstr>
      <vt:lpstr>Презентация PowerPoint</vt:lpstr>
      <vt:lpstr>Презентация PowerPoint</vt:lpstr>
      <vt:lpstr>Спишите. Расставьте знаки препинания, выделите союзы,  определите вид придаточного</vt:lpstr>
      <vt:lpstr>Проверьте написанное!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Сложные предложения</dc:title>
  <dc:creator>кампутер на</dc:creator>
  <cp:lastModifiedBy>кампутер на</cp:lastModifiedBy>
  <cp:revision>42</cp:revision>
  <dcterms:created xsi:type="dcterms:W3CDTF">2012-02-15T18:03:23Z</dcterms:created>
  <dcterms:modified xsi:type="dcterms:W3CDTF">2012-03-02T14:01:55Z</dcterms:modified>
</cp:coreProperties>
</file>