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8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64" r:id="rId23"/>
    <p:sldId id="285" r:id="rId24"/>
    <p:sldId id="277" r:id="rId25"/>
    <p:sldId id="278" r:id="rId26"/>
    <p:sldId id="283" r:id="rId27"/>
    <p:sldId id="279" r:id="rId28"/>
    <p:sldId id="280" r:id="rId29"/>
    <p:sldId id="282" r:id="rId30"/>
    <p:sldId id="28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– повторение  в9 классе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6143644"/>
            <a:ext cx="3945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Г.Серпухов, школа №7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56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Определите, верны ли высказывания ?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768" y="1357298"/>
            <a:ext cx="766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Л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48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158" y="3929066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7158" y="4786322"/>
            <a:ext cx="79784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Корни уравнения </a:t>
            </a:r>
            <a:r>
              <a:rPr lang="en-US" sz="3600" b="1" dirty="0" smtClean="0"/>
              <a:t> 2x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-32=0</a:t>
            </a:r>
          </a:p>
          <a:p>
            <a:r>
              <a:rPr lang="ru-RU" sz="3600" b="1" dirty="0" smtClean="0"/>
              <a:t> являются противоположными</a:t>
            </a:r>
          </a:p>
          <a:p>
            <a:r>
              <a:rPr lang="ru-RU" sz="3600" b="1" dirty="0" smtClean="0"/>
              <a:t> числами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103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Тест:    «Верно – неверно»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768" y="1357298"/>
            <a:ext cx="766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Л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48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158" y="3929066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42976" y="4071942"/>
            <a:ext cx="70375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Один из корней уравнения </a:t>
            </a:r>
          </a:p>
          <a:p>
            <a:r>
              <a:rPr lang="en-US" sz="3600" b="1" dirty="0" smtClean="0"/>
              <a:t> x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-x√3=0</a:t>
            </a:r>
            <a:r>
              <a:rPr lang="ru-RU" sz="3600" b="1" dirty="0" smtClean="0"/>
              <a:t>  является</a:t>
            </a:r>
          </a:p>
          <a:p>
            <a:r>
              <a:rPr lang="ru-RU" sz="3600" b="1" dirty="0" smtClean="0"/>
              <a:t> иррациональным числом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103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Тест:    «Верно – неверно»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768" y="1357298"/>
            <a:ext cx="766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Л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48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2910" y="4143380"/>
            <a:ext cx="766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Л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57290" y="4214818"/>
            <a:ext cx="57294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Произведение корней</a:t>
            </a:r>
          </a:p>
          <a:p>
            <a:r>
              <a:rPr lang="ru-RU" sz="3600" b="1" dirty="0" smtClean="0"/>
              <a:t> уравнения   </a:t>
            </a:r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-x+6=0</a:t>
            </a:r>
            <a:endParaRPr lang="ru-RU" sz="3600" b="1" dirty="0" smtClean="0"/>
          </a:p>
          <a:p>
            <a:r>
              <a:rPr lang="en-US" sz="3600" b="1" dirty="0" smtClean="0"/>
              <a:t> </a:t>
            </a:r>
            <a:r>
              <a:rPr lang="ru-RU" sz="3600" b="1" dirty="0" smtClean="0"/>
              <a:t>равно 6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103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Тест:    «Верно – неверно»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48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596" y="4071942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8728" y="4214818"/>
            <a:ext cx="56765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Корнями уравнения</a:t>
            </a:r>
          </a:p>
          <a:p>
            <a:r>
              <a:rPr lang="ru-RU" sz="3600" b="1" dirty="0" smtClean="0"/>
              <a:t> </a:t>
            </a:r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-100x+99=0</a:t>
            </a:r>
            <a:endParaRPr lang="ru-RU" sz="3600" b="1" dirty="0" smtClean="0"/>
          </a:p>
          <a:p>
            <a:r>
              <a:rPr lang="en-US" sz="3600" b="1" dirty="0" smtClean="0"/>
              <a:t> </a:t>
            </a:r>
            <a:r>
              <a:rPr lang="ru-RU" sz="3600" b="1" dirty="0" smtClean="0"/>
              <a:t>являются числа 1и 99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103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Тест:    «Верно – неверно»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48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596" y="4071942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8728" y="4214818"/>
            <a:ext cx="72843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Уравнение</a:t>
            </a:r>
          </a:p>
          <a:p>
            <a:r>
              <a:rPr lang="ru-RU" sz="3600" b="1" dirty="0" smtClean="0"/>
              <a:t> </a:t>
            </a:r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-</a:t>
            </a:r>
            <a:r>
              <a:rPr lang="ru-RU" sz="3600" b="1" dirty="0" smtClean="0"/>
              <a:t>6</a:t>
            </a:r>
            <a:r>
              <a:rPr lang="en-US" sz="3600" b="1" dirty="0" smtClean="0"/>
              <a:t>x+</a:t>
            </a:r>
            <a:r>
              <a:rPr lang="ru-RU" sz="3600" b="1" dirty="0" smtClean="0"/>
              <a:t>1-√2</a:t>
            </a:r>
            <a:r>
              <a:rPr lang="en-US" sz="3600" b="1" dirty="0" smtClean="0"/>
              <a:t>=0</a:t>
            </a:r>
            <a:endParaRPr lang="ru-RU" sz="3600" b="1" dirty="0" smtClean="0"/>
          </a:p>
          <a:p>
            <a:r>
              <a:rPr lang="en-US" sz="3600" b="1" dirty="0" smtClean="0"/>
              <a:t> </a:t>
            </a:r>
            <a:r>
              <a:rPr lang="ru-RU" sz="3600" b="1" dirty="0" smtClean="0"/>
              <a:t>имеет два различных корня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103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Тест:    «Верно – неверно»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48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1538" y="4143380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Е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5918" y="4214818"/>
            <a:ext cx="48974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Корнем уравнения</a:t>
            </a:r>
          </a:p>
          <a:p>
            <a:r>
              <a:rPr lang="ru-RU" sz="3600" b="1" dirty="0" smtClean="0"/>
              <a:t> </a:t>
            </a:r>
            <a:r>
              <a:rPr lang="en-US" sz="3600" b="1" dirty="0" smtClean="0"/>
              <a:t>x(x-3,5)=2(x-3,5)</a:t>
            </a:r>
          </a:p>
          <a:p>
            <a:r>
              <a:rPr lang="ru-RU" sz="3600" b="1" dirty="0" smtClean="0"/>
              <a:t>является число -2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103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Тест:    «Верно – неверно»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3714752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8662" y="3786190"/>
            <a:ext cx="791755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Сумма корней уравнения</a:t>
            </a:r>
          </a:p>
          <a:p>
            <a:r>
              <a:rPr lang="ru-RU" sz="4400" b="1" dirty="0" smtClean="0"/>
              <a:t>             </a:t>
            </a:r>
            <a:r>
              <a:rPr lang="en-US" sz="4400" b="1" dirty="0" smtClean="0"/>
              <a:t>x</a:t>
            </a:r>
            <a:r>
              <a:rPr lang="en-US" sz="4400" b="1" baseline="30000" dirty="0" smtClean="0"/>
              <a:t>2</a:t>
            </a:r>
            <a:r>
              <a:rPr lang="ru-RU" sz="4400" b="1" baseline="30000" dirty="0" smtClean="0"/>
              <a:t> </a:t>
            </a:r>
            <a:r>
              <a:rPr lang="ru-RU" sz="4400" b="1" dirty="0" smtClean="0"/>
              <a:t>-4</a:t>
            </a:r>
            <a:r>
              <a:rPr lang="en-US" sz="4400" b="1" dirty="0" smtClean="0"/>
              <a:t>x-</a:t>
            </a:r>
            <a:r>
              <a:rPr lang="ru-RU" sz="4400" b="1" dirty="0" smtClean="0"/>
              <a:t>5</a:t>
            </a:r>
            <a:r>
              <a:rPr lang="en-US" sz="4400" b="1" dirty="0" smtClean="0"/>
              <a:t>=0</a:t>
            </a:r>
            <a:endParaRPr lang="ru-RU" sz="4400" b="1" dirty="0" smtClean="0"/>
          </a:p>
          <a:p>
            <a:r>
              <a:rPr lang="en-US" sz="4400" b="1" dirty="0" smtClean="0"/>
              <a:t> </a:t>
            </a:r>
            <a:r>
              <a:rPr lang="ru-RU" sz="4400" b="1" dirty="0" smtClean="0"/>
              <a:t>равна  4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103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Тест:    «Верно – неверно»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3714752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8662" y="3786190"/>
            <a:ext cx="82205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Уравнение</a:t>
            </a:r>
            <a:r>
              <a:rPr lang="ru-RU" sz="4400" dirty="0" smtClean="0"/>
              <a:t>       </a:t>
            </a:r>
            <a:r>
              <a:rPr lang="en-US" sz="4400" b="1" dirty="0" smtClean="0"/>
              <a:t>x</a:t>
            </a:r>
            <a:r>
              <a:rPr lang="en-US" sz="4400" b="1" baseline="30000" dirty="0" smtClean="0"/>
              <a:t>2</a:t>
            </a:r>
            <a:r>
              <a:rPr lang="ru-RU" sz="4400" b="1" baseline="30000" dirty="0" smtClean="0"/>
              <a:t> </a:t>
            </a:r>
            <a:r>
              <a:rPr lang="ru-RU" sz="4400" b="1" dirty="0" smtClean="0"/>
              <a:t>-10</a:t>
            </a:r>
            <a:r>
              <a:rPr lang="en-US" sz="4400" b="1" dirty="0" smtClean="0"/>
              <a:t>x</a:t>
            </a:r>
            <a:r>
              <a:rPr lang="ru-RU" sz="4400" b="1" dirty="0" smtClean="0"/>
              <a:t>+25</a:t>
            </a:r>
            <a:r>
              <a:rPr lang="en-US" sz="4400" b="1" dirty="0" smtClean="0"/>
              <a:t>=0</a:t>
            </a:r>
            <a:endParaRPr lang="ru-RU" sz="4400" b="1" dirty="0" smtClean="0"/>
          </a:p>
          <a:p>
            <a:r>
              <a:rPr lang="en-US" sz="4400" b="1" dirty="0" smtClean="0"/>
              <a:t> </a:t>
            </a:r>
            <a:r>
              <a:rPr lang="ru-RU" sz="4400" b="1" dirty="0" smtClean="0"/>
              <a:t>имеет один корень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103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Тест:    «Верно – неверно»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714752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472" y="3357562"/>
            <a:ext cx="76049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Числа</a:t>
            </a:r>
            <a:r>
              <a:rPr lang="en-US" sz="3600" dirty="0" smtClean="0"/>
              <a:t> x</a:t>
            </a:r>
            <a:r>
              <a:rPr lang="en-US" sz="3600" baseline="-25000" dirty="0" smtClean="0"/>
              <a:t>1 </a:t>
            </a:r>
            <a:r>
              <a:rPr lang="ru-RU" sz="3600" dirty="0" smtClean="0"/>
              <a:t>и </a:t>
            </a:r>
            <a:r>
              <a:rPr lang="en-US" sz="3600" dirty="0" smtClean="0"/>
              <a:t>x</a:t>
            </a:r>
            <a:r>
              <a:rPr lang="en-US" sz="3600" baseline="-25000" dirty="0" smtClean="0"/>
              <a:t>2</a:t>
            </a:r>
            <a:r>
              <a:rPr lang="ru-RU" sz="3600" dirty="0" smtClean="0"/>
              <a:t> ,изображенные на </a:t>
            </a:r>
          </a:p>
          <a:p>
            <a:r>
              <a:rPr lang="ru-RU" sz="3600" dirty="0" smtClean="0"/>
              <a:t>координатной</a:t>
            </a:r>
            <a:r>
              <a:rPr lang="en-US" sz="3600" dirty="0" smtClean="0"/>
              <a:t> </a:t>
            </a:r>
            <a:r>
              <a:rPr lang="ru-RU" sz="3600" dirty="0" smtClean="0"/>
              <a:t>прямой, являются</a:t>
            </a:r>
          </a:p>
          <a:p>
            <a:r>
              <a:rPr lang="ru-RU" sz="3600" dirty="0" smtClean="0"/>
              <a:t> корнями уравнения  </a:t>
            </a:r>
            <a:r>
              <a:rPr lang="en-US" sz="3600" dirty="0" smtClean="0"/>
              <a:t>  x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+3x-4=0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857224" y="5715016"/>
            <a:ext cx="7286676" cy="158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Блок-схема: узел 29"/>
          <p:cNvSpPr/>
          <p:nvPr/>
        </p:nvSpPr>
        <p:spPr>
          <a:xfrm>
            <a:off x="3786182" y="5572140"/>
            <a:ext cx="71438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857356" y="55721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│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214546" y="55721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│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500298" y="55721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571736" y="55721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│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928926" y="55721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│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286116" y="55721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643306" y="55721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│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000496" y="55721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│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357686" y="55721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│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4714876" y="55721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│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072066" y="55721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│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5429256" y="55721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│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286248" y="57150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ru-RU" sz="3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643438" y="57150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</a:t>
            </a:r>
            <a:endParaRPr lang="ru-RU" sz="3200" b="1" dirty="0"/>
          </a:p>
        </p:txBody>
      </p:sp>
      <p:sp>
        <p:nvSpPr>
          <p:cNvPr id="48" name="Блок-схема: узел 47"/>
          <p:cNvSpPr/>
          <p:nvPr/>
        </p:nvSpPr>
        <p:spPr>
          <a:xfrm>
            <a:off x="2000232" y="5572140"/>
            <a:ext cx="71438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1785918" y="5643578"/>
            <a:ext cx="606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-25000" dirty="0" smtClean="0"/>
              <a:t>1</a:t>
            </a:r>
            <a:endParaRPr lang="ru-RU" sz="3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571868" y="5643578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-25000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103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Тест:    «Верно – неверно»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35729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2428868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4348" y="4000504"/>
            <a:ext cx="688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В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8728" y="4143380"/>
            <a:ext cx="64956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Уравнение  </a:t>
            </a:r>
            <a:r>
              <a:rPr lang="en-US" sz="4000" b="1" dirty="0" smtClean="0"/>
              <a:t>  </a:t>
            </a:r>
            <a:r>
              <a:rPr lang="ru-RU" sz="4000" b="1" dirty="0" smtClean="0"/>
              <a:t>4</a:t>
            </a:r>
            <a:r>
              <a:rPr lang="en-US" sz="4000" b="1" dirty="0" smtClean="0"/>
              <a:t>x</a:t>
            </a:r>
            <a:r>
              <a:rPr lang="en-US" sz="4000" b="1" baseline="30000" dirty="0" smtClean="0"/>
              <a:t>2 </a:t>
            </a:r>
            <a:r>
              <a:rPr lang="en-US" sz="4000" b="1" dirty="0" smtClean="0"/>
              <a:t>+</a:t>
            </a:r>
            <a:r>
              <a:rPr lang="ru-RU" sz="4000" b="1" dirty="0" smtClean="0"/>
              <a:t>25</a:t>
            </a:r>
            <a:r>
              <a:rPr lang="en-US" sz="4000" b="1" dirty="0" smtClean="0"/>
              <a:t>=0</a:t>
            </a:r>
            <a:r>
              <a:rPr lang="ru-RU" sz="4000" b="1" dirty="0" smtClean="0"/>
              <a:t> </a:t>
            </a:r>
          </a:p>
          <a:p>
            <a:r>
              <a:rPr lang="ru-RU" sz="4000" b="1" dirty="0" smtClean="0"/>
              <a:t>имеет два корня</a:t>
            </a:r>
            <a:endParaRPr lang="ru-RU" sz="4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500298" y="55721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596" y="928670"/>
            <a:ext cx="901240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Линейные уравнения:          а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x+b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=0</a:t>
            </a:r>
          </a:p>
          <a:p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Квадратные уравнения:        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ax</a:t>
            </a:r>
            <a:r>
              <a:rPr lang="en-US" sz="3200" b="1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+bx+c=0</a:t>
            </a:r>
          </a:p>
          <a:p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6465901" y="2678107"/>
            <a:ext cx="500066" cy="15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87910" y="2786058"/>
            <a:ext cx="5856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Неполные квадратные уравнения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4929190" y="3286124"/>
            <a:ext cx="642942" cy="35719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572264" y="3286124"/>
            <a:ext cx="785818" cy="42862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9058" y="3643314"/>
            <a:ext cx="1962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ax</a:t>
            </a:r>
            <a:r>
              <a:rPr lang="en-US" sz="2800" b="1" baseline="30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+bx=0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3702" y="3643314"/>
            <a:ext cx="1709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ax</a:t>
            </a:r>
            <a:r>
              <a:rPr lang="en-US" sz="2800" b="1" baseline="30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+c=0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357694"/>
            <a:ext cx="8603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Дробно – рациональные уравнения: 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831975" y="4857750"/>
          <a:ext cx="5715000" cy="1843088"/>
        </p:xfrm>
        <a:graphic>
          <a:graphicData uri="http://schemas.openxmlformats.org/presentationml/2006/ole">
            <p:oleObj spid="_x0000_s1026" name="Формула" r:id="rId3" imgW="19684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103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Тест:    «Верно – неверно»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4348" y="4000504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8728" y="4071942"/>
            <a:ext cx="75953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Уравнения  </a:t>
            </a:r>
            <a:r>
              <a:rPr lang="en-US" sz="4000" b="1" dirty="0" smtClean="0"/>
              <a:t>  x</a:t>
            </a:r>
            <a:r>
              <a:rPr lang="en-US" sz="4000" b="1" baseline="30000" dirty="0" smtClean="0"/>
              <a:t>2 </a:t>
            </a:r>
            <a:r>
              <a:rPr lang="en-US" sz="4000" b="1" dirty="0" smtClean="0"/>
              <a:t>+</a:t>
            </a:r>
            <a:r>
              <a:rPr lang="ru-RU" sz="4000" b="1" dirty="0" smtClean="0"/>
              <a:t>2</a:t>
            </a:r>
            <a:r>
              <a:rPr lang="en-US" sz="4000" b="1" dirty="0" smtClean="0"/>
              <a:t>x-35=0 </a:t>
            </a:r>
            <a:r>
              <a:rPr lang="ru-RU" sz="4000" b="1" dirty="0" smtClean="0"/>
              <a:t>и </a:t>
            </a:r>
            <a:endParaRPr lang="en-US" sz="4000" b="1" dirty="0" smtClean="0"/>
          </a:p>
          <a:p>
            <a:r>
              <a:rPr lang="en-US" sz="4000" b="1" dirty="0" smtClean="0"/>
              <a:t>(x-5)(x+7)=0 </a:t>
            </a:r>
            <a:r>
              <a:rPr lang="ru-RU" sz="4000" b="1" dirty="0" smtClean="0"/>
              <a:t>равносильны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00298" y="55721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103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Тест:    «Верно – неверно»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357298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Д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357298"/>
            <a:ext cx="678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720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К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357298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Р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35729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42886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М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2428868"/>
            <a:ext cx="814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И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2428868"/>
            <a:ext cx="7008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811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Н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428868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24" y="2428868"/>
            <a:ext cx="660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4348" y="4000504"/>
            <a:ext cx="6896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8728" y="4071942"/>
            <a:ext cx="72058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Квадратный трёхчлен</a:t>
            </a:r>
          </a:p>
          <a:p>
            <a:r>
              <a:rPr lang="ru-RU" sz="4000" b="1" dirty="0" smtClean="0"/>
              <a:t>разложен на множители</a:t>
            </a:r>
          </a:p>
          <a:p>
            <a:r>
              <a:rPr lang="ru-RU" sz="4000" b="1" dirty="0" smtClean="0"/>
              <a:t>верно:</a:t>
            </a:r>
          </a:p>
          <a:p>
            <a:r>
              <a:rPr lang="ru-RU" sz="4000" b="1" dirty="0" smtClean="0"/>
              <a:t>      </a:t>
            </a:r>
            <a:r>
              <a:rPr lang="en-US" sz="4000" b="1" dirty="0" smtClean="0"/>
              <a:t>x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+5x+6=(x</a:t>
            </a:r>
            <a:r>
              <a:rPr lang="ru-RU" sz="4000" b="1" dirty="0" smtClean="0"/>
              <a:t>-</a:t>
            </a:r>
            <a:r>
              <a:rPr lang="en-US" sz="4000" b="1" dirty="0" smtClean="0"/>
              <a:t>2)(x+3)</a:t>
            </a:r>
            <a:endParaRPr lang="ru-RU" sz="4000" b="1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2500298" y="55721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89017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Что означает слово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«Дискриминант» 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в переводе с латинского языка?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43182"/>
            <a:ext cx="8640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Если </a:t>
            </a:r>
            <a:r>
              <a:rPr lang="en-US" sz="3600" dirty="0" smtClean="0">
                <a:solidFill>
                  <a:srgbClr val="FF0000"/>
                </a:solidFill>
              </a:rPr>
              <a:t>D&gt;0</a:t>
            </a:r>
            <a:r>
              <a:rPr lang="ru-RU" sz="3600" dirty="0" smtClean="0"/>
              <a:t>, то уравнение имеет </a:t>
            </a:r>
            <a:r>
              <a:rPr lang="ru-RU" sz="36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2 корня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714752"/>
            <a:ext cx="87799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Если </a:t>
            </a:r>
            <a:r>
              <a:rPr lang="en-US" sz="3600" dirty="0" smtClean="0">
                <a:solidFill>
                  <a:srgbClr val="FF0000"/>
                </a:solidFill>
              </a:rPr>
              <a:t>D</a:t>
            </a:r>
            <a:r>
              <a:rPr lang="ru-RU" sz="3600" dirty="0" smtClean="0">
                <a:solidFill>
                  <a:srgbClr val="FF0000"/>
                </a:solidFill>
              </a:rPr>
              <a:t>=</a:t>
            </a:r>
            <a:r>
              <a:rPr lang="en-US" sz="3600" dirty="0" smtClean="0">
                <a:solidFill>
                  <a:srgbClr val="FF0000"/>
                </a:solidFill>
              </a:rPr>
              <a:t>0</a:t>
            </a:r>
            <a:r>
              <a:rPr lang="ru-RU" sz="3600" dirty="0" smtClean="0"/>
              <a:t>, то уравнение имеет </a:t>
            </a:r>
            <a:r>
              <a:rPr lang="ru-RU" sz="36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1 корень</a:t>
            </a:r>
            <a:r>
              <a:rPr lang="ru-RU" sz="36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</a:rPr>
              <a:t>.</a:t>
            </a:r>
          </a:p>
          <a:p>
            <a:r>
              <a:rPr lang="ru-RU" sz="36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</a:rPr>
              <a:t>                                            (2 равных корня)</a:t>
            </a:r>
            <a:endParaRPr lang="ru-RU" sz="3600" dirty="0"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4929198"/>
            <a:ext cx="9248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Если </a:t>
            </a:r>
            <a:r>
              <a:rPr lang="en-US" sz="3600" dirty="0" smtClean="0">
                <a:solidFill>
                  <a:srgbClr val="FF0000"/>
                </a:solidFill>
              </a:rPr>
              <a:t>D&lt;0</a:t>
            </a:r>
            <a:r>
              <a:rPr lang="ru-RU" sz="3600" dirty="0" smtClean="0"/>
              <a:t>, то уравнение</a:t>
            </a:r>
            <a:r>
              <a:rPr lang="en-US" sz="3600" dirty="0" smtClean="0"/>
              <a:t> </a:t>
            </a:r>
            <a:r>
              <a:rPr lang="ru-RU" sz="36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не имеет  корней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Гимнастика для глаз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Вертикальные движения глаз вверх – вниз.</a:t>
            </a:r>
          </a:p>
          <a:p>
            <a:r>
              <a:rPr lang="ru-RU" dirty="0" smtClean="0"/>
              <a:t>Горизонтальное – вправо – влево.</a:t>
            </a:r>
          </a:p>
          <a:p>
            <a:r>
              <a:rPr lang="ru-RU" dirty="0" smtClean="0"/>
              <a:t>Вращение глазами по часовой стрелке и против.</a:t>
            </a:r>
          </a:p>
          <a:p>
            <a:r>
              <a:rPr lang="ru-RU" dirty="0" smtClean="0"/>
              <a:t>Закрыть глаза и представить по очереди цвета радуги как можно отчетливее.</a:t>
            </a:r>
          </a:p>
          <a:p>
            <a:r>
              <a:rPr lang="ru-RU" dirty="0" smtClean="0"/>
              <a:t>Глазами нарисовать кривую, изображенную на доске, сначала в одном направлении, а затем в другом направлении.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3483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Решите письменно: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285860"/>
            <a:ext cx="92368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При каких значениях параметра </a:t>
            </a:r>
            <a:r>
              <a:rPr lang="en-US" sz="36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 </a:t>
            </a:r>
            <a:r>
              <a:rPr lang="ru-RU" sz="3600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а</a:t>
            </a:r>
          </a:p>
          <a:p>
            <a:r>
              <a:rPr lang="ru-RU" sz="36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 уравнение имеет единственное решение?</a:t>
            </a:r>
            <a:endParaRPr lang="ru-RU" sz="3600" dirty="0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3500438"/>
            <a:ext cx="61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(2</a:t>
            </a:r>
            <a:r>
              <a:rPr lang="en-US" sz="4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a-5)x</a:t>
            </a:r>
            <a:r>
              <a:rPr lang="en-US" sz="4800" baseline="300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2</a:t>
            </a:r>
            <a:r>
              <a:rPr lang="en-US" sz="4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-2(a-1)x+3=0</a:t>
            </a:r>
            <a:endParaRPr lang="ru-RU" sz="4800" dirty="0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85794"/>
            <a:ext cx="8521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Решите дробно – рациональные уравнения</a:t>
            </a:r>
            <a:endParaRPr lang="ru-RU" sz="32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2" y="1357298"/>
          <a:ext cx="4197759" cy="5218835"/>
        </p:xfrm>
        <a:graphic>
          <a:graphicData uri="http://schemas.openxmlformats.org/presentationml/2006/ole">
            <p:oleObj spid="_x0000_s19458" name="Формула" r:id="rId3" imgW="1409400" imgH="1752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29322" y="2857496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Нет корней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357950" y="1500174"/>
            <a:ext cx="1125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y=-5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4143380"/>
            <a:ext cx="132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y=-</a:t>
            </a:r>
            <a:r>
              <a:rPr lang="ru-RU" sz="3600" dirty="0" smtClean="0"/>
              <a:t>1</a:t>
            </a:r>
            <a:r>
              <a:rPr lang="en-US" sz="3600" dirty="0" smtClean="0"/>
              <a:t>5</a:t>
            </a:r>
            <a:endParaRPr lang="ru-RU" sz="36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715008" y="5072050"/>
          <a:ext cx="3071833" cy="1785950"/>
        </p:xfrm>
        <a:graphic>
          <a:graphicData uri="http://schemas.openxmlformats.org/presentationml/2006/ole">
            <p:oleObj spid="_x0000_s19459" name="Формула" r:id="rId4" imgW="10918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smtClean="0"/>
              <a:t>№1154(г),  1155(г,е)  1161(в).</a:t>
            </a:r>
            <a:endParaRPr lang="ru-RU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428604"/>
            <a:ext cx="4894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Самостоятельная работа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0" y="1466850"/>
          <a:ext cx="4621213" cy="5281613"/>
        </p:xfrm>
        <a:graphic>
          <a:graphicData uri="http://schemas.openxmlformats.org/presentationml/2006/ole">
            <p:oleObj spid="_x0000_s36866" name="Формула" r:id="rId3" imgW="2133360" imgH="24382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427538" y="1466850"/>
          <a:ext cx="4813300" cy="5281613"/>
        </p:xfrm>
        <a:graphic>
          <a:graphicData uri="http://schemas.openxmlformats.org/presentationml/2006/ole">
            <p:oleObj spid="_x0000_s36867" name="Формула" r:id="rId4" imgW="2222280" imgH="24382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4348" y="928670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 вариант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572132" y="928670"/>
            <a:ext cx="1830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 вариант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654689"/>
          <a:ext cx="4357686" cy="5560927"/>
        </p:xfrm>
        <a:graphic>
          <a:graphicData uri="http://schemas.openxmlformats.org/presentationml/2006/ole">
            <p:oleObj spid="_x0000_s37890" name="Формула" r:id="rId3" imgW="1701720" imgH="217152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72000" y="753233"/>
          <a:ext cx="4286280" cy="5469805"/>
        </p:xfrm>
        <a:graphic>
          <a:graphicData uri="http://schemas.openxmlformats.org/presentationml/2006/ole">
            <p:oleObj spid="_x0000_s37891" name="Формула" r:id="rId4" imgW="1701720" imgH="2171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85729"/>
            <a:ext cx="6572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Решите </a:t>
            </a:r>
            <a:r>
              <a:rPr lang="ru-RU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самостоятельно</a:t>
            </a:r>
            <a:endParaRPr lang="en-US" sz="4000" dirty="0" smtClean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  <a:p>
            <a:endParaRPr lang="ru-RU" sz="4000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1357298"/>
            <a:ext cx="56573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000" dirty="0" smtClean="0"/>
              <a:t>Решите уравнение: </a:t>
            </a:r>
            <a:endParaRPr lang="en-US" sz="4000" dirty="0" smtClean="0"/>
          </a:p>
          <a:p>
            <a:pPr marL="742950" indent="-742950"/>
            <a:endParaRPr lang="en-US" sz="4000" dirty="0" smtClean="0"/>
          </a:p>
          <a:p>
            <a:pPr marL="742950" indent="-742950"/>
            <a:r>
              <a:rPr lang="en-US" sz="4000" dirty="0" smtClean="0"/>
              <a:t>      </a:t>
            </a:r>
            <a:r>
              <a:rPr lang="ru-RU" sz="4000" dirty="0" smtClean="0"/>
              <a:t>  5</a:t>
            </a:r>
            <a:r>
              <a:rPr lang="en-US" sz="4000" dirty="0" smtClean="0"/>
              <a:t>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-4|x-2|-14=0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3714752"/>
            <a:ext cx="862928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00150" lvl="1" indent="-742950">
              <a:buAutoNum type="arabicParenR" startAt="2"/>
            </a:pPr>
            <a:r>
              <a:rPr lang="ru-RU" sz="4000" dirty="0" smtClean="0"/>
              <a:t>При каждом значении</a:t>
            </a:r>
          </a:p>
          <a:p>
            <a:pPr marL="1200150" lvl="1" indent="-742950"/>
            <a:r>
              <a:rPr lang="ru-RU" sz="4000" dirty="0" smtClean="0"/>
              <a:t>параметра  а </a:t>
            </a:r>
            <a:r>
              <a:rPr lang="en-US" sz="4000" dirty="0" smtClean="0"/>
              <a:t> </a:t>
            </a:r>
            <a:r>
              <a:rPr lang="ru-RU" sz="4000" dirty="0" smtClean="0"/>
              <a:t>решите уравнение: </a:t>
            </a:r>
            <a:endParaRPr lang="en-US" sz="4000" dirty="0" smtClean="0"/>
          </a:p>
          <a:p>
            <a:pPr marL="742950" indent="-742950"/>
            <a:endParaRPr lang="en-US" sz="4000" dirty="0" smtClean="0"/>
          </a:p>
          <a:p>
            <a:pPr marL="742950" indent="-742950"/>
            <a:r>
              <a:rPr lang="en-US" sz="4000" dirty="0" smtClean="0"/>
              <a:t>      </a:t>
            </a:r>
            <a:r>
              <a:rPr lang="ru-RU" sz="4000" dirty="0" smtClean="0"/>
              <a:t>  </a:t>
            </a:r>
            <a:r>
              <a:rPr lang="en-US" sz="4000" smtClean="0"/>
              <a:t>          a</a:t>
            </a:r>
            <a:r>
              <a:rPr lang="en-US" sz="4000" baseline="30000" smtClean="0"/>
              <a:t>2</a:t>
            </a:r>
            <a:r>
              <a:rPr lang="en-US" sz="4000" smtClean="0"/>
              <a:t>x-10=25x+2a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1000108"/>
            <a:ext cx="5641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(Дополнительное задание для сильных учащихся)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642918"/>
            <a:ext cx="74959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Сколько  корней может иметь 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линейное уравнение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ax=-b ?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2910" y="2071678"/>
          <a:ext cx="5634057" cy="2341111"/>
        </p:xfrm>
        <a:graphic>
          <a:graphicData uri="http://schemas.openxmlformats.org/presentationml/2006/ole">
            <p:oleObj spid="_x0000_s15362" name="Формула" r:id="rId3" imgW="1384200" imgH="6346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14348" y="3643314"/>
          <a:ext cx="7902830" cy="714380"/>
        </p:xfrm>
        <a:graphic>
          <a:graphicData uri="http://schemas.openxmlformats.org/presentationml/2006/ole">
            <p:oleObj spid="_x0000_s15363" name="Формула" r:id="rId4" imgW="224784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14348" y="4643446"/>
          <a:ext cx="7506800" cy="1575778"/>
        </p:xfrm>
        <a:graphic>
          <a:graphicData uri="http://schemas.openxmlformats.org/presentationml/2006/ole">
            <p:oleObj spid="_x0000_s15365" name="Формула" r:id="rId5" imgW="2057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0166" y="428604"/>
            <a:ext cx="6692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n>
                  <a:solidFill>
                    <a:schemeClr val="accent2"/>
                  </a:solidFill>
                </a:ln>
              </a:rPr>
              <a:t>Ответы к самостоятельной работе</a:t>
            </a:r>
            <a:endParaRPr lang="ru-RU" sz="3200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000108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 </a:t>
            </a:r>
            <a:r>
              <a:rPr lang="ru-RU" sz="2800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вариант</a:t>
            </a:r>
            <a:endParaRPr lang="ru-RU" sz="2800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1000108"/>
            <a:ext cx="1830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 </a:t>
            </a:r>
            <a:r>
              <a:rPr lang="ru-RU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вариант</a:t>
            </a:r>
            <a:endParaRPr lang="ru-RU" sz="2800" dirty="0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57158" y="1500174"/>
          <a:ext cx="3780349" cy="5010164"/>
        </p:xfrm>
        <a:graphic>
          <a:graphicData uri="http://schemas.openxmlformats.org/presentationml/2006/ole">
            <p:oleObj spid="_x0000_s38914" name="Формула" r:id="rId3" imgW="1638000" imgH="217152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857752" y="1500174"/>
          <a:ext cx="3780349" cy="5010164"/>
        </p:xfrm>
        <a:graphic>
          <a:graphicData uri="http://schemas.openxmlformats.org/presentationml/2006/ole">
            <p:oleObj spid="_x0000_s38915" name="Формула" r:id="rId4" imgW="1638000" imgH="2171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488" y="642918"/>
            <a:ext cx="374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Решите устно: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428736"/>
            <a:ext cx="24192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1. 14</a:t>
            </a:r>
            <a:r>
              <a:rPr lang="en-US" sz="4400" dirty="0" smtClean="0"/>
              <a:t>x=-7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2285992"/>
            <a:ext cx="20938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2</a:t>
            </a:r>
            <a:r>
              <a:rPr lang="ru-RU" sz="4400" dirty="0" smtClean="0"/>
              <a:t>. </a:t>
            </a:r>
            <a:r>
              <a:rPr lang="en-US" sz="4400" dirty="0" smtClean="0"/>
              <a:t>3x=0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3214686"/>
            <a:ext cx="2191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</a:t>
            </a:r>
            <a:r>
              <a:rPr lang="ru-RU" sz="4400" dirty="0" smtClean="0"/>
              <a:t>. </a:t>
            </a:r>
            <a:r>
              <a:rPr lang="en-US" sz="4400" dirty="0" smtClean="0"/>
              <a:t>|x|=8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4143380"/>
            <a:ext cx="28809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4</a:t>
            </a:r>
            <a:r>
              <a:rPr lang="ru-RU" sz="4400" dirty="0" smtClean="0"/>
              <a:t>. </a:t>
            </a:r>
            <a:r>
              <a:rPr lang="en-US" sz="4400" dirty="0" smtClean="0"/>
              <a:t>|x|+9=8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5072074"/>
            <a:ext cx="21114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5</a:t>
            </a:r>
            <a:r>
              <a:rPr lang="ru-RU" sz="4400" dirty="0" smtClean="0"/>
              <a:t>. </a:t>
            </a:r>
            <a:r>
              <a:rPr lang="en-US" sz="4400" dirty="0" smtClean="0"/>
              <a:t>0x=0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1571612"/>
            <a:ext cx="25651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6</a:t>
            </a:r>
            <a:r>
              <a:rPr lang="ru-RU" sz="4400" dirty="0" smtClean="0"/>
              <a:t>. </a:t>
            </a:r>
            <a:r>
              <a:rPr lang="en-US" sz="4400" dirty="0" smtClean="0"/>
              <a:t>0x=2,3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2066" y="2428868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7</a:t>
            </a:r>
            <a:r>
              <a:rPr lang="ru-RU" sz="4400" dirty="0" smtClean="0"/>
              <a:t>. </a:t>
            </a:r>
            <a:endParaRPr lang="ru-RU" sz="44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857884" y="2143116"/>
          <a:ext cx="2064946" cy="1641368"/>
        </p:xfrm>
        <a:graphic>
          <a:graphicData uri="http://schemas.openxmlformats.org/presentationml/2006/ole">
            <p:oleObj spid="_x0000_s16386" name="Формула" r:id="rId3" imgW="495000" imgH="393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143504" y="3714752"/>
            <a:ext cx="27093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8</a:t>
            </a:r>
            <a:r>
              <a:rPr lang="ru-RU" sz="4400" dirty="0" smtClean="0"/>
              <a:t>. </a:t>
            </a:r>
            <a:r>
              <a:rPr lang="en-US" sz="4400" dirty="0" smtClean="0"/>
              <a:t>|x-6|=5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214810" y="5000636"/>
            <a:ext cx="47788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</a:t>
            </a:r>
            <a:r>
              <a:rPr lang="en-US" sz="4400" dirty="0" smtClean="0"/>
              <a:t>x-6=5 </a:t>
            </a:r>
            <a:r>
              <a:rPr lang="ru-RU" sz="4400" dirty="0" smtClean="0"/>
              <a:t>или </a:t>
            </a:r>
            <a:r>
              <a:rPr lang="en-US" sz="4400" dirty="0" smtClean="0"/>
              <a:t>x-6=-5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71480"/>
            <a:ext cx="6856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Решить линейные  уравнения, 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содержащие модули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714488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 вариант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1714488"/>
            <a:ext cx="159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 вариант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786058"/>
            <a:ext cx="4344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|3x-1|=|2x-6|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2786058"/>
            <a:ext cx="36760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||x-3|-6|=5</a:t>
            </a:r>
            <a:endParaRPr lang="ru-RU" sz="5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393273" y="3107529"/>
            <a:ext cx="2214578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1480"/>
            <a:ext cx="5918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Квадратные уравнения: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928926" y="1142984"/>
          <a:ext cx="3024702" cy="744542"/>
        </p:xfrm>
        <a:graphic>
          <a:graphicData uri="http://schemas.openxmlformats.org/presentationml/2006/ole">
            <p:oleObj spid="_x0000_s17410" name="Формула" r:id="rId3" imgW="82548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643174" y="1643050"/>
          <a:ext cx="3779911" cy="1669051"/>
        </p:xfrm>
        <a:graphic>
          <a:graphicData uri="http://schemas.openxmlformats.org/presentationml/2006/ole">
            <p:oleObj spid="_x0000_s17411" name="Формула" r:id="rId4" imgW="977760" imgH="431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8662" y="3214686"/>
            <a:ext cx="7630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Неполные квадратные уравнения: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5214950"/>
            <a:ext cx="5277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x=0</a:t>
            </a:r>
            <a:r>
              <a:rPr lang="ru-RU" sz="4800" dirty="0" smtClean="0"/>
              <a:t> или </a:t>
            </a:r>
            <a:r>
              <a:rPr lang="en-US" sz="4800" dirty="0" smtClean="0"/>
              <a:t>(</a:t>
            </a:r>
            <a:r>
              <a:rPr lang="en-US" sz="4800" dirty="0" err="1" smtClean="0"/>
              <a:t>ax+b</a:t>
            </a:r>
            <a:r>
              <a:rPr lang="en-US" sz="4800" dirty="0" smtClean="0"/>
              <a:t>)=0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929322" y="3714752"/>
            <a:ext cx="2484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ax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+c=0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17072" y="500042"/>
            <a:ext cx="35269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ax</a:t>
            </a:r>
            <a:r>
              <a:rPr lang="en-US" sz="4400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+bx+c=0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2976" y="3786190"/>
            <a:ext cx="2861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ax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+bx=0</a:t>
            </a:r>
            <a:endParaRPr lang="ru-RU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1142976" y="4500570"/>
            <a:ext cx="3094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x(</a:t>
            </a:r>
            <a:r>
              <a:rPr lang="en-US" sz="4800" dirty="0" err="1" smtClean="0"/>
              <a:t>ax+b</a:t>
            </a:r>
            <a:r>
              <a:rPr lang="en-US" sz="4800" dirty="0" smtClean="0"/>
              <a:t>)=0</a:t>
            </a:r>
            <a:endParaRPr lang="ru-RU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5857892"/>
            <a:ext cx="1970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x=-b:a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5857884" y="4643446"/>
            <a:ext cx="891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x=</a:t>
            </a:r>
            <a:endParaRPr lang="ru-RU" sz="4800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643702" y="4286256"/>
          <a:ext cx="1774825" cy="1516062"/>
        </p:xfrm>
        <a:graphic>
          <a:graphicData uri="http://schemas.openxmlformats.org/presentationml/2006/ole">
            <p:oleObj spid="_x0000_s17412" name="Формула" r:id="rId5" imgW="520560" imgH="4442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72198" y="5857892"/>
            <a:ext cx="2927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где  ас</a:t>
            </a:r>
            <a:r>
              <a:rPr lang="en-US" sz="4800" dirty="0" smtClean="0"/>
              <a:t>&lt;0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42918"/>
            <a:ext cx="89546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Какое квадратное уравнение называется</a:t>
            </a: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приведённым?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2071678"/>
            <a:ext cx="35060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r>
              <a:rPr lang="en-US" sz="4400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+px+q=0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174" y="3429000"/>
            <a:ext cx="89178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Как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можно решить </a:t>
            </a:r>
            <a:r>
              <a:rPr lang="ru-RU" sz="3200" i="1" dirty="0" smtClean="0">
                <a:solidFill>
                  <a:srgbClr val="002060"/>
                </a:solidFill>
              </a:rPr>
              <a:t>приведённое</a:t>
            </a:r>
            <a:r>
              <a:rPr lang="ru-RU" sz="3200" dirty="0" smtClean="0">
                <a:solidFill>
                  <a:srgbClr val="002060"/>
                </a:solidFill>
              </a:rPr>
              <a:t>  квадратное 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уравнение, не используя </a:t>
            </a:r>
            <a:r>
              <a:rPr lang="ru-RU" sz="3200" u="sng" dirty="0" smtClean="0">
                <a:solidFill>
                  <a:srgbClr val="002060"/>
                </a:solidFill>
              </a:rPr>
              <a:t>формулу корней 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квадратного уравнения ?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714356"/>
            <a:ext cx="3358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Теорема Виета</a:t>
            </a:r>
            <a:endParaRPr lang="ru-RU" sz="3600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pic>
        <p:nvPicPr>
          <p:cNvPr id="19458" name="Picture 2" descr="C:\Users\User\Pictures\ви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71480"/>
            <a:ext cx="3357585" cy="409461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00760" y="214290"/>
            <a:ext cx="2795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n>
                  <a:solidFill>
                    <a:srgbClr val="0070C0"/>
                  </a:solidFill>
                </a:ln>
              </a:rPr>
              <a:t>Франсуа Виет</a:t>
            </a:r>
            <a:endParaRPr lang="ru-RU" sz="3200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500174"/>
            <a:ext cx="3113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r>
              <a:rPr lang="en-US" sz="4000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+px+q=0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2357430"/>
            <a:ext cx="21884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x</a:t>
            </a:r>
            <a:r>
              <a:rPr lang="en-US" sz="4000" baseline="-25000" dirty="0" smtClean="0">
                <a:solidFill>
                  <a:srgbClr val="FF0000"/>
                </a:solidFill>
              </a:rPr>
              <a:t>1</a:t>
            </a:r>
            <a:r>
              <a:rPr lang="en-US" sz="4000" dirty="0" smtClean="0">
                <a:solidFill>
                  <a:srgbClr val="FF0000"/>
                </a:solidFill>
              </a:rPr>
              <a:t>+x</a:t>
            </a:r>
            <a:r>
              <a:rPr lang="en-US" sz="4000" baseline="-25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=-p</a:t>
            </a:r>
          </a:p>
          <a:p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3143248"/>
            <a:ext cx="1802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x</a:t>
            </a:r>
            <a:r>
              <a:rPr lang="en-US" sz="4000" baseline="-25000" dirty="0" smtClean="0">
                <a:solidFill>
                  <a:srgbClr val="FF0000"/>
                </a:solidFill>
              </a:rPr>
              <a:t>1</a:t>
            </a:r>
            <a:r>
              <a:rPr lang="en-US" sz="4000" dirty="0" smtClean="0">
                <a:solidFill>
                  <a:srgbClr val="FF0000"/>
                </a:solidFill>
              </a:rPr>
              <a:t>·x</a:t>
            </a:r>
            <a:r>
              <a:rPr lang="en-US" sz="4000" baseline="-25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=q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00570"/>
            <a:ext cx="78614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Формула разложения квадратного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трёхчлена на множители: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5429264"/>
            <a:ext cx="55755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en-US" sz="4000" dirty="0" smtClean="0">
                <a:solidFill>
                  <a:srgbClr val="FF0000"/>
                </a:solidFill>
              </a:rPr>
              <a:t>x</a:t>
            </a:r>
            <a:r>
              <a:rPr lang="ru-RU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+</a:t>
            </a:r>
            <a:r>
              <a:rPr lang="en-US" sz="4000" dirty="0" err="1" smtClean="0">
                <a:solidFill>
                  <a:srgbClr val="FF0000"/>
                </a:solidFill>
              </a:rPr>
              <a:t>bx+c</a:t>
            </a:r>
            <a:r>
              <a:rPr lang="en-US" sz="4000" dirty="0" smtClean="0">
                <a:solidFill>
                  <a:srgbClr val="FF0000"/>
                </a:solidFill>
              </a:rPr>
              <a:t>=a(x-x</a:t>
            </a:r>
            <a:r>
              <a:rPr lang="en-US" sz="4000" baseline="-25000" dirty="0" smtClean="0">
                <a:solidFill>
                  <a:srgbClr val="FF0000"/>
                </a:solidFill>
              </a:rPr>
              <a:t>1</a:t>
            </a:r>
            <a:r>
              <a:rPr lang="en-US" sz="4000" dirty="0" smtClean="0">
                <a:solidFill>
                  <a:srgbClr val="FF0000"/>
                </a:solidFill>
              </a:rPr>
              <a:t>)(x-x</a:t>
            </a:r>
            <a:r>
              <a:rPr lang="en-US" sz="4000" baseline="-25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) </a:t>
            </a:r>
            <a:endParaRPr lang="ru-RU" sz="4000" dirty="0" smtClean="0">
              <a:solidFill>
                <a:srgbClr val="FF0000"/>
              </a:solidFill>
            </a:endParaRPr>
          </a:p>
          <a:p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6000768"/>
            <a:ext cx="82541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где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x</a:t>
            </a:r>
            <a:r>
              <a:rPr lang="en-US" sz="4000" baseline="-25000" dirty="0" smtClean="0">
                <a:solidFill>
                  <a:srgbClr val="FF0000"/>
                </a:solidFill>
              </a:rPr>
              <a:t>1</a:t>
            </a:r>
            <a:r>
              <a:rPr lang="ru-RU" sz="4000" baseline="-25000" dirty="0" smtClean="0">
                <a:solidFill>
                  <a:srgbClr val="FF0000"/>
                </a:solidFill>
              </a:rPr>
              <a:t>, </a:t>
            </a:r>
            <a:r>
              <a:rPr lang="en-US" sz="4000" dirty="0" smtClean="0">
                <a:solidFill>
                  <a:srgbClr val="FF0000"/>
                </a:solidFill>
              </a:rPr>
              <a:t>x</a:t>
            </a:r>
            <a:r>
              <a:rPr lang="en-US" sz="4000" baseline="-25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 – </a:t>
            </a:r>
            <a:r>
              <a:rPr lang="ru-RU" sz="3200" dirty="0" smtClean="0">
                <a:solidFill>
                  <a:srgbClr val="FF0000"/>
                </a:solidFill>
              </a:rPr>
              <a:t>корни квадратного трёхчлена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8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</a:t>
            </a:r>
            <a:r>
              <a:rPr lang="ru-RU" sz="4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«Верно – неверно»</a:t>
            </a:r>
            <a:br>
              <a:rPr lang="ru-RU" sz="4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</a:br>
            <a:endParaRPr lang="ru-RU" sz="4800" dirty="0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286124"/>
            <a:ext cx="8229600" cy="4325112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Решив тест, вы получите слово, которое часто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используете  на уроках алгебры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1000108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Тест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667</TotalTime>
  <Words>860</Words>
  <PresentationFormat>Экран (4:3)</PresentationFormat>
  <Paragraphs>380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Городская</vt:lpstr>
      <vt:lpstr>Формула</vt:lpstr>
      <vt:lpstr>Решение уравнений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    «Верно – неверно»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      Гимнастика для глаз</vt:lpstr>
      <vt:lpstr>Слайд 24</vt:lpstr>
      <vt:lpstr>Слайд 25</vt:lpstr>
      <vt:lpstr>Домашнее задание: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уравнений</dc:title>
  <dc:creator>User</dc:creator>
  <cp:lastModifiedBy>User</cp:lastModifiedBy>
  <cp:revision>80</cp:revision>
  <dcterms:created xsi:type="dcterms:W3CDTF">2012-02-28T16:34:46Z</dcterms:created>
  <dcterms:modified xsi:type="dcterms:W3CDTF">2012-09-05T18:23:56Z</dcterms:modified>
</cp:coreProperties>
</file>