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Override7.xml" ContentType="application/vnd.openxmlformats-officedocument.themeOverr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6" r:id="rId4"/>
    <p:sldId id="267" r:id="rId5"/>
    <p:sldId id="268" r:id="rId6"/>
    <p:sldId id="262" r:id="rId7"/>
    <p:sldId id="269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CC00"/>
    <a:srgbClr val="FF9966"/>
    <a:srgbClr val="CCFF99"/>
    <a:srgbClr val="FFFF00"/>
    <a:srgbClr val="6699FF"/>
    <a:srgbClr val="FF99FF"/>
    <a:srgbClr val="66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&#1044;&#1080;&#1072;&#1075;&#1088;&#1072;&#1084;&#1084;&#1072;%20&#1074;%20Microsoft%20Office%20PowerPoint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&#1044;&#1080;&#1072;&#1075;&#1088;&#1072;&#1084;&#1084;&#1072;%20&#1074;%20Microsoft%20Office%20PowerPoint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&#1044;&#1080;&#1072;&#1075;&#1088;&#1072;&#1084;&#1084;&#1072;%20&#1074;%20Microsoft%20Office%20PowerPoint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&#1044;&#1080;&#1072;&#1075;&#1088;&#1072;&#1084;&#1084;&#1072;%20&#1074;%20Microsoft%20Office%20PowerPoint" TargetMode="External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&#1044;&#1080;&#1072;&#1075;&#1088;&#1072;&#1084;&#1084;&#1072;%20&#1074;%20Microsoft%20Office%20PowerPoint" TargetMode="External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&#1044;&#1080;&#1072;&#1075;&#1088;&#1072;&#1084;&#1084;&#1072;%20&#1074;%20Microsoft%20Office%20PowerPoint" TargetMode="External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&#1044;&#1080;&#1072;&#1075;&#1088;&#1072;&#1084;&#1084;&#1072;%20&#1074;%20Microsoft%20Office%20PowerPoint" TargetMode="External"/><Relationship Id="rId1" Type="http://schemas.openxmlformats.org/officeDocument/2006/relationships/themeOverride" Target="../theme/themeOverrid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6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defRPr>
            </a:pPr>
            <a:r>
              <a:rPr lang="ru-RU" sz="16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r>
              <a:rPr lang="ru-RU" sz="1600" baseline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- сложный предмет?</a:t>
            </a:r>
            <a:endParaRPr lang="ru-RU" sz="160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c:rich>
      </c:tx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1.9444444444444445E-2"/>
          <c:y val="0.30582385535141626"/>
          <c:w val="0.93888888888889088"/>
          <c:h val="0.64325021872265953"/>
        </c:manualLayout>
      </c:layout>
      <c:pie3DChart>
        <c:varyColors val="1"/>
        <c:ser>
          <c:idx val="0"/>
          <c:order val="0"/>
          <c:spPr>
            <a:solidFill>
              <a:srgbClr val="FFFF00"/>
            </a:solidFill>
          </c:spPr>
          <c:explosion val="25"/>
          <c:dPt>
            <c:idx val="1"/>
            <c:spPr>
              <a:solidFill>
                <a:srgbClr val="FF6600"/>
              </a:solidFill>
            </c:spPr>
          </c:dPt>
          <c:dLbls>
            <c:dLbl>
              <c:idx val="0"/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</c:dLbl>
            <c:dLbl>
              <c:idx val="1"/>
              <c:spPr/>
              <c:txPr>
                <a:bodyPr/>
                <a:lstStyle/>
                <a:p>
                  <a:pPr>
                    <a:defRPr sz="16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</c:dLbl>
            <c:showVal val="1"/>
            <c:showPercent val="1"/>
            <c:showLeaderLines val="1"/>
          </c:dLbls>
          <c:cat>
            <c:strRef>
              <c:f>'[Диаграмма в Microsoft Office PowerPoint]Лист1'!$E$14:$E$15</c:f>
              <c:strCache>
                <c:ptCount val="2"/>
                <c:pt idx="0">
                  <c:v>да</c:v>
                </c:pt>
                <c:pt idx="1">
                  <c:v> нет</c:v>
                </c:pt>
              </c:strCache>
            </c:strRef>
          </c:cat>
          <c:val>
            <c:numRef>
              <c:f>'[Диаграмма в Microsoft Office PowerPoint]Лист1'!$F$14:$F$15</c:f>
              <c:numCache>
                <c:formatCode>General</c:formatCode>
                <c:ptCount val="2"/>
                <c:pt idx="0">
                  <c:v>4</c:v>
                </c:pt>
                <c:pt idx="1">
                  <c:v>15</c:v>
                </c:pt>
              </c:numCache>
            </c:numRef>
          </c:val>
        </c:ser>
        <c:dLbls>
          <c:showVal val="1"/>
        </c:dLbls>
      </c:pie3DChart>
    </c:plotArea>
    <c:legend>
      <c:legendPos val="t"/>
      <c:layout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>
                <a:solidFill>
                  <a:srgbClr val="0000CC"/>
                </a:solidFill>
              </a:defRPr>
            </a:pPr>
            <a:r>
              <a:rPr lang="ru-RU" sz="16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r>
              <a:rPr lang="ru-RU" sz="1600" baseline="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- интересный предмет?</a:t>
            </a:r>
            <a:endParaRPr lang="ru-RU" sz="16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spPr>
            <a:solidFill>
              <a:srgbClr val="66FF66"/>
            </a:solidFill>
          </c:spPr>
          <c:explosion val="25"/>
          <c:dPt>
            <c:idx val="0"/>
            <c:spPr>
              <a:solidFill>
                <a:srgbClr val="6699FF"/>
              </a:solidFill>
            </c:spPr>
          </c:dPt>
          <c:dLbls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Percent val="1"/>
            <c:showLeaderLines val="1"/>
          </c:dLbls>
          <c:cat>
            <c:strRef>
              <c:f>'[Диаграмма в Microsoft Office PowerPoint]Лист1'!$E$14:$E$15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'[Диаграмма в Microsoft Office PowerPoint]Лист1'!$F$14:$F$15</c:f>
              <c:numCache>
                <c:formatCode>General</c:formatCode>
                <c:ptCount val="2"/>
                <c:pt idx="0">
                  <c:v>9</c:v>
                </c:pt>
                <c:pt idx="1">
                  <c:v>10</c:v>
                </c:pt>
              </c:numCache>
            </c:numRef>
          </c:val>
        </c:ser>
        <c:dLbls>
          <c:showVal val="1"/>
        </c:dLbls>
      </c:pie3DChart>
    </c:plotArea>
    <c:legend>
      <c:legendPos val="t"/>
      <c:layout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6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defRPr>
            </a:pPr>
            <a:r>
              <a:rPr lang="ru-RU" sz="16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На уроке математики чаще всего...</a:t>
            </a:r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spPr>
            <a:solidFill>
              <a:srgbClr val="FF99FF"/>
            </a:solidFill>
          </c:spPr>
          <c:explosion val="25"/>
          <c:dPt>
            <c:idx val="0"/>
            <c:spPr>
              <a:solidFill>
                <a:srgbClr val="9966FF"/>
              </a:solidFill>
            </c:spPr>
          </c:dPt>
          <c:dLbls>
            <c:dLbl>
              <c:idx val="0"/>
              <c:spPr/>
              <c:txPr>
                <a:bodyPr/>
                <a:lstStyle/>
                <a:p>
                  <a:pPr>
                    <a:defRPr sz="16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</c:dLbl>
            <c:dLbl>
              <c:idx val="1"/>
              <c:spPr/>
              <c:txPr>
                <a:bodyPr/>
                <a:lstStyle/>
                <a:p>
                  <a:pPr>
                    <a:defRPr sz="16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</c:dLbl>
            <c:showVal val="1"/>
            <c:showPercent val="1"/>
            <c:showLeaderLines val="1"/>
          </c:dLbls>
          <c:cat>
            <c:strRef>
              <c:f>'[Диаграмма в Microsoft Office PowerPoint]Лист1'!$E$14:$E$15</c:f>
              <c:strCache>
                <c:ptCount val="2"/>
                <c:pt idx="0">
                  <c:v>решаем задачи</c:v>
                </c:pt>
                <c:pt idx="1">
                  <c:v>другое</c:v>
                </c:pt>
              </c:strCache>
            </c:strRef>
          </c:cat>
          <c:val>
            <c:numRef>
              <c:f>'[Диаграмма в Microsoft Office PowerPoint]Лист1'!$F$14:$F$15</c:f>
              <c:numCache>
                <c:formatCode>General</c:formatCode>
                <c:ptCount val="2"/>
                <c:pt idx="0">
                  <c:v>15</c:v>
                </c:pt>
                <c:pt idx="1">
                  <c:v>4</c:v>
                </c:pt>
              </c:numCache>
            </c:numRef>
          </c:val>
        </c:ser>
        <c:dLbls>
          <c:showVal val="1"/>
        </c:dLbls>
      </c:pie3DChart>
    </c:plotArea>
    <c:legend>
      <c:legendPos val="t"/>
      <c:layout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externalData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6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defRPr>
            </a:pPr>
            <a:r>
              <a:rPr lang="ru-RU" sz="16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Нравятся </a:t>
            </a:r>
            <a:r>
              <a:rPr lang="ru-RU" sz="16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ли </a:t>
            </a:r>
            <a:r>
              <a:rPr lang="ru-RU" sz="16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сюжеты </a:t>
            </a:r>
            <a:r>
              <a:rPr lang="ru-RU" sz="16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задач из учебника?</a:t>
            </a:r>
          </a:p>
        </c:rich>
      </c:tx>
      <c:layout>
        <c:manualLayout>
          <c:xMode val="edge"/>
          <c:yMode val="edge"/>
          <c:x val="0.21838888888888891"/>
          <c:y val="2.3148148148148147E-2"/>
        </c:manualLayout>
      </c:layout>
    </c:title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Pt>
            <c:idx val="0"/>
            <c:spPr>
              <a:solidFill>
                <a:srgbClr val="FFFF00"/>
              </a:solidFill>
            </c:spPr>
          </c:dPt>
          <c:dPt>
            <c:idx val="1"/>
            <c:spPr>
              <a:solidFill>
                <a:srgbClr val="00CCFF"/>
              </a:solidFill>
            </c:spPr>
          </c:dPt>
          <c:dLbls>
            <c:dLbl>
              <c:idx val="0"/>
              <c:spPr/>
              <c:txPr>
                <a:bodyPr/>
                <a:lstStyle/>
                <a:p>
                  <a:pPr>
                    <a:defRPr sz="16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</c:dLbl>
            <c:dLbl>
              <c:idx val="1"/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</c:dLbl>
            <c:dLblPos val="inEnd"/>
            <c:showVal val="1"/>
            <c:showPercent val="1"/>
            <c:showLeaderLines val="1"/>
          </c:dLbls>
          <c:cat>
            <c:strRef>
              <c:f>'[Диаграмма в Microsoft Office PowerPoint]Лист1'!$E$14:$E$15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'[Диаграмма в Microsoft Office PowerPoint]Лист1'!$F$14:$F$15</c:f>
              <c:numCache>
                <c:formatCode>General</c:formatCode>
                <c:ptCount val="2"/>
                <c:pt idx="0">
                  <c:v>12</c:v>
                </c:pt>
                <c:pt idx="1">
                  <c:v>7</c:v>
                </c:pt>
              </c:numCache>
            </c:numRef>
          </c:val>
        </c:ser>
        <c:dLbls>
          <c:showVal val="1"/>
        </c:dLbls>
      </c:pie3DChart>
    </c:plotArea>
    <c:legend>
      <c:legendPos val="t"/>
      <c:layout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externalData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6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defRPr>
            </a:pPr>
            <a:r>
              <a:rPr lang="ru-RU" sz="16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Источники задач</a:t>
            </a:r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spPr>
            <a:solidFill>
              <a:srgbClr val="FF99FF"/>
            </a:solidFill>
          </c:spPr>
          <c:explosion val="25"/>
          <c:dPt>
            <c:idx val="1"/>
            <c:spPr>
              <a:solidFill>
                <a:srgbClr val="6699FF"/>
              </a:solidFill>
            </c:spPr>
          </c:dPt>
          <c:dLbls>
            <c:dLbl>
              <c:idx val="1"/>
              <c:layout>
                <c:manualLayout>
                  <c:x val="8.3694006999125492E-2"/>
                  <c:y val="9.6598862642170245E-3"/>
                </c:manualLayout>
              </c:layout>
              <c:dLblPos val="bestFit"/>
              <c:showVal val="1"/>
              <c:showPercent val="1"/>
            </c:dLbl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ctr"/>
            <c:showVal val="1"/>
            <c:showPercent val="1"/>
            <c:showLeaderLines val="1"/>
          </c:dLbls>
          <c:cat>
            <c:strRef>
              <c:f>'[Диаграмма в Microsoft Office PowerPoint]Лист1'!$E$14:$E$15</c:f>
              <c:strCache>
                <c:ptCount val="2"/>
                <c:pt idx="0">
                  <c:v>учебник</c:v>
                </c:pt>
                <c:pt idx="1">
                  <c:v>другое</c:v>
                </c:pt>
              </c:strCache>
            </c:strRef>
          </c:cat>
          <c:val>
            <c:numRef>
              <c:f>'[Диаграмма в Microsoft Office PowerPoint]Лист1'!$F$14:$F$15</c:f>
              <c:numCache>
                <c:formatCode>General</c:formatCode>
                <c:ptCount val="2"/>
                <c:pt idx="0">
                  <c:v>17</c:v>
                </c:pt>
                <c:pt idx="1">
                  <c:v>2</c:v>
                </c:pt>
              </c:numCache>
            </c:numRef>
          </c:val>
        </c:ser>
        <c:dLbls>
          <c:showVal val="1"/>
        </c:dLbls>
      </c:pie3DChart>
    </c:plotArea>
    <c:legend>
      <c:legendPos val="t"/>
      <c:layout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externalData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6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defRPr>
            </a:pPr>
            <a:r>
              <a:rPr lang="ru-RU" sz="16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Интересна ли тема "Космос"?</a:t>
            </a:r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spPr>
            <a:solidFill>
              <a:srgbClr val="CCFF99"/>
            </a:solidFill>
          </c:spPr>
          <c:explosion val="25"/>
          <c:dPt>
            <c:idx val="1"/>
            <c:spPr>
              <a:solidFill>
                <a:srgbClr val="FFFF00"/>
              </a:solidFill>
            </c:spPr>
          </c:dPt>
          <c:dLbls>
            <c:dLbl>
              <c:idx val="0"/>
              <c:spPr>
                <a:noFill/>
              </c:spPr>
              <c:txPr>
                <a:bodyPr/>
                <a:lstStyle/>
                <a:p>
                  <a:pPr>
                    <a:defRPr sz="16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</c:dLbl>
            <c:dLbl>
              <c:idx val="1"/>
              <c:spPr>
                <a:noFill/>
              </c:spPr>
              <c:txPr>
                <a:bodyPr/>
                <a:lstStyle/>
                <a:p>
                  <a:pPr>
                    <a:defRPr sz="16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</c:dLbl>
            <c:spPr>
              <a:noFill/>
            </c:spPr>
            <c:showVal val="1"/>
            <c:showPercent val="1"/>
            <c:showLeaderLines val="1"/>
          </c:dLbls>
          <c:cat>
            <c:strRef>
              <c:f>'[Диаграмма в Microsoft Office PowerPoint]Лист1'!$E$14:$E$15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'[Диаграмма в Microsoft Office PowerPoint]Лист1'!$F$14:$F$15</c:f>
              <c:numCache>
                <c:formatCode>General</c:formatCode>
                <c:ptCount val="2"/>
                <c:pt idx="0">
                  <c:v>14</c:v>
                </c:pt>
                <c:pt idx="1">
                  <c:v>5</c:v>
                </c:pt>
              </c:numCache>
            </c:numRef>
          </c:val>
        </c:ser>
        <c:dLbls>
          <c:showVal val="1"/>
        </c:dLbls>
      </c:pie3DChart>
    </c:plotArea>
    <c:legend>
      <c:legendPos val="t"/>
      <c:layout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externalData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6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defRPr>
            </a:pPr>
            <a:r>
              <a:rPr lang="ru-RU" sz="16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Хотели</a:t>
            </a:r>
            <a:r>
              <a:rPr lang="ru-RU" sz="1600" baseline="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бы, чтобы сюжеты задач были связаны с темой «Космос»?</a:t>
            </a:r>
            <a:endParaRPr lang="ru-RU" sz="16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spPr>
            <a:solidFill>
              <a:srgbClr val="FF9966"/>
            </a:solidFill>
          </c:spPr>
          <c:explosion val="25"/>
          <c:dPt>
            <c:idx val="1"/>
            <c:spPr>
              <a:solidFill>
                <a:srgbClr val="FFCC00"/>
              </a:solidFill>
            </c:spPr>
          </c:dPt>
          <c:dLbls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Percent val="1"/>
            <c:showLeaderLines val="1"/>
          </c:dLbls>
          <c:cat>
            <c:strRef>
              <c:f>'[Диаграмма в Microsoft Office PowerPoint]Лист1'!$E$14:$E$15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'[Диаграмма в Microsoft Office PowerPoint]Лист1'!$F$14:$F$15</c:f>
              <c:numCache>
                <c:formatCode>General</c:formatCode>
                <c:ptCount val="2"/>
                <c:pt idx="0">
                  <c:v>14</c:v>
                </c:pt>
                <c:pt idx="1">
                  <c:v>5</c:v>
                </c:pt>
              </c:numCache>
            </c:numRef>
          </c:val>
        </c:ser>
        <c:dLbls>
          <c:showVal val="1"/>
        </c:dLbls>
      </c:pie3DChart>
    </c:plotArea>
    <c:legend>
      <c:legendPos val="t"/>
      <c:layout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externalData r:id="rId2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836923-E375-4BE2-BA76-C7430ED5D578}" type="datetimeFigureOut">
              <a:rPr lang="ru-RU"/>
              <a:pPr>
                <a:defRPr/>
              </a:pPr>
              <a:t>08.09.2012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FD17FE-A182-4AA4-99BB-7C642FF3D2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AE59D2-0EB1-48AB-9329-A3B094E6846C}" type="datetimeFigureOut">
              <a:rPr lang="ru-RU"/>
              <a:pPr>
                <a:defRPr/>
              </a:pPr>
              <a:t>08.09.2012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2626EA-5960-4179-8151-636AAE76CF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D6FD37-0295-4FC2-BA1D-2F5978566579}" type="datetimeFigureOut">
              <a:rPr lang="ru-RU"/>
              <a:pPr>
                <a:defRPr/>
              </a:pPr>
              <a:t>08.09.2012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87F6C8-8DD1-4BE3-85CA-13108E5EDA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61A7F7-D942-4BD0-93DB-EAD9BFE7BB98}" type="datetimeFigureOut">
              <a:rPr lang="ru-RU"/>
              <a:pPr>
                <a:defRPr/>
              </a:pPr>
              <a:t>08.09.2012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DE6849-9C3C-4D13-945A-7C83B3C8F7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DDFEDB-D083-45A3-861B-CEFAE4150AD9}" type="datetimeFigureOut">
              <a:rPr lang="ru-RU"/>
              <a:pPr>
                <a:defRPr/>
              </a:pPr>
              <a:t>08.09.2012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CE3C07-A465-4D07-8C7B-E6F1E17FD5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912846-53C7-41D8-81A0-871E77BE7153}" type="datetimeFigureOut">
              <a:rPr lang="ru-RU"/>
              <a:pPr>
                <a:defRPr/>
              </a:pPr>
              <a:t>08.09.2012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7ED74B-1CF2-41A4-9980-55E326BE1B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D5F676-693D-4BF5-B4DD-C8168AAFD392}" type="datetimeFigureOut">
              <a:rPr lang="ru-RU"/>
              <a:pPr>
                <a:defRPr/>
              </a:pPr>
              <a:t>08.09.2012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E43AC2-E98D-421D-B724-59974BD370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AB445E-F475-44AA-9880-44BDDAAECA2C}" type="datetimeFigureOut">
              <a:rPr lang="ru-RU"/>
              <a:pPr>
                <a:defRPr/>
              </a:pPr>
              <a:t>08.09.2012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BCDA63-9286-4CB2-A0DC-FD7CD3342B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E5B5EF-D334-4C7A-9016-B627B5A75660}" type="datetimeFigureOut">
              <a:rPr lang="ru-RU"/>
              <a:pPr>
                <a:defRPr/>
              </a:pPr>
              <a:t>08.09.2012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03A9E8-9ECE-41F3-BC72-27FC3A3C38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5575B3-DD4E-4385-95BE-96721A118E6A}" type="datetimeFigureOut">
              <a:rPr lang="ru-RU"/>
              <a:pPr>
                <a:defRPr/>
              </a:pPr>
              <a:t>08.09.2012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DB9F66-211E-408F-BB43-243AF04856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4C6AEE-8E48-4805-A037-89633B37D29C}" type="datetimeFigureOut">
              <a:rPr lang="ru-RU"/>
              <a:pPr>
                <a:defRPr/>
              </a:pPr>
              <a:t>08.09.2012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4274C6-7246-4289-B3DB-59CD6C1913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796BEC4-10AC-46FF-B810-1590FCF82708}" type="datetimeFigureOut">
              <a:rPr lang="ru-RU"/>
              <a:pPr>
                <a:defRPr/>
              </a:pPr>
              <a:t>08.09.2012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60AFE70-9B16-45E8-8D81-3A59705572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&#1040;&#1085;&#1082;&#1077;&#1090;&#1072;.doc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nsportal.ru/shkola/istoriya/library/library/prezentatsiya-chto-ya-znayu-ob-istorii-osvoeniya-kosmosa" TargetMode="External"/><Relationship Id="rId13" Type="http://schemas.openxmlformats.org/officeDocument/2006/relationships/hyperlink" Target="http://www.vevivi.ru/best/downloads.html&amp;req=download&amp;code=do_download&amp;id=41988" TargetMode="External"/><Relationship Id="rId3" Type="http://schemas.openxmlformats.org/officeDocument/2006/relationships/hyperlink" Target="http://dic.academic.ru/" TargetMode="External"/><Relationship Id="rId7" Type="http://schemas.openxmlformats.org/officeDocument/2006/relationships/hyperlink" Target="http://www.astro-web.ru/kosmonavtika" TargetMode="External"/><Relationship Id="rId12" Type="http://schemas.openxmlformats.org/officeDocument/2006/relationships/hyperlink" Target="http://bse.sci-lib.com/article065161.html" TargetMode="External"/><Relationship Id="rId2" Type="http://schemas.openxmlformats.org/officeDocument/2006/relationships/hyperlink" Target="http://tests.pp.ru/library/encyclopedia/quest.p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bibliofond.ru/view.aspx?id=73217" TargetMode="External"/><Relationship Id="rId11" Type="http://schemas.openxmlformats.org/officeDocument/2006/relationships/hyperlink" Target="http://komkultura.ru/date/sep/18-c.shtml" TargetMode="External"/><Relationship Id="rId5" Type="http://schemas.openxmlformats.org/officeDocument/2006/relationships/hyperlink" Target="http://articles.excelion.ru/science/history/teh/64030956.html" TargetMode="External"/><Relationship Id="rId10" Type="http://schemas.openxmlformats.org/officeDocument/2006/relationships/hyperlink" Target="http://space.vx5.ru/istoriya_kosmonavtiki-234" TargetMode="External"/><Relationship Id="rId4" Type="http://schemas.openxmlformats.org/officeDocument/2006/relationships/hyperlink" Target="http://ru.wikipedia.org/" TargetMode="External"/><Relationship Id="rId9" Type="http://schemas.openxmlformats.org/officeDocument/2006/relationships/hyperlink" Target="http://www.federalspace.ru/main.php?id=2&amp;nid=9995" TargetMode="External"/><Relationship Id="rId14" Type="http://schemas.openxmlformats.org/officeDocument/2006/relationships/hyperlink" Target="http://office.microsoft.com/ru-ru/images/results.aspx?qu=%D0%BA%D0%BE%D1%81%D0%BC%D0%BE%D1%81&amp;ex=1&amp;origin=FX010132103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428625" y="428625"/>
            <a:ext cx="8229600" cy="654050"/>
          </a:xfrm>
        </p:spPr>
        <p:txBody>
          <a:bodyPr/>
          <a:lstStyle/>
          <a:p>
            <a:pPr eaLnBrk="1" hangingPunct="1"/>
            <a:r>
              <a:rPr lang="ru-RU" sz="28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Проблема проекта</a:t>
            </a: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smtClean="0">
                <a:latin typeface="Times New Roman" pitchFamily="18" charset="0"/>
                <a:cs typeface="Times New Roman" pitchFamily="18" charset="0"/>
              </a:rPr>
            </a:br>
            <a:endParaRPr lang="ru-RU" sz="28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357188" y="1000125"/>
            <a:ext cx="8229600" cy="1543050"/>
          </a:xfrm>
        </p:spPr>
        <p:txBody>
          <a:bodyPr/>
          <a:lstStyle/>
          <a:p>
            <a:pPr algn="just" eaLnBrk="1" hangingPunct="1">
              <a:buFont typeface="Arial" charset="0"/>
              <a:buNone/>
            </a:pPr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      		Знания большинства учащихся 5-6 классов в области истории освоения космоса весьма скромные, хотя  речь идёт о событиях, имеющих прямое отношение к нашей стране, ставшие вехой в истории всего человечества и предметом национальной гордости. </a:t>
            </a:r>
          </a:p>
          <a:p>
            <a:pPr algn="just" eaLnBrk="1" hangingPunct="1">
              <a:buFont typeface="Arial" charset="0"/>
              <a:buNone/>
            </a:pPr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		Мы задумались, каким образом можно исправить сложившуюся ситуацию (противоречие), как донести до ребят важные моменты, связанные с освоением космоса советскими и российскими космонавтами наиболее продуктивным образом. </a:t>
            </a:r>
          </a:p>
          <a:p>
            <a:pPr algn="just" eaLnBrk="1" hangingPunct="1">
              <a:buFont typeface="Arial" charset="0"/>
              <a:buNone/>
            </a:pPr>
            <a:endParaRPr lang="ru-RU" sz="160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buFont typeface="Arial" charset="0"/>
              <a:buNone/>
            </a:pPr>
            <a:endParaRPr lang="ru-RU" sz="160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buFont typeface="Arial" charset="0"/>
              <a:buNone/>
            </a:pPr>
            <a:endParaRPr lang="ru-RU" sz="16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285750" y="4714875"/>
            <a:ext cx="8229600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Цель проекта</a:t>
            </a:r>
            <a:r>
              <a:rPr lang="ru-RU" sz="2800" dirty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lang="ru-RU" sz="2800" dirty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endParaRPr lang="ru-RU" sz="2800" dirty="0">
              <a:solidFill>
                <a:srgbClr val="0000CC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077" name="Содержимое 2"/>
          <p:cNvSpPr txBox="1">
            <a:spLocks/>
          </p:cNvSpPr>
          <p:nvPr/>
        </p:nvSpPr>
        <p:spPr bwMode="auto">
          <a:xfrm>
            <a:off x="642938" y="5214938"/>
            <a:ext cx="8229600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ru-RU" sz="1600">
                <a:latin typeface="Times New Roman" pitchFamily="18" charset="0"/>
                <a:cs typeface="Times New Roman" pitchFamily="18" charset="0"/>
              </a:rPr>
              <a:t>Расширить кругозор учащихся 5-6 классов в области истории освоения космоса.</a:t>
            </a:r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endParaRPr lang="ru-RU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8" name="Rectangle 1"/>
          <p:cNvSpPr>
            <a:spLocks noChangeArrowheads="1"/>
          </p:cNvSpPr>
          <p:nvPr/>
        </p:nvSpPr>
        <p:spPr bwMode="auto">
          <a:xfrm>
            <a:off x="571500" y="5857875"/>
            <a:ext cx="82867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ru-RU" sz="1600" b="1">
                <a:solidFill>
                  <a:srgbClr val="0000CC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Проектный продукт</a:t>
            </a:r>
            <a:r>
              <a:rPr lang="ru-RU" sz="1600">
                <a:solidFill>
                  <a:srgbClr val="0000CC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6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сборник математических задач с интересным сюжетом по теме «Космос» для учащихся 5-6 классов.</a:t>
            </a:r>
          </a:p>
        </p:txBody>
      </p:sp>
      <p:pic>
        <p:nvPicPr>
          <p:cNvPr id="3079" name="Рисунок 6" descr="j0283867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15063" y="0"/>
            <a:ext cx="892175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714375" y="3571875"/>
            <a:ext cx="807243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49263" algn="just" eaLnBrk="0" hangingPunct="0"/>
            <a:r>
              <a:rPr lang="ru-RU" sz="16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Решая математические задачи, ребята будут не только усваивать важные понятия по предмету, но и получать интересную информацию об освоении космоса, что одновременно расширит их кругозор и создаст мотив на изучение математики. </a:t>
            </a:r>
            <a:endParaRPr lang="ru-RU" sz="160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 bwMode="auto">
          <a:xfrm>
            <a:off x="428625" y="3000375"/>
            <a:ext cx="8229600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Гипотеза проекта</a:t>
            </a:r>
            <a:r>
              <a:rPr lang="ru-RU" sz="2800" dirty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lang="ru-RU" sz="2800" dirty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endParaRPr lang="ru-RU" sz="2800" dirty="0">
              <a:solidFill>
                <a:srgbClr val="0000CC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500063" y="142875"/>
            <a:ext cx="8229600" cy="714375"/>
          </a:xfrm>
        </p:spPr>
        <p:txBody>
          <a:bodyPr/>
          <a:lstStyle/>
          <a:p>
            <a:pPr eaLnBrk="1" hangingPunct="1"/>
            <a:r>
              <a:rPr lang="ru-RU" sz="28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Задачи проекта</a:t>
            </a:r>
          </a:p>
        </p:txBody>
      </p:sp>
      <p:sp>
        <p:nvSpPr>
          <p:cNvPr id="4099" name="Содержимое 2"/>
          <p:cNvSpPr>
            <a:spLocks noGrp="1"/>
          </p:cNvSpPr>
          <p:nvPr>
            <p:ph idx="1"/>
          </p:nvPr>
        </p:nvSpPr>
        <p:spPr>
          <a:xfrm>
            <a:off x="500063" y="1000125"/>
            <a:ext cx="8229600" cy="3357563"/>
          </a:xfrm>
        </p:spPr>
        <p:txBody>
          <a:bodyPr/>
          <a:lstStyle/>
          <a:p>
            <a:pPr eaLnBrk="1" hangingPunct="1"/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провести анкетирование учащихся 5-6 классов, с целью выяснить, интересны ли для них сюжеты математических задач, предложенных в учебнике, </a:t>
            </a:r>
          </a:p>
          <a:p>
            <a:pPr eaLnBrk="1" hangingPunct="1"/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выяснить, хотели бы они больше знать  из истории освоения космоса,</a:t>
            </a:r>
          </a:p>
          <a:p>
            <a:pPr eaLnBrk="1" hangingPunct="1"/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узнать у учителей математики, какие учебные темы изучают учащиеся по математике в 5-6 классах,</a:t>
            </a:r>
          </a:p>
          <a:p>
            <a:pPr eaLnBrk="1" hangingPunct="1"/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познакомиться с алгоритмом составления математических задач, </a:t>
            </a:r>
          </a:p>
          <a:p>
            <a:pPr eaLnBrk="1" hangingPunct="1"/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составить задачи,</a:t>
            </a:r>
          </a:p>
          <a:p>
            <a:pPr eaLnBrk="1" hangingPunct="1"/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познакомиться с правилами оформления сборников задач,</a:t>
            </a:r>
          </a:p>
          <a:p>
            <a:pPr eaLnBrk="1" hangingPunct="1"/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привлечь учащихся 5-6 классов для создания иллюстраций к сборнику задач,</a:t>
            </a:r>
          </a:p>
          <a:p>
            <a:pPr eaLnBrk="1" hangingPunct="1"/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оформить сборник с задачами для учащихся 5-6 классов,</a:t>
            </a:r>
          </a:p>
          <a:p>
            <a:pPr eaLnBrk="1" hangingPunct="1"/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провести презентацию сборника задач.</a:t>
            </a:r>
          </a:p>
          <a:p>
            <a:pPr eaLnBrk="1" hangingPunct="1">
              <a:buFont typeface="Arial" charset="0"/>
              <a:buNone/>
            </a:pPr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eaLnBrk="1" hangingPunct="1">
              <a:buFont typeface="Arial" charset="0"/>
              <a:buNone/>
            </a:pPr>
            <a:endParaRPr lang="ru-RU" sz="160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357188" y="214313"/>
            <a:ext cx="8229600" cy="642937"/>
          </a:xfrm>
        </p:spPr>
        <p:txBody>
          <a:bodyPr/>
          <a:lstStyle/>
          <a:p>
            <a:r>
              <a:rPr lang="ru-RU" sz="28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Анкетирование учащихся</a:t>
            </a:r>
          </a:p>
        </p:txBody>
      </p:sp>
      <p:sp>
        <p:nvSpPr>
          <p:cNvPr id="5123" name="Содержимое 2"/>
          <p:cNvSpPr>
            <a:spLocks noGrp="1"/>
          </p:cNvSpPr>
          <p:nvPr>
            <p:ph idx="1"/>
          </p:nvPr>
        </p:nvSpPr>
        <p:spPr>
          <a:xfrm>
            <a:off x="285750" y="1000125"/>
            <a:ext cx="8715375" cy="5286375"/>
          </a:xfrm>
        </p:spPr>
        <p:txBody>
          <a:bodyPr/>
          <a:lstStyle/>
          <a:p>
            <a:r>
              <a:rPr lang="ru-RU" sz="16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Анкетирование</a:t>
            </a:r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 - от французского </a:t>
            </a:r>
            <a:r>
              <a:rPr lang="ru-RU" sz="1600" b="1" i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«enquete», </a:t>
            </a:r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что буквально означает </a:t>
            </a:r>
            <a:r>
              <a:rPr lang="ru-RU" sz="1600" b="1" i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«расследование».</a:t>
            </a:r>
          </a:p>
          <a:p>
            <a:r>
              <a:rPr lang="ru-RU" sz="16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Вопросы анкеты делятся на:</a:t>
            </a:r>
          </a:p>
          <a:p>
            <a:pPr>
              <a:buFontTx/>
              <a:buChar char="-"/>
            </a:pPr>
            <a:r>
              <a:rPr lang="ru-RU" sz="16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По форме:</a:t>
            </a:r>
            <a:r>
              <a:rPr lang="ru-RU" sz="160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открытые (даётся свой вариант ответа) и закрытые (ответ выбирается из предложенных вариантов).</a:t>
            </a:r>
          </a:p>
          <a:p>
            <a:pPr>
              <a:buFontTx/>
              <a:buChar char="-"/>
            </a:pPr>
            <a:r>
              <a:rPr lang="ru-RU" sz="16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По содержанию</a:t>
            </a:r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: объективные (о возрасте, семейном положении и др.) и субъективные (отношение к некоторым событиям и др.).</a:t>
            </a:r>
          </a:p>
          <a:p>
            <a:r>
              <a:rPr lang="ru-RU" sz="16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Вопросы анкет:</a:t>
            </a:r>
          </a:p>
          <a:p>
            <a:pPr>
              <a:buFontTx/>
              <a:buChar char="-"/>
            </a:pPr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должны быть логичными и отдельными, краткими, конкретными,</a:t>
            </a:r>
          </a:p>
          <a:p>
            <a:pPr>
              <a:buFontTx/>
              <a:buChar char="-"/>
            </a:pPr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понятными (нельзя  употреблять малораспространённые, непонятные слова и специальные термины),</a:t>
            </a:r>
          </a:p>
          <a:p>
            <a:pPr>
              <a:buFontTx/>
              <a:buChar char="-"/>
            </a:pPr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при необходимости могут сопровождаться пояснением, </a:t>
            </a:r>
          </a:p>
          <a:p>
            <a:pPr>
              <a:buFontTx/>
              <a:buChar char="-"/>
            </a:pPr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не должны содержать подсказку; провоцировать ответ по шаблону, носить внущающий характер,</a:t>
            </a:r>
          </a:p>
          <a:p>
            <a:pPr>
              <a:buFontTx/>
              <a:buChar char="-"/>
            </a:pPr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если в нём упомянуты возможные варианты ответов, то их список должен быть полным.</a:t>
            </a:r>
          </a:p>
          <a:p>
            <a:pPr>
              <a:buFontTx/>
              <a:buChar char="-"/>
            </a:pPr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вопрос не должен заставлять опрашиваемых давать неприемлимые для них ответы.</a:t>
            </a:r>
          </a:p>
          <a:p>
            <a:pPr>
              <a:buFontTx/>
              <a:buChar char="-"/>
            </a:pPr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язык вопросов не должен вызывать раздражение.</a:t>
            </a:r>
          </a:p>
          <a:p>
            <a:pPr algn="ctr">
              <a:buFont typeface="Arial" charset="0"/>
              <a:buNone/>
            </a:pPr>
            <a:r>
              <a:rPr lang="ru-RU" sz="2000" smtClean="0">
                <a:latin typeface="Times New Roman" pitchFamily="18" charset="0"/>
                <a:cs typeface="Times New Roman" pitchFamily="18" charset="0"/>
                <a:hlinkClick r:id="rId2" action="ppaction://hlinkfile"/>
              </a:rPr>
              <a:t>Готовая анкета</a:t>
            </a:r>
            <a:endParaRPr lang="ru-RU" sz="200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500063" y="0"/>
            <a:ext cx="8229600" cy="725488"/>
          </a:xfrm>
        </p:spPr>
        <p:txBody>
          <a:bodyPr/>
          <a:lstStyle/>
          <a:p>
            <a:r>
              <a:rPr lang="ru-RU" sz="28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Результаты анкетирования</a:t>
            </a:r>
          </a:p>
        </p:txBody>
      </p:sp>
      <p:graphicFrame>
        <p:nvGraphicFramePr>
          <p:cNvPr id="10" name="Диаграмма 9"/>
          <p:cNvGraphicFramePr/>
          <p:nvPr/>
        </p:nvGraphicFramePr>
        <p:xfrm>
          <a:off x="4643438" y="857232"/>
          <a:ext cx="4357686" cy="2714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Диаграмма 10"/>
          <p:cNvGraphicFramePr/>
          <p:nvPr/>
        </p:nvGraphicFramePr>
        <p:xfrm>
          <a:off x="0" y="785794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Диаграмма 12"/>
          <p:cNvGraphicFramePr/>
          <p:nvPr/>
        </p:nvGraphicFramePr>
        <p:xfrm>
          <a:off x="0" y="3571876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4" name="Диаграмма 13"/>
          <p:cNvGraphicFramePr/>
          <p:nvPr/>
        </p:nvGraphicFramePr>
        <p:xfrm>
          <a:off x="4357686" y="3643314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/>
          <p:nvPr/>
        </p:nvGraphicFramePr>
        <p:xfrm>
          <a:off x="142844" y="21429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Диаграмма 7"/>
          <p:cNvGraphicFramePr/>
          <p:nvPr/>
        </p:nvGraphicFramePr>
        <p:xfrm>
          <a:off x="4214810" y="21429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Диаграмма 8"/>
          <p:cNvGraphicFramePr/>
          <p:nvPr/>
        </p:nvGraphicFramePr>
        <p:xfrm>
          <a:off x="2143108" y="3429000"/>
          <a:ext cx="4714876" cy="29289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4" descr="C:\Documents and Settings\Дом\Рабочий стол\ДЛЯ ПОРТФОЛИО КОНКУРСА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51538" y="4429132"/>
            <a:ext cx="3192462" cy="2179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6" name="Picture 6" descr="C:\Documents and Settings\Дом\Рабочий стол\ДЛЯ ПОРТФОЛИО КОНКУРСА\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85794"/>
            <a:ext cx="3121025" cy="227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8" name="Picture 8" descr="C:\Documents and Settings\Дом\Рабочий стол\ДЛЯ ПОРТФОЛИО КОНКУРСА\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67412" y="857232"/>
            <a:ext cx="3176588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9" name="Picture 9" descr="C:\Documents and Settings\Дом\Рабочий стол\ДЛЯ ПОРТФОЛИО КОНКУРСА\6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4313" y="4667250"/>
            <a:ext cx="3121025" cy="219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0" name="Picture 10" descr="C:\Documents and Settings\Дом\Рабочий стол\ДЛЯ ПОРТФОЛИО КОНКУРСА\7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86125" y="1500188"/>
            <a:ext cx="2341563" cy="2868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01" name="TextBox 12"/>
          <p:cNvSpPr txBox="1">
            <a:spLocks noChangeArrowheads="1"/>
          </p:cNvSpPr>
          <p:nvPr/>
        </p:nvSpPr>
        <p:spPr bwMode="auto">
          <a:xfrm>
            <a:off x="2714625" y="214313"/>
            <a:ext cx="35718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Галерея работ</a:t>
            </a:r>
          </a:p>
        </p:txBody>
      </p:sp>
      <p:sp>
        <p:nvSpPr>
          <p:cNvPr id="8202" name="TextBox 9"/>
          <p:cNvSpPr txBox="1">
            <a:spLocks noChangeArrowheads="1"/>
          </p:cNvSpPr>
          <p:nvPr/>
        </p:nvSpPr>
        <p:spPr bwMode="auto">
          <a:xfrm>
            <a:off x="5929322" y="4500570"/>
            <a:ext cx="1571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Мария З</a:t>
            </a: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8203" name="TextBox 10"/>
          <p:cNvSpPr txBox="1">
            <a:spLocks noChangeArrowheads="1"/>
          </p:cNvSpPr>
          <p:nvPr/>
        </p:nvSpPr>
        <p:spPr bwMode="auto">
          <a:xfrm>
            <a:off x="3357554" y="1500174"/>
            <a:ext cx="15716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Яна П.</a:t>
            </a:r>
          </a:p>
        </p:txBody>
      </p:sp>
      <p:sp>
        <p:nvSpPr>
          <p:cNvPr id="8204" name="TextBox 11"/>
          <p:cNvSpPr txBox="1">
            <a:spLocks noChangeArrowheads="1"/>
          </p:cNvSpPr>
          <p:nvPr/>
        </p:nvSpPr>
        <p:spPr bwMode="auto">
          <a:xfrm>
            <a:off x="0" y="2571744"/>
            <a:ext cx="1571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Виктория С.</a:t>
            </a:r>
            <a:endParaRPr lang="ru-RU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05" name="TextBox 12"/>
          <p:cNvSpPr txBox="1">
            <a:spLocks noChangeArrowheads="1"/>
          </p:cNvSpPr>
          <p:nvPr/>
        </p:nvSpPr>
        <p:spPr bwMode="auto">
          <a:xfrm>
            <a:off x="1571625" y="0"/>
            <a:ext cx="1571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Ангелина М.</a:t>
            </a:r>
          </a:p>
        </p:txBody>
      </p:sp>
      <p:sp>
        <p:nvSpPr>
          <p:cNvPr id="8206" name="TextBox 13"/>
          <p:cNvSpPr txBox="1">
            <a:spLocks noChangeArrowheads="1"/>
          </p:cNvSpPr>
          <p:nvPr/>
        </p:nvSpPr>
        <p:spPr bwMode="auto">
          <a:xfrm>
            <a:off x="5929322" y="857232"/>
            <a:ext cx="1571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Ульяна</a:t>
            </a: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К.</a:t>
            </a:r>
          </a:p>
        </p:txBody>
      </p:sp>
      <p:sp>
        <p:nvSpPr>
          <p:cNvPr id="8207" name="TextBox 14"/>
          <p:cNvSpPr txBox="1">
            <a:spLocks noChangeArrowheads="1"/>
          </p:cNvSpPr>
          <p:nvPr/>
        </p:nvSpPr>
        <p:spPr bwMode="auto">
          <a:xfrm>
            <a:off x="214313" y="6488113"/>
            <a:ext cx="15716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Елена С.</a:t>
            </a:r>
          </a:p>
        </p:txBody>
      </p:sp>
      <p:sp>
        <p:nvSpPr>
          <p:cNvPr id="8208" name="TextBox 15"/>
          <p:cNvSpPr txBox="1">
            <a:spLocks noChangeArrowheads="1"/>
          </p:cNvSpPr>
          <p:nvPr/>
        </p:nvSpPr>
        <p:spPr bwMode="auto">
          <a:xfrm>
            <a:off x="5929313" y="6488113"/>
            <a:ext cx="15716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Ангелина М.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50"/>
          </a:xfrm>
        </p:spPr>
        <p:txBody>
          <a:bodyPr/>
          <a:lstStyle/>
          <a:p>
            <a:r>
              <a:rPr lang="ru-RU" sz="28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Источники информации</a:t>
            </a:r>
          </a:p>
        </p:txBody>
      </p:sp>
      <p:sp>
        <p:nvSpPr>
          <p:cNvPr id="9219" name="Содержимое 2"/>
          <p:cNvSpPr>
            <a:spLocks noGrp="1"/>
          </p:cNvSpPr>
          <p:nvPr>
            <p:ph idx="1"/>
          </p:nvPr>
        </p:nvSpPr>
        <p:spPr>
          <a:xfrm>
            <a:off x="785786" y="857250"/>
            <a:ext cx="7901014" cy="5268913"/>
          </a:xfrm>
        </p:spPr>
        <p:txBody>
          <a:bodyPr/>
          <a:lstStyle/>
          <a:p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Психологиеские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тесты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он-лайн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http://tests.pp.ru/library/encyclopedia/quest.phtml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u="sng" dirty="0" smtClean="0">
                <a:latin typeface="Times New Roman" pitchFamily="18" charset="0"/>
                <a:cs typeface="Times New Roman" pitchFamily="18" charset="0"/>
                <a:hlinkClick r:id="rId3"/>
              </a:rPr>
              <a:t>http://dic.academic.ru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Википедия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u="sng" dirty="0" smtClean="0">
                <a:latin typeface="Times New Roman" pitchFamily="18" charset="0"/>
                <a:cs typeface="Times New Roman" pitchFamily="18" charset="0"/>
                <a:hlinkClick r:id="rId4"/>
              </a:rPr>
              <a:t>http://ru.wikipedia.org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u="sng" dirty="0" smtClean="0">
                <a:latin typeface="Times New Roman" pitchFamily="18" charset="0"/>
                <a:cs typeface="Times New Roman" pitchFamily="18" charset="0"/>
                <a:hlinkClick r:id="rId5"/>
              </a:rPr>
              <a:t>http://articles.excelion.ru/science/history/teh/64030956.html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u="sng" dirty="0" smtClean="0">
                <a:latin typeface="Times New Roman" pitchFamily="18" charset="0"/>
                <a:cs typeface="Times New Roman" pitchFamily="18" charset="0"/>
                <a:hlinkClick r:id="rId6"/>
              </a:rPr>
              <a:t>http://www.bibliofond.ru/view.aspx?id=73217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u="sng" dirty="0" smtClean="0">
                <a:latin typeface="Times New Roman" pitchFamily="18" charset="0"/>
                <a:cs typeface="Times New Roman" pitchFamily="18" charset="0"/>
                <a:hlinkClick r:id="rId7"/>
              </a:rPr>
              <a:t>http://www.astro-web.ru/kosmonavtika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Социальная сеть работников образования </a:t>
            </a:r>
            <a:r>
              <a:rPr lang="ru-RU" sz="1400" u="sng" dirty="0" smtClean="0">
                <a:latin typeface="Times New Roman" pitchFamily="18" charset="0"/>
                <a:cs typeface="Times New Roman" pitchFamily="18" charset="0"/>
                <a:hlinkClick r:id="rId8"/>
              </a:rPr>
              <a:t>http://nsportal.ru/shkola/istoriya/library/library/prezentatsiya-chto-ya-znayu-ob-istorii-osvoeniya-kosmosa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Федеральное космическое агентство </a:t>
            </a:r>
            <a:r>
              <a:rPr lang="ru-RU" sz="1400" u="sng" dirty="0" smtClean="0">
                <a:latin typeface="Times New Roman" pitchFamily="18" charset="0"/>
                <a:cs typeface="Times New Roman" pitchFamily="18" charset="0"/>
                <a:hlinkClick r:id="rId9"/>
              </a:rPr>
              <a:t>http://www.federalspace.ru/main.php?id=2&amp;nid=9995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u="sng" dirty="0" smtClean="0">
                <a:latin typeface="Times New Roman" pitchFamily="18" charset="0"/>
                <a:cs typeface="Times New Roman" pitchFamily="18" charset="0"/>
                <a:hlinkClick r:id="rId10"/>
              </a:rPr>
              <a:t>http://space.vx5.ru/istoriya_kosmonavtiki-234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u="sng" dirty="0" smtClean="0">
                <a:latin typeface="Times New Roman" pitchFamily="18" charset="0"/>
                <a:cs typeface="Times New Roman" pitchFamily="18" charset="0"/>
                <a:hlinkClick r:id="rId11"/>
              </a:rPr>
              <a:t>http://komkultura.ru/date/sep/18-c.shtml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БСЭ </a:t>
            </a:r>
            <a:r>
              <a:rPr lang="ru-RU" sz="1400" u="sng" dirty="0" smtClean="0">
                <a:latin typeface="Times New Roman" pitchFamily="18" charset="0"/>
                <a:cs typeface="Times New Roman" pitchFamily="18" charset="0"/>
                <a:hlinkClick r:id="rId12"/>
              </a:rPr>
              <a:t>http://bse.sci-lib.com/article065161.html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u="sng" dirty="0" smtClean="0">
                <a:latin typeface="Times New Roman" pitchFamily="18" charset="0"/>
                <a:cs typeface="Times New Roman" pitchFamily="18" charset="0"/>
                <a:hlinkClick r:id="rId13"/>
              </a:rPr>
              <a:t>http://www.vevivi.ru/best/downloads.html&amp;req=download&amp;code=do_download&amp;id=41988</a:t>
            </a:r>
            <a:endParaRPr lang="ru-RU" sz="1400" u="sng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400" dirty="0" smtClean="0">
                <a:latin typeface="Times New Roman" pitchFamily="18" charset="0"/>
                <a:cs typeface="Times New Roman" pitchFamily="18" charset="0"/>
                <a:hlinkClick r:id="rId14"/>
              </a:rPr>
              <a:t>http://office.microsoft.com/ru-ru/images/results.aspx?qu=%D0%BA%D0%BE%D1%81%D0%BC%D0%BE%D1%81&amp;ex=1&amp;origin=FX010132103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446</TotalTime>
  <Words>436</Words>
  <Application>Microsoft Office PowerPoint</Application>
  <PresentationFormat>Экран (4:3)</PresentationFormat>
  <Paragraphs>65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Проблема проекта </vt:lpstr>
      <vt:lpstr>Задачи проекта</vt:lpstr>
      <vt:lpstr>Анкетирование учащихся</vt:lpstr>
      <vt:lpstr>Результаты анкетирования</vt:lpstr>
      <vt:lpstr>Слайд 5</vt:lpstr>
      <vt:lpstr>Слайд 6</vt:lpstr>
      <vt:lpstr>Источники информации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206-792-232</dc:creator>
  <cp:lastModifiedBy>Дом</cp:lastModifiedBy>
  <cp:revision>103</cp:revision>
  <dcterms:modified xsi:type="dcterms:W3CDTF">2012-09-08T18:41:25Z</dcterms:modified>
</cp:coreProperties>
</file>