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6" r:id="rId3"/>
    <p:sldId id="258" r:id="rId4"/>
    <p:sldId id="260" r:id="rId5"/>
    <p:sldId id="269" r:id="rId6"/>
    <p:sldId id="276" r:id="rId7"/>
    <p:sldId id="265" r:id="rId8"/>
    <p:sldId id="266" r:id="rId9"/>
    <p:sldId id="261" r:id="rId10"/>
    <p:sldId id="262" r:id="rId11"/>
    <p:sldId id="263" r:id="rId12"/>
    <p:sldId id="264" r:id="rId13"/>
    <p:sldId id="267" r:id="rId14"/>
    <p:sldId id="270" r:id="rId15"/>
    <p:sldId id="268" r:id="rId16"/>
    <p:sldId id="277" r:id="rId17"/>
    <p:sldId id="271" r:id="rId18"/>
    <p:sldId id="278" r:id="rId19"/>
    <p:sldId id="272" r:id="rId20"/>
    <p:sldId id="275" r:id="rId21"/>
    <p:sldId id="279" r:id="rId22"/>
    <p:sldId id="273" r:id="rId23"/>
    <p:sldId id="274" r:id="rId24"/>
    <p:sldId id="280" r:id="rId25"/>
    <p:sldId id="281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4C257-18B7-4CC9-BAD0-069A9530116E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11FF0-6E72-456E-A2A0-42927F0F436B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7EA9D-22D6-4B4C-ACBF-315E684770F2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078DD-04FA-418C-B29D-A9F78EE022D5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E97D0-76A7-481D-A2DA-4745D13BF9F3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19166-63B4-4C19-B72C-167F2C088D06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D67B-DDEA-4085-A209-93D600024FB4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D750D-6BFC-4877-8CB8-672CA3B8837D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338-77F5-439C-B3C9-A0C8CF804D3D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F72B-0A37-41B6-B67B-5A3580362ACA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A3AA0-10F5-43AC-9782-BF5E044AD3B6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28751E4-5A64-4389-B43D-0B860E85C6B8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miles.33b.ru/smile.127289.html" TargetMode="External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&#1040;&#1085;&#1072;&#1083;&#1080;&#1079;%20&#1087;&#1086;&#1076;&#1075;&#1086;&#1090;&#1086;&#1074;&#1082;&#1080;%20&#1045;&#1043;&#1069;%202012/&#1057;&#1088;&#1077;&#1076;&#1085;&#1080;&#1081;%20&#1073;&#1072;&#1083;&#1083;%2011&#1072;%2011&#1073;%20&#1074;&#1090;&#1086;&#1088;&#1072;&#1103;%20&#1095;&#1077;&#1090;&#1074;&#1077;&#1088;&#1090;&#1100;.xls" TargetMode="External"/><Relationship Id="rId2" Type="http://schemas.openxmlformats.org/officeDocument/2006/relationships/hyperlink" Target="&#1040;&#1085;&#1072;&#1083;&#1080;&#1079;%20&#1087;&#1086;&#1076;&#1075;&#1086;&#1090;&#1086;&#1074;&#1082;&#1080;%20&#1045;&#1043;&#1069;%202012/&#1057;&#1088;&#1077;&#1076;&#1085;&#1080;&#1081;%20&#1073;&#1072;&#1083;&#1083;%2011&#1072;%2011&#1073;%20&#1087;&#1077;&#1088;&#1074;&#1072;&#1103;%20&#1095;&#1077;&#1090;&#1074;&#1077;&#1088;&#1090;&#1100;.xl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&#1040;&#1085;&#1072;&#1083;&#1080;&#1079;%20&#1087;&#1086;&#1076;&#1075;&#1086;&#1090;&#1086;&#1074;&#1082;&#1080;%20&#1045;&#1043;&#1069;%202012/&#1050;&#1086;&#1083;&#1080;&#1095;.%20&#1080;%20&#1082;&#1072;&#1095;.%20&#1086;&#1094;&#1077;&#1085;&#1086;&#1082;.xls" TargetMode="External"/><Relationship Id="rId4" Type="http://schemas.openxmlformats.org/officeDocument/2006/relationships/hyperlink" Target="&#1040;&#1085;&#1072;&#1083;&#1080;&#1079;%20&#1087;&#1086;&#1076;&#1075;&#1086;&#1090;&#1086;&#1074;&#1082;&#1080;%20&#1045;&#1043;&#1069;%202012/&#1057;&#1088;&#1077;&#1076;&#1085;&#1080;&#1081;%20&#1073;&#1072;&#1083;&#1083;%2011&#1072;%2011&#1073;%20&#1090;&#1088;&#1077;&#1090;&#1100;&#1103;%20&#1095;&#1077;&#1090;&#1074;&#1077;&#1088;&#1090;&#1100;.xls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&#1040;&#1085;&#1072;&#1083;&#1080;&#1079;%20&#1087;&#1086;&#1076;&#1075;&#1086;&#1090;&#1086;&#1074;&#1082;&#1080;%20&#1045;&#1043;&#1069;%202012/&#1057;&#1088;&#1077;&#1076;&#1085;&#1080;&#1081;%20&#1073;&#1072;&#1083;&#1083;%20&#1087;&#1086;%20&#1087;&#1088;&#1077;&#1076;&#1084;&#1077;&#1090;&#1072;&#1084;%20&#1082;&#1072;&#1078;&#1076;&#1086;&#1075;&#1086;&#1075;&#1086;%20&#1091;&#1095;&#1077;&#1085;&#1080;&#1082;&#1072;.xls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&#1053;&#1072;&#1073;&#1083;&#1102;&#1076;&#1077;&#1085;&#1080;&#1077;%20&#1079;&#1072;%20&#1087;&#1088;&#1086;&#1076;&#1074;&#1080;&#1078;&#1077;&#1085;&#1080;&#1077;&#1084;%20&#1091;&#1095;&#1077;&#1085;&#1080;&#1082;&#1072;%20&#1074;%20&#1093;&#1086;&#1076;&#1077;%20&#1087;&#1086;&#1076;&#1075;&#1086;&#1090;&#1086;&#1074;&#1082;&#1072;%20&#1082;%20&#1045;&#1043;&#1069;.docx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&#1072;&#1085;&#1072;&#1083;&#1080;&#1079;-12%20&#1082;&#1091;&#1096;&#1077;&#1082;&#1086;&#1074;&#1072;.docx" TargetMode="External"/><Relationship Id="rId2" Type="http://schemas.openxmlformats.org/officeDocument/2006/relationships/hyperlink" Target="&#1072;&#1085;&#1072;&#1083;&#1080;&#1079;%20&#1050;&#1080;&#1087;&#1088;&#1080;&#1103;&#1085;&#1086;&#1074;&#1072;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&#1040;&#1085;&#1072;&#1083;&#1080;&#1079;%20&#1088;&#1077;&#1079;&#1091;&#1083;&#1100;&#1090;&#1072;&#1090;&#1086;&#1074;%20&#1087;&#1088;&#1086;&#1073;&#1085;&#1086;&#1075;&#1086;%20&#1045;&#1043;&#1069;%20&#1087;&#1086;%20&#1092;&#1080;&#1079;&#1080;&#1082;&#1077;.docx" TargetMode="External"/><Relationship Id="rId4" Type="http://schemas.openxmlformats.org/officeDocument/2006/relationships/hyperlink" Target="file:///\\Server\&#1086;&#1073;&#1097;&#1080;&#1077;%20&#1076;&#1086;&#1082;&#1091;&#1084;&#1077;&#1085;&#1090;&#1099;\&#1040;&#1085;&#1072;&#1083;&#1080;&#1079;%20&#1087;&#1086;&#1076;&#1075;&#1086;&#1090;&#1086;&#1074;&#1082;&#1080;%20&#1045;&#1043;&#1069;%202012\&#1040;&#1085;&#1072;&#1083;&#1080;&#1079;%20&#1050;&#1086;&#1085;&#1077;&#1074;&#1072;.docx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&#1048;&#1090;&#1086;&#1075;&#1080;%20&#1076;&#1080;&#1072;&#1075;&#1085;&#1086;&#1089;&#1090;&#1080;&#1082;&#1080;....docx" TargetMode="External"/><Relationship Id="rId2" Type="http://schemas.openxmlformats.org/officeDocument/2006/relationships/hyperlink" Target="file:///\\Server\&#1087;&#1077;&#1088;&#1089;&#1086;&#1085;&#1072;&#1083;&#1100;&#1085;&#1099;&#1077;%20&#1087;&#1072;&#1087;&#1082;&#1080;\&#1059;&#1088;&#1086;&#1082;&#1080;%20&#1055;&#1051;&#1043;\2010%20-%202011\&#1048;&#1090;&#1086;&#1075;&#1080;%20&#1076;&#1080;&#1072;&#1075;&#1085;&#1086;&#1089;&#1090;&#1080;&#1082;&#1080;%20&#1079;&#1085;&#1072;&#1085;&#1080;&#1081;%20&#1091;&#1095;&#1072;&#1097;&#1080;&#1093;&#1089;&#1103;%207&#1072;%20&#1082;&#1083;&#1072;&#1089;&#1089;&#1072;%20&#1087;&#1086;%20&#1084;&#1086;&#1088;&#1092;&#1086;&#1083;&#1086;&#1075;&#1080;&#1080;.docx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&#1056;&#1077;&#1079;&#1091;&#1083;&#1100;&#1090;&#1072;&#1090;&#1099;%20&#1045;&#1043;&#1069;%20&#1087;&#1086;%20&#1084;&#1072;&#1090;&#1077;&#1084;&#1072;&#1090;&#1080;&#1082;&#1077;%20&#1074;%2011.docx" TargetMode="External"/><Relationship Id="rId2" Type="http://schemas.openxmlformats.org/officeDocument/2006/relationships/hyperlink" Target="&#1048;&#1090;&#1086;&#1075;&#1080;%20&#1089;&#1076;&#1072;&#1095;&#1080;%20&#1045;&#1043;&#1069;%20&#1074;%202010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&#1048;&#1090;&#1086;&#1075;&#1080;%20&#1087;&#1088;&#1086;&#1073;-2010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&#1040;&#1085;&#1072;&#1083;&#1080;&#1079;%20&#1087;&#1086;&#1076;&#1075;&#1086;&#1090;&#1086;&#1074;&#1082;&#1080;%20&#1045;&#1043;&#1069;%202012/&#1048;&#1090;&#1086;&#1075;&#1080;%20&#1087;&#1088;&#1086;&#1073;&#1085;&#1099;&#1093;%20&#1045;&#1043;&#1069;%20&#1074;%202011-12.doc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414883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sz="quarter" idx="13"/>
          </p:nvPr>
        </p:nvSpPr>
        <p:spPr>
          <a:xfrm>
            <a:off x="1182688" y="980728"/>
            <a:ext cx="7772400" cy="3888135"/>
          </a:xfrm>
          <a:noFill/>
          <a:ln/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ru-RU" sz="900" b="1" dirty="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3200" b="1" dirty="0" smtClean="0">
                <a:solidFill>
                  <a:schemeClr val="tx1"/>
                </a:solidFill>
              </a:rPr>
              <a:t>Управление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3200" b="1" dirty="0">
                <a:solidFill>
                  <a:schemeClr val="tx1"/>
                </a:solidFill>
              </a:rPr>
              <a:t>к</a:t>
            </a:r>
            <a:r>
              <a:rPr lang="ru-RU" sz="3200" b="1" dirty="0" smtClean="0">
                <a:solidFill>
                  <a:schemeClr val="tx1"/>
                </a:solidFill>
              </a:rPr>
              <a:t>ачеством образования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3200" b="1" dirty="0">
                <a:solidFill>
                  <a:schemeClr val="tx1"/>
                </a:solidFill>
              </a:rPr>
              <a:t>в</a:t>
            </a:r>
            <a:r>
              <a:rPr lang="ru-RU" sz="3200" b="1" dirty="0" smtClean="0">
                <a:solidFill>
                  <a:schemeClr val="tx1"/>
                </a:solidFill>
              </a:rPr>
              <a:t> процессе подготовки </a:t>
            </a:r>
            <a:r>
              <a:rPr lang="ru-RU" sz="3200" b="1" dirty="0">
                <a:solidFill>
                  <a:schemeClr val="tx1"/>
                </a:solidFill>
              </a:rPr>
              <a:t>у</a:t>
            </a:r>
            <a:r>
              <a:rPr lang="ru-RU" sz="3200" b="1" dirty="0" smtClean="0">
                <a:solidFill>
                  <a:schemeClr val="tx1"/>
                </a:solidFill>
              </a:rPr>
              <a:t>чащихся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3200" b="1" dirty="0" smtClean="0">
                <a:solidFill>
                  <a:schemeClr val="tx1"/>
                </a:solidFill>
              </a:rPr>
              <a:t> к итоговой аттестации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3200" b="1" dirty="0" smtClean="0">
                <a:solidFill>
                  <a:schemeClr val="tx1"/>
                </a:solidFill>
              </a:rPr>
              <a:t>(ЕГЭ)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3200" b="1" dirty="0">
                <a:solidFill>
                  <a:schemeClr val="hlink"/>
                </a:solidFill>
              </a:rPr>
              <a:t> </a:t>
            </a:r>
            <a:r>
              <a:rPr lang="ru-RU" sz="3200" b="1" dirty="0" smtClean="0"/>
              <a:t>                 </a:t>
            </a:r>
            <a:endParaRPr lang="ru-RU" sz="3200" b="1" dirty="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ru-RU" sz="1400" b="1" dirty="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1400" b="1" dirty="0"/>
              <a:t>                                                    </a:t>
            </a:r>
            <a:endParaRPr lang="ru-RU" sz="2000" b="1" dirty="0">
              <a:solidFill>
                <a:schemeClr val="folHlink"/>
              </a:solidFill>
            </a:endParaRPr>
          </a:p>
        </p:txBody>
      </p:sp>
      <p:pic>
        <p:nvPicPr>
          <p:cNvPr id="3076" name="Picture 2" descr="C:\Documents and Settings\a\Local Settings\Temporary Internet Files\Content.IE5\WTDOB2CM\MCj04281130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2492375"/>
            <a:ext cx="1331912" cy="137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2438400" y="75438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pic>
        <p:nvPicPr>
          <p:cNvPr id="3078" name="Picture 31" descr="http://s16.rimg.info/b039b5a13dc1f49cd2f03d41e13567ae.gi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4724400"/>
            <a:ext cx="1763712" cy="138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7367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188640"/>
            <a:ext cx="7772400" cy="1152128"/>
          </a:xfrm>
        </p:spPr>
        <p:txBody>
          <a:bodyPr/>
          <a:lstStyle/>
          <a:p>
            <a:pPr algn="ctr"/>
            <a:r>
              <a:rPr lang="ru-RU" sz="2800" b="1" dirty="0">
                <a:latin typeface="Arial" charset="0"/>
              </a:rPr>
              <a:t>Организация подготовки к ЕГЭ</a:t>
            </a:r>
            <a:br>
              <a:rPr lang="ru-RU" sz="2800" b="1" dirty="0">
                <a:latin typeface="Arial" charset="0"/>
              </a:rPr>
            </a:br>
            <a:r>
              <a:rPr lang="ru-RU" sz="2800" b="1" dirty="0">
                <a:latin typeface="Arial" charset="0"/>
              </a:rPr>
              <a:t>целевых групп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323528" y="1412776"/>
            <a:ext cx="8631560" cy="5040560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u="sng" dirty="0"/>
              <a:t>1 целевая группа</a:t>
            </a:r>
            <a:r>
              <a:rPr lang="ru-RU" sz="2400" b="1" dirty="0"/>
              <a:t>–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/>
              <a:t>    Обучающимся необходимо уверенно выполнить половину заданий базового уровня (преодолеть минимальный порог)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/>
              <a:t>Рекомендуется:</a:t>
            </a:r>
          </a:p>
          <a:p>
            <a:pPr>
              <a:lnSpc>
                <a:spcPct val="80000"/>
              </a:lnSpc>
            </a:pPr>
            <a:r>
              <a:rPr lang="ru-RU" sz="2400" dirty="0"/>
              <a:t>Провести диагностические работы.</a:t>
            </a:r>
          </a:p>
          <a:p>
            <a:pPr>
              <a:lnSpc>
                <a:spcPct val="80000"/>
              </a:lnSpc>
            </a:pPr>
            <a:r>
              <a:rPr lang="ru-RU" sz="2400" dirty="0"/>
              <a:t>Выявить сильные и слабые стороны подготовки</a:t>
            </a:r>
          </a:p>
          <a:p>
            <a:pPr>
              <a:lnSpc>
                <a:spcPct val="80000"/>
              </a:lnSpc>
            </a:pPr>
            <a:r>
              <a:rPr lang="ru-RU" sz="2400" dirty="0"/>
              <a:t>Закреплять то, что получается.</a:t>
            </a:r>
          </a:p>
          <a:p>
            <a:pPr>
              <a:lnSpc>
                <a:spcPct val="80000"/>
              </a:lnSpc>
            </a:pPr>
            <a:r>
              <a:rPr lang="ru-RU" sz="2400" dirty="0"/>
              <a:t>Использовать специальную литературу, рассчитанную на подготовку обучающихся к выполнению практико-ориентированных заданий</a:t>
            </a:r>
          </a:p>
          <a:p>
            <a:pPr>
              <a:lnSpc>
                <a:spcPct val="80000"/>
              </a:lnSpc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4017353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88640"/>
            <a:ext cx="7772400" cy="1232173"/>
          </a:xfrm>
        </p:spPr>
        <p:txBody>
          <a:bodyPr/>
          <a:lstStyle/>
          <a:p>
            <a:pPr algn="ctr"/>
            <a:r>
              <a:rPr lang="ru-RU" sz="2800" b="1" dirty="0">
                <a:latin typeface="Arial" charset="0"/>
              </a:rPr>
              <a:t>Организация подготовки к ЕГЭ</a:t>
            </a:r>
            <a:br>
              <a:rPr lang="ru-RU" sz="2800" b="1" dirty="0">
                <a:latin typeface="Arial" charset="0"/>
              </a:rPr>
            </a:br>
            <a:r>
              <a:rPr lang="ru-RU" sz="2800" b="1" dirty="0">
                <a:latin typeface="Arial" charset="0"/>
              </a:rPr>
              <a:t> целевых групп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57200" y="1124745"/>
            <a:ext cx="8497888" cy="5733256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u="sng" dirty="0"/>
              <a:t>2 группа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 dirty="0"/>
              <a:t>    </a:t>
            </a:r>
            <a:r>
              <a:rPr lang="ru-RU" sz="2400" dirty="0"/>
              <a:t>Обучающимся необходимо уверенно выполнять все задания базового уровня части 1 и приступить к выполнению половины  заданий повышенного уровня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400" b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dirty="0"/>
              <a:t>Рекомендуется: </a:t>
            </a:r>
          </a:p>
          <a:p>
            <a:pPr>
              <a:lnSpc>
                <a:spcPct val="90000"/>
              </a:lnSpc>
            </a:pPr>
            <a:r>
              <a:rPr lang="ru-RU" sz="2400" dirty="0"/>
              <a:t>Повторение и закрепление простейших навыков и понятий, необходимых для решения практико-ориентированных заданий.</a:t>
            </a:r>
          </a:p>
          <a:p>
            <a:pPr>
              <a:lnSpc>
                <a:spcPct val="90000"/>
              </a:lnSpc>
            </a:pPr>
            <a:r>
              <a:rPr lang="ru-RU" sz="2400" dirty="0"/>
              <a:t>Сориентировать обучающихся на выполнение заданий повышенного уровня при организации систематического повторения.</a:t>
            </a:r>
          </a:p>
          <a:p>
            <a:pPr>
              <a:lnSpc>
                <a:spcPct val="90000"/>
              </a:lnSpc>
            </a:pPr>
            <a:r>
              <a:rPr lang="ru-RU" sz="2400" dirty="0"/>
              <a:t>Добиться устойчивого результата при выполнении заданий базового уровня.</a:t>
            </a:r>
          </a:p>
          <a:p>
            <a:pPr>
              <a:lnSpc>
                <a:spcPct val="90000"/>
              </a:lnSpc>
            </a:pPr>
            <a:r>
              <a:rPr lang="ru-RU" sz="2400" dirty="0"/>
              <a:t>Организовать повторение тем, необходимых для выполнения  заданий повышенного уровня.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9203410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16632"/>
            <a:ext cx="8496944" cy="1304181"/>
          </a:xfrm>
        </p:spPr>
        <p:txBody>
          <a:bodyPr/>
          <a:lstStyle/>
          <a:p>
            <a:pPr algn="ctr"/>
            <a:r>
              <a:rPr lang="ru-RU" sz="2800" b="1" dirty="0">
                <a:latin typeface="Arial" charset="0"/>
              </a:rPr>
              <a:t>Организация подготовки к ЕГЭ</a:t>
            </a:r>
            <a:br>
              <a:rPr lang="ru-RU" sz="2800" b="1" dirty="0">
                <a:latin typeface="Arial" charset="0"/>
              </a:rPr>
            </a:br>
            <a:r>
              <a:rPr lang="ru-RU" sz="2800" b="1" dirty="0">
                <a:latin typeface="Arial" charset="0"/>
              </a:rPr>
              <a:t>для целевых групп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533400" y="1196752"/>
            <a:ext cx="8421688" cy="5280248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</a:pPr>
            <a:r>
              <a:rPr lang="ru-RU" sz="2400" b="1" u="sng" dirty="0"/>
              <a:t>3 группа </a:t>
            </a:r>
          </a:p>
          <a:p>
            <a:pPr>
              <a:buFont typeface="Wingdings" pitchFamily="2" charset="2"/>
              <a:buNone/>
            </a:pPr>
            <a:r>
              <a:rPr lang="ru-RU" sz="2400" dirty="0"/>
              <a:t>  </a:t>
            </a:r>
            <a:r>
              <a:rPr lang="ru-RU" sz="2400" dirty="0" smtClean="0"/>
              <a:t>Обучающимся </a:t>
            </a:r>
            <a:r>
              <a:rPr lang="ru-RU" sz="2400" dirty="0"/>
              <a:t>необходимо уверенно выполнять все задания базового уровня части 1 и повышенного уровня.</a:t>
            </a:r>
          </a:p>
          <a:p>
            <a:pPr>
              <a:buFont typeface="Wingdings" pitchFamily="2" charset="2"/>
              <a:buNone/>
            </a:pPr>
            <a:r>
              <a:rPr lang="ru-RU" sz="2400" b="1" dirty="0"/>
              <a:t>Рекомендуется:</a:t>
            </a:r>
          </a:p>
          <a:p>
            <a:r>
              <a:rPr lang="ru-RU" sz="2400" dirty="0"/>
              <a:t>Сориентировать обучающихся на выполнение заданий высокого уровня при организации систематического повторения.</a:t>
            </a:r>
          </a:p>
          <a:p>
            <a:r>
              <a:rPr lang="ru-RU" sz="2400" dirty="0"/>
              <a:t>Скорректировать систему подготовки обучающихся в соответствии с затратами времени на выполнение заданий повышенного уровня, индивидуальными особенностями и уровнем подготовки.</a:t>
            </a:r>
          </a:p>
        </p:txBody>
      </p:sp>
    </p:spTree>
    <p:extLst>
      <p:ext uri="{BB962C8B-B14F-4D97-AF65-F5344CB8AC3E}">
        <p14:creationId xmlns:p14="http://schemas.microsoft.com/office/powerpoint/2010/main" val="13003657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440160"/>
          </a:xfrm>
        </p:spPr>
        <p:txBody>
          <a:bodyPr/>
          <a:lstStyle/>
          <a:p>
            <a:pPr marL="0" indent="0">
              <a:buNone/>
            </a:pPr>
            <a:r>
              <a:rPr lang="ru-RU" sz="4000" dirty="0" smtClean="0"/>
              <a:t>Анализ качества подготовки </a:t>
            </a:r>
            <a:br>
              <a:rPr lang="ru-RU" sz="4000" dirty="0" smtClean="0"/>
            </a:br>
            <a:r>
              <a:rPr lang="ru-RU" sz="4000" dirty="0" smtClean="0"/>
              <a:t>с помощью Электронного журнала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484784"/>
            <a:ext cx="8280920" cy="5112568"/>
          </a:xfrm>
        </p:spPr>
        <p:txBody>
          <a:bodyPr>
            <a:normAutofit/>
          </a:bodyPr>
          <a:lstStyle/>
          <a:p>
            <a:pPr marL="342900" lvl="0" indent="-342900" fontAlgn="base"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sz="2800" kern="0" dirty="0">
                <a:solidFill>
                  <a:srgbClr val="000000"/>
                </a:solidFill>
                <a:latin typeface="Arial"/>
              </a:rPr>
              <a:t>сравнение школьных отметок и результатов независимого оценивания  выпускников </a:t>
            </a:r>
            <a:r>
              <a:rPr lang="ru-RU" sz="2800" kern="0" dirty="0" smtClean="0">
                <a:solidFill>
                  <a:srgbClr val="000000"/>
                </a:solidFill>
                <a:latin typeface="Arial"/>
              </a:rPr>
              <a:t>11-х</a:t>
            </a:r>
          </a:p>
          <a:p>
            <a:pPr marL="342900" lvl="0" indent="-342900" fontAlgn="base"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sz="2800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2800" kern="0" dirty="0" smtClean="0">
                <a:solidFill>
                  <a:srgbClr val="000000"/>
                </a:solidFill>
                <a:latin typeface="Arial"/>
                <a:hlinkClick r:id="rId2" action="ppaction://hlinkfile"/>
              </a:rPr>
              <a:t>Анализ подготовки ЕГЭ 2012\Средний балл 11а 11б первая четверть.xls</a:t>
            </a:r>
            <a:endParaRPr lang="en-US" sz="2800" kern="0" dirty="0" smtClean="0">
              <a:solidFill>
                <a:srgbClr val="000000"/>
              </a:solidFill>
              <a:latin typeface="Arial"/>
            </a:endParaRPr>
          </a:p>
          <a:p>
            <a:pPr marL="342900" lvl="0" indent="-342900" fontAlgn="base"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sz="2800" kern="0" dirty="0" smtClean="0">
                <a:solidFill>
                  <a:srgbClr val="000000"/>
                </a:solidFill>
                <a:latin typeface="Arial"/>
                <a:hlinkClick r:id="rId3" action="ppaction://hlinkfile"/>
              </a:rPr>
              <a:t>Анализ подготовки ЕГЭ 2012\Средний балл 11а 11б вторая четверть.xls</a:t>
            </a:r>
            <a:endParaRPr lang="en-US" sz="2800" kern="0" dirty="0" smtClean="0">
              <a:solidFill>
                <a:srgbClr val="000000"/>
              </a:solidFill>
              <a:latin typeface="Arial"/>
            </a:endParaRPr>
          </a:p>
          <a:p>
            <a:pPr marL="342900" lvl="0" indent="-342900" fontAlgn="base"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sz="2800" kern="0" dirty="0" smtClean="0">
                <a:solidFill>
                  <a:srgbClr val="000000"/>
                </a:solidFill>
                <a:latin typeface="Arial"/>
                <a:hlinkClick r:id="rId4" action="ppaction://hlinkfile"/>
              </a:rPr>
              <a:t>Анализ подготовки ЕГЭ 2012\Средний балл 11а 11б третья четверть.xls</a:t>
            </a:r>
            <a:endParaRPr lang="ru-RU" sz="2800" kern="0" dirty="0" smtClean="0">
              <a:solidFill>
                <a:srgbClr val="000000"/>
              </a:solidFill>
              <a:latin typeface="Arial"/>
            </a:endParaRPr>
          </a:p>
          <a:p>
            <a:pPr marL="342900" lvl="0" indent="-342900" fontAlgn="base"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sz="2800" kern="0" dirty="0" smtClean="0">
                <a:solidFill>
                  <a:srgbClr val="000000"/>
                </a:solidFill>
                <a:latin typeface="Arial"/>
                <a:hlinkClick r:id="rId5" action="ppaction://hlinkfile"/>
              </a:rPr>
              <a:t>Анализ подготовки ЕГЭ 2012\</a:t>
            </a:r>
            <a:r>
              <a:rPr lang="ru-RU" sz="2800" kern="0" dirty="0" err="1" smtClean="0">
                <a:solidFill>
                  <a:srgbClr val="000000"/>
                </a:solidFill>
                <a:latin typeface="Arial"/>
                <a:hlinkClick r:id="rId5" action="ppaction://hlinkfile"/>
              </a:rPr>
              <a:t>Колич</a:t>
            </a:r>
            <a:r>
              <a:rPr lang="ru-RU" sz="2800" kern="0" dirty="0" smtClean="0">
                <a:solidFill>
                  <a:srgbClr val="000000"/>
                </a:solidFill>
                <a:latin typeface="Arial"/>
                <a:hlinkClick r:id="rId5" action="ppaction://hlinkfile"/>
              </a:rPr>
              <a:t>. и </a:t>
            </a:r>
            <a:r>
              <a:rPr lang="ru-RU" sz="2800" kern="0" dirty="0" err="1" smtClean="0">
                <a:solidFill>
                  <a:srgbClr val="000000"/>
                </a:solidFill>
                <a:latin typeface="Arial"/>
                <a:hlinkClick r:id="rId5" action="ppaction://hlinkfile"/>
              </a:rPr>
              <a:t>кач</a:t>
            </a:r>
            <a:r>
              <a:rPr lang="ru-RU" sz="2800" kern="0" dirty="0" smtClean="0">
                <a:solidFill>
                  <a:srgbClr val="000000"/>
                </a:solidFill>
                <a:latin typeface="Arial"/>
                <a:hlinkClick r:id="rId5" action="ppaction://hlinkfile"/>
              </a:rPr>
              <a:t>. </a:t>
            </a:r>
            <a:r>
              <a:rPr lang="ru-RU" sz="2800" kern="0" smtClean="0">
                <a:solidFill>
                  <a:srgbClr val="000000"/>
                </a:solidFill>
                <a:latin typeface="Arial"/>
                <a:hlinkClick r:id="rId5" action="ppaction://hlinkfile"/>
              </a:rPr>
              <a:t>оценок.xls</a:t>
            </a:r>
            <a:endParaRPr lang="en-US" sz="2800" kern="0" dirty="0" smtClean="0">
              <a:solidFill>
                <a:srgbClr val="000000"/>
              </a:solidFill>
              <a:latin typeface="Arial"/>
            </a:endParaRPr>
          </a:p>
          <a:p>
            <a:pPr marL="342900" lvl="0" indent="-342900" fontAlgn="base">
              <a:spcAft>
                <a:spcPct val="0"/>
              </a:spcAft>
              <a:buClrTx/>
              <a:buSzTx/>
              <a:buFontTx/>
              <a:buChar char="•"/>
            </a:pPr>
            <a:endParaRPr lang="en-US" sz="2800" kern="0" dirty="0" smtClean="0">
              <a:solidFill>
                <a:srgbClr val="000000"/>
              </a:solidFill>
              <a:latin typeface="Arial"/>
            </a:endParaRPr>
          </a:p>
          <a:p>
            <a:pPr marL="342900" lvl="0" indent="-342900" fontAlgn="base">
              <a:spcAft>
                <a:spcPct val="0"/>
              </a:spcAft>
              <a:buClrTx/>
              <a:buSzTx/>
              <a:buFontTx/>
              <a:buChar char="•"/>
            </a:pPr>
            <a:endParaRPr lang="ru-RU" sz="2800" kern="0" dirty="0">
              <a:solidFill>
                <a:srgbClr val="000000"/>
              </a:solidFill>
              <a:latin typeface="Arial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086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" y="0"/>
            <a:ext cx="9144000" cy="1844824"/>
          </a:xfrm>
        </p:spPr>
        <p:txBody>
          <a:bodyPr anchor="b"/>
          <a:lstStyle/>
          <a:p>
            <a:r>
              <a:rPr lang="ru-RU" sz="2800" b="1" dirty="0">
                <a:cs typeface="Arial" charset="0"/>
              </a:rPr>
              <a:t>Основные направления</a:t>
            </a:r>
            <a:br>
              <a:rPr lang="ru-RU" sz="2800" b="1" dirty="0">
                <a:cs typeface="Arial" charset="0"/>
              </a:rPr>
            </a:br>
            <a:r>
              <a:rPr lang="ru-RU" sz="2800" b="1" dirty="0">
                <a:cs typeface="Arial" charset="0"/>
              </a:rPr>
              <a:t>использования показателей</a:t>
            </a:r>
            <a:br>
              <a:rPr lang="ru-RU" sz="2800" b="1" dirty="0">
                <a:cs typeface="Arial" charset="0"/>
              </a:rPr>
            </a:br>
            <a:r>
              <a:rPr lang="ru-RU" sz="2800" b="1" dirty="0" smtClean="0">
                <a:cs typeface="Arial" charset="0"/>
              </a:rPr>
              <a:t>пробных ЕГЭ </a:t>
            </a:r>
            <a:r>
              <a:rPr lang="ru-RU" sz="2800" b="1" dirty="0">
                <a:cs typeface="Arial" charset="0"/>
              </a:rPr>
              <a:t>в управлении качеством образования</a:t>
            </a:r>
            <a:endParaRPr lang="ru-RU" sz="2800" b="1" dirty="0"/>
          </a:p>
        </p:txBody>
      </p:sp>
      <p:sp>
        <p:nvSpPr>
          <p:cNvPr id="9219" name="Содержимое 2"/>
          <p:cNvSpPr>
            <a:spLocks noGrp="1"/>
          </p:cNvSpPr>
          <p:nvPr>
            <p:ph idx="4294967295"/>
          </p:nvPr>
        </p:nvSpPr>
        <p:spPr>
          <a:xfrm>
            <a:off x="0" y="1752600"/>
            <a:ext cx="7924800" cy="48768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ru-RU" sz="1800" dirty="0"/>
              <a:t>                   </a:t>
            </a:r>
            <a:r>
              <a:rPr lang="ru-RU" sz="2000" b="1" dirty="0"/>
              <a:t>На уровне школы анализ показателей проводится не только по ОУ, но и по классам (с учетом их вида), </a:t>
            </a:r>
            <a:r>
              <a:rPr lang="ru-RU" sz="2000" b="1" dirty="0" smtClean="0"/>
              <a:t>по ученикам </a:t>
            </a:r>
            <a:r>
              <a:rPr lang="ru-RU" sz="2000" b="1" dirty="0"/>
              <a:t>для</a:t>
            </a:r>
            <a:r>
              <a:rPr lang="ru-RU" sz="2000" b="1" i="1" dirty="0"/>
              <a:t> построения индивидуальной образовательной траектории  обучающегося.</a:t>
            </a:r>
            <a:r>
              <a:rPr lang="ru-RU" sz="2000" dirty="0"/>
              <a:t>       </a:t>
            </a:r>
          </a:p>
          <a:p>
            <a:pPr>
              <a:buFontTx/>
              <a:buNone/>
            </a:pPr>
            <a:r>
              <a:rPr lang="ru-RU" sz="2000" dirty="0">
                <a:solidFill>
                  <a:srgbClr val="FF0000"/>
                </a:solidFill>
                <a:cs typeface="Arial" charset="0"/>
              </a:rPr>
              <a:t>Для конкретного ученика </a:t>
            </a:r>
            <a:r>
              <a:rPr lang="ru-RU" sz="2000" dirty="0" smtClean="0">
                <a:solidFill>
                  <a:srgbClr val="FF0000"/>
                </a:solidFill>
                <a:cs typeface="Arial" charset="0"/>
              </a:rPr>
              <a:t>необходимо проводить:</a:t>
            </a:r>
            <a:endParaRPr lang="ru-RU" sz="2000" dirty="0">
              <a:solidFill>
                <a:srgbClr val="FF0000"/>
              </a:solidFill>
              <a:cs typeface="Arial" charset="0"/>
            </a:endParaRPr>
          </a:p>
          <a:p>
            <a:r>
              <a:rPr lang="ru-RU" sz="2000" dirty="0">
                <a:cs typeface="Arial" charset="0"/>
              </a:rPr>
              <a:t>сопоставление результатов выполнения экзаменационных заданий различного уровня сложности;</a:t>
            </a:r>
          </a:p>
          <a:p>
            <a:r>
              <a:rPr lang="ru-RU" sz="2000" dirty="0">
                <a:cs typeface="Arial" charset="0"/>
              </a:rPr>
              <a:t>выделение сильных сторон подготовки обучающегося и его затруднений и пробелов по тем или иным разделам содержания </a:t>
            </a:r>
            <a:r>
              <a:rPr lang="ru-RU" sz="2000" dirty="0" smtClean="0">
                <a:cs typeface="Arial" charset="0"/>
              </a:rPr>
              <a:t>и </a:t>
            </a:r>
            <a:r>
              <a:rPr lang="ru-RU" sz="2000" dirty="0">
                <a:cs typeface="Arial" charset="0"/>
              </a:rPr>
              <a:t>видам познавательной деятельности;</a:t>
            </a:r>
          </a:p>
          <a:p>
            <a:r>
              <a:rPr lang="ru-RU" sz="2000" dirty="0">
                <a:cs typeface="Arial" charset="0"/>
              </a:rPr>
              <a:t>определение возможных причин (как объективных, итак и субъективных) недостаточно высокого уровня подготовки обучающегося по ряду </a:t>
            </a:r>
            <a:r>
              <a:rPr lang="ru-RU" sz="2000" dirty="0" smtClean="0">
                <a:cs typeface="Arial" charset="0"/>
              </a:rPr>
              <a:t>вопросо</a:t>
            </a:r>
            <a:r>
              <a:rPr lang="ru-RU" sz="2000" dirty="0">
                <a:cs typeface="Arial" charset="0"/>
              </a:rPr>
              <a:t>в</a:t>
            </a:r>
            <a:r>
              <a:rPr lang="ru-RU" sz="2000" dirty="0" smtClean="0">
                <a:cs typeface="Arial" charset="0"/>
              </a:rPr>
              <a:t>.</a:t>
            </a:r>
            <a:endParaRPr lang="ru-RU" sz="2000" dirty="0">
              <a:cs typeface="Arial" charset="0"/>
            </a:endParaRPr>
          </a:p>
          <a:p>
            <a:pPr>
              <a:buFontTx/>
              <a:buNone/>
            </a:pPr>
            <a:r>
              <a:rPr lang="ru-RU" sz="2000" i="1" dirty="0">
                <a:cs typeface="Arial" charset="0"/>
              </a:rPr>
              <a:t>               </a:t>
            </a:r>
            <a:endParaRPr lang="ru-RU" sz="20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99140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16632"/>
            <a:ext cx="8964488" cy="1368152"/>
          </a:xfrm>
        </p:spPr>
        <p:txBody>
          <a:bodyPr/>
          <a:lstStyle/>
          <a:p>
            <a:pPr algn="ctr"/>
            <a:r>
              <a:rPr lang="ru-RU" sz="2400" dirty="0">
                <a:latin typeface="Arial" charset="0"/>
              </a:rPr>
              <a:t>Наличие конкретных результатов по выполнению заданий ЕГЭ для каждого обучающегося </a:t>
            </a:r>
            <a:r>
              <a:rPr lang="ru-RU" sz="2400" dirty="0" smtClean="0">
                <a:latin typeface="Arial" charset="0"/>
              </a:rPr>
              <a:t>позволяют </a:t>
            </a:r>
            <a:r>
              <a:rPr lang="ru-RU" sz="2400" dirty="0">
                <a:latin typeface="Arial" charset="0"/>
              </a:rPr>
              <a:t>учителям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85800" y="1340768"/>
            <a:ext cx="8077200" cy="5517232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>
                <a:solidFill>
                  <a:srgbClr val="FF0000"/>
                </a:solidFill>
              </a:rPr>
              <a:t>УПРАВЛЯТЬ  ПРОЦЕССОМ ОСВОЕНИЯ ЗНАНИЙ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/>
              <a:t>каждым обучающимся (индивидуализация обучения):</a:t>
            </a:r>
            <a:r>
              <a:rPr lang="ru-RU" sz="2000" dirty="0"/>
              <a:t> </a:t>
            </a:r>
          </a:p>
          <a:p>
            <a:pPr>
              <a:lnSpc>
                <a:spcPct val="80000"/>
              </a:lnSpc>
            </a:pPr>
            <a:r>
              <a:rPr lang="ru-RU" sz="2400" b="1" dirty="0"/>
              <a:t>п</a:t>
            </a:r>
            <a:r>
              <a:rPr lang="ru-RU" sz="2400" b="1" dirty="0" smtClean="0"/>
              <a:t>роводить поэлементный </a:t>
            </a:r>
            <a:r>
              <a:rPr lang="ru-RU" sz="2400" b="1" dirty="0"/>
              <a:t>анализ выполнения заданий каждым обучающимся, каждым классом;</a:t>
            </a:r>
          </a:p>
          <a:p>
            <a:pPr>
              <a:lnSpc>
                <a:spcPct val="80000"/>
              </a:lnSpc>
            </a:pPr>
            <a:r>
              <a:rPr lang="ru-RU" sz="2400" b="1" dirty="0"/>
              <a:t>выявить «западающие» темы для каждого обучающегося, каждого класса;</a:t>
            </a:r>
          </a:p>
          <a:p>
            <a:pPr>
              <a:lnSpc>
                <a:spcPct val="80000"/>
              </a:lnSpc>
            </a:pPr>
            <a:r>
              <a:rPr lang="ru-RU" sz="2400" b="1" dirty="0"/>
              <a:t>спроектировать учебное содержание с учетом «западающих» тем;</a:t>
            </a:r>
          </a:p>
          <a:p>
            <a:pPr>
              <a:lnSpc>
                <a:spcPct val="80000"/>
              </a:lnSpc>
            </a:pPr>
            <a:r>
              <a:rPr lang="ru-RU" sz="2400" b="1" dirty="0"/>
              <a:t>подобрать оптимальные методы и формы обучения для предупреждения возможных ошибок на экзаменах (пересмотреть методику обучения);</a:t>
            </a:r>
          </a:p>
          <a:p>
            <a:pPr>
              <a:lnSpc>
                <a:spcPct val="80000"/>
              </a:lnSpc>
            </a:pPr>
            <a:r>
              <a:rPr lang="ru-RU" sz="2400" b="1" dirty="0"/>
              <a:t>проводить коррекционную работу по результатам тренировочных и диагностических работ.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>
                <a:solidFill>
                  <a:srgbClr val="FF0000"/>
                </a:solidFill>
              </a:rPr>
              <a:t>Выявить пробелы в знаниях с точностью до темы и определить пути дальнейшей учебы.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8748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143000"/>
          </a:xfrm>
        </p:spPr>
        <p:txBody>
          <a:bodyPr/>
          <a:lstStyle/>
          <a:p>
            <a:r>
              <a:rPr lang="ru-RU" sz="40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Анализ качества подготовки </a:t>
            </a:r>
            <a:br>
              <a:rPr lang="ru-RU" sz="40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</a:br>
            <a:r>
              <a:rPr lang="ru-RU" sz="40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с помощью Электронного журнала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556792"/>
            <a:ext cx="8712968" cy="4968552"/>
          </a:xfrm>
        </p:spPr>
        <p:txBody>
          <a:bodyPr/>
          <a:lstStyle/>
          <a:p>
            <a:r>
              <a:rPr lang="ru-RU" dirty="0" smtClean="0">
                <a:hlinkClick r:id="rId2" action="ppaction://hlinkfile"/>
              </a:rPr>
              <a:t>Анализ подготовки ЕГЭ 2012\Средний балл по предметам каждого ученика.xls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082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941579"/>
              </p:ext>
            </p:extLst>
          </p:nvPr>
        </p:nvGraphicFramePr>
        <p:xfrm>
          <a:off x="755573" y="1824169"/>
          <a:ext cx="7416826" cy="1290375"/>
        </p:xfrm>
        <a:graphic>
          <a:graphicData uri="http://schemas.openxmlformats.org/drawingml/2006/table">
            <a:tbl>
              <a:tblPr firstRow="1" firstCol="1" bandRow="1"/>
              <a:tblGrid>
                <a:gridCol w="741382"/>
                <a:gridCol w="741382"/>
                <a:gridCol w="741382"/>
                <a:gridCol w="741382"/>
                <a:gridCol w="741883"/>
                <a:gridCol w="741883"/>
                <a:gridCol w="741883"/>
                <a:gridCol w="741883"/>
                <a:gridCol w="741883"/>
                <a:gridCol w="741883"/>
              </a:tblGrid>
              <a:tr h="430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Класс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3" marR="46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Физика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3" marR="46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Химия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3" marR="46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Информ.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3" marR="46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Биология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3" marR="46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История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3" marR="46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Географ.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3" marR="46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Иностр.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3" marR="46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Обществ.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3" marR="46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Литер.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3" marR="46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11а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3" marR="46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  6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3" marR="46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-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3" marR="46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1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3" marR="46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4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3" marR="46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3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3" marR="46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3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3" marR="46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4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3" marR="46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   18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3" marR="46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5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3" marR="46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11б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3" marR="46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  5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3" marR="46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2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3" marR="46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-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3" marR="46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2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3" marR="46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-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3" marR="46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-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3" marR="46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1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3" marR="46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3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3" marR="46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-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3" marR="46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итого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3" marR="46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   11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3" marR="46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   2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3" marR="46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1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3" marR="46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6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3" marR="46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3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3" marR="46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3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3" marR="46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5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3" marR="46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   21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3" marR="46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5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3" marR="46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043608" y="3660926"/>
            <a:ext cx="6790320" cy="276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Вывод: по-прежнему наиболее выбираемыми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экзаменами остаются обществознание и физика.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Средний балл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обученности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по этим предметам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 11-х классах таков: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Обществознание 11а – 3,53; 11б – 3,09 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latin typeface="Calibri"/>
                <a:ea typeface="Calibri"/>
                <a:cs typeface="Times New Roman"/>
              </a:rPr>
              <a:t>Физика 11а – 3,45; 11б – 3,13 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3608" y="332656"/>
            <a:ext cx="74168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Выбор учащимися предметов ЕГЭ</a:t>
            </a:r>
            <a:endParaRPr lang="ru-RU" sz="3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b="1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2011-2012 год</a:t>
            </a:r>
            <a:endParaRPr lang="ru-RU" sz="3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89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97152"/>
            <a:ext cx="8568952" cy="1800200"/>
          </a:xfrm>
        </p:spPr>
        <p:txBody>
          <a:bodyPr/>
          <a:lstStyle/>
          <a:p>
            <a:pPr marL="228600" lvl="0" indent="-182880">
              <a:lnSpc>
                <a:spcPct val="80000"/>
              </a:lnSpc>
              <a:spcBef>
                <a:spcPct val="20000"/>
              </a:spcBef>
              <a:spcAft>
                <a:spcPts val="300"/>
              </a:spcAft>
            </a:pPr>
            <a:r>
              <a:rPr lang="ru-RU" sz="4000" dirty="0">
                <a:solidFill>
                  <a:srgbClr val="FF0000"/>
                </a:solidFill>
                <a:effectLst/>
                <a:ea typeface="+mn-ea"/>
                <a:cs typeface="+mn-cs"/>
              </a:rPr>
              <a:t>Выявить пробелы в знаниях с точностью до темы и определить пути дальнейшей учебы.</a:t>
            </a:r>
            <a:r>
              <a:rPr lang="ru-RU" sz="4000" b="0" dirty="0">
                <a:solidFill>
                  <a:srgbClr val="FF0000"/>
                </a:solidFill>
                <a:effectLst/>
                <a:ea typeface="+mn-ea"/>
                <a:cs typeface="+mn-cs"/>
              </a:rPr>
              <a:t/>
            </a:r>
            <a:br>
              <a:rPr lang="ru-RU" sz="4000" b="0" dirty="0">
                <a:solidFill>
                  <a:srgbClr val="FF0000"/>
                </a:solidFill>
                <a:effectLst/>
                <a:ea typeface="+mn-ea"/>
                <a:cs typeface="+mn-cs"/>
              </a:rPr>
            </a:b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file"/>
              </a:rPr>
              <a:t>Наблюдение за продвижением ученика в ходе подготовки к ЕГЭ.docx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97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6512511" cy="1143000"/>
          </a:xfrm>
        </p:spPr>
        <p:txBody>
          <a:bodyPr/>
          <a:lstStyle/>
          <a:p>
            <a:r>
              <a:rPr lang="ru-RU" dirty="0" smtClean="0"/>
              <a:t>Выполнение части 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772816"/>
            <a:ext cx="8208912" cy="496855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Познакомить учащихся с алгоритмом написания сочинения (школьный сайт).</a:t>
            </a:r>
          </a:p>
          <a:p>
            <a:r>
              <a:rPr lang="ru-RU" sz="2800" dirty="0" smtClean="0"/>
              <a:t>Составить памятку по следующей таблице:</a:t>
            </a:r>
          </a:p>
          <a:p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3488979"/>
              </p:ext>
            </p:extLst>
          </p:nvPr>
        </p:nvGraphicFramePr>
        <p:xfrm>
          <a:off x="683569" y="3356992"/>
          <a:ext cx="784887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9774"/>
                <a:gridCol w="1569774"/>
                <a:gridCol w="1569774"/>
                <a:gridCol w="1569774"/>
                <a:gridCol w="156977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Проблема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Автор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Произведен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Жанр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Персонажи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521" y="4555993"/>
            <a:ext cx="924702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800" dirty="0" smtClean="0"/>
              <a:t>и заполнять ее на уроках литературы при </a:t>
            </a:r>
          </a:p>
          <a:p>
            <a:r>
              <a:rPr lang="ru-RU" sz="2800" dirty="0" smtClean="0"/>
              <a:t>   изучении произведений; желательно с 9 класса.</a:t>
            </a:r>
          </a:p>
          <a:p>
            <a:r>
              <a:rPr lang="ru-RU" sz="2800" dirty="0"/>
              <a:t> </a:t>
            </a:r>
            <a:r>
              <a:rPr lang="ru-RU" sz="2800" dirty="0" smtClean="0"/>
              <a:t>Проводить тренировочные работы по </a:t>
            </a:r>
          </a:p>
          <a:p>
            <a:r>
              <a:rPr lang="ru-RU" sz="2800" dirty="0" smtClean="0"/>
              <a:t>предложенному алгоритму сочинения.</a:t>
            </a:r>
          </a:p>
          <a:p>
            <a:r>
              <a:rPr lang="ru-RU" sz="2800" dirty="0" smtClean="0"/>
              <a:t>- Тренировать в определении проблемы текста.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3682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412776"/>
            <a:ext cx="8496944" cy="5328592"/>
          </a:xfrm>
        </p:spPr>
        <p:txBody>
          <a:bodyPr/>
          <a:lstStyle/>
          <a:p>
            <a:r>
              <a:rPr lang="ru-RU" dirty="0" smtClean="0">
                <a:solidFill>
                  <a:srgbClr val="667667"/>
                </a:solidFill>
                <a:ea typeface="Calibri"/>
              </a:rPr>
              <a:t>*</a:t>
            </a:r>
            <a:r>
              <a:rPr lang="ru-RU" sz="2800" dirty="0" smtClean="0">
                <a:solidFill>
                  <a:srgbClr val="667667"/>
                </a:solidFill>
                <a:ea typeface="Calibri"/>
              </a:rPr>
              <a:t>Универсализация </a:t>
            </a:r>
            <a:r>
              <a:rPr lang="ru-RU" sz="2800" dirty="0">
                <a:solidFill>
                  <a:srgbClr val="667667"/>
                </a:solidFill>
                <a:ea typeface="Calibri"/>
              </a:rPr>
              <a:t>сдачи экзамена (59</a:t>
            </a:r>
            <a:r>
              <a:rPr lang="ru-RU" sz="2800" dirty="0" smtClean="0">
                <a:solidFill>
                  <a:srgbClr val="667667"/>
                </a:solidFill>
                <a:ea typeface="Calibri"/>
              </a:rPr>
              <a:t>%)</a:t>
            </a:r>
            <a:r>
              <a:rPr lang="ru-RU" sz="2800" dirty="0">
                <a:solidFill>
                  <a:srgbClr val="667667"/>
                </a:solidFill>
                <a:ea typeface="Calibri"/>
              </a:rPr>
              <a:t/>
            </a:r>
            <a:br>
              <a:rPr lang="ru-RU" sz="2800" dirty="0">
                <a:solidFill>
                  <a:srgbClr val="667667"/>
                </a:solidFill>
                <a:ea typeface="Calibri"/>
              </a:rPr>
            </a:br>
            <a:r>
              <a:rPr lang="ru-RU" sz="2800" dirty="0" smtClean="0">
                <a:solidFill>
                  <a:srgbClr val="667667"/>
                </a:solidFill>
                <a:ea typeface="Calibri"/>
              </a:rPr>
              <a:t>* </a:t>
            </a:r>
            <a:r>
              <a:rPr lang="ru-RU" sz="2800" dirty="0">
                <a:solidFill>
                  <a:srgbClr val="667667"/>
                </a:solidFill>
                <a:ea typeface="Calibri"/>
              </a:rPr>
              <a:t>Объединение выпускных и вступительных экзаменов</a:t>
            </a:r>
            <a:br>
              <a:rPr lang="ru-RU" sz="2800" dirty="0">
                <a:solidFill>
                  <a:srgbClr val="667667"/>
                </a:solidFill>
                <a:ea typeface="Calibri"/>
              </a:rPr>
            </a:br>
            <a:r>
              <a:rPr lang="ru-RU" sz="2800" dirty="0" smtClean="0">
                <a:solidFill>
                  <a:srgbClr val="667667"/>
                </a:solidFill>
                <a:ea typeface="Calibri"/>
              </a:rPr>
              <a:t>* </a:t>
            </a:r>
            <a:r>
              <a:rPr lang="ru-RU" sz="2800" dirty="0">
                <a:solidFill>
                  <a:srgbClr val="667667"/>
                </a:solidFill>
                <a:ea typeface="Calibri"/>
              </a:rPr>
              <a:t>Поступление из регионов в </a:t>
            </a:r>
            <a:r>
              <a:rPr lang="ru-RU" sz="2800" dirty="0" smtClean="0">
                <a:solidFill>
                  <a:srgbClr val="667667"/>
                </a:solidFill>
                <a:ea typeface="Calibri"/>
              </a:rPr>
              <a:t>мегаполисы.</a:t>
            </a:r>
          </a:p>
          <a:p>
            <a:r>
              <a:rPr lang="ru-RU" sz="2800" dirty="0">
                <a:solidFill>
                  <a:srgbClr val="667667"/>
                </a:solidFill>
                <a:ea typeface="Calibri"/>
              </a:rPr>
              <a:t/>
            </a:r>
            <a:br>
              <a:rPr lang="ru-RU" sz="2800" dirty="0">
                <a:solidFill>
                  <a:srgbClr val="667667"/>
                </a:solidFill>
                <a:ea typeface="Calibri"/>
              </a:rPr>
            </a:br>
            <a:r>
              <a:rPr lang="ru-RU" sz="2800" dirty="0" smtClean="0">
                <a:solidFill>
                  <a:srgbClr val="667667"/>
                </a:solidFill>
                <a:ea typeface="Calibri"/>
              </a:rPr>
              <a:t>* </a:t>
            </a:r>
            <a:r>
              <a:rPr lang="ru-RU" sz="2800" dirty="0">
                <a:solidFill>
                  <a:srgbClr val="667667"/>
                </a:solidFill>
                <a:ea typeface="Calibri"/>
              </a:rPr>
              <a:t>Внедрение западной модели </a:t>
            </a:r>
            <a:r>
              <a:rPr lang="ru-RU" sz="2800" dirty="0" smtClean="0">
                <a:solidFill>
                  <a:srgbClr val="667667"/>
                </a:solidFill>
                <a:ea typeface="Calibri"/>
              </a:rPr>
              <a:t>образования.</a:t>
            </a:r>
          </a:p>
          <a:p>
            <a:r>
              <a:rPr lang="ru-RU" sz="2800" dirty="0" smtClean="0">
                <a:solidFill>
                  <a:srgbClr val="667667"/>
                </a:solidFill>
                <a:ea typeface="Calibri"/>
              </a:rPr>
              <a:t>*Объективность </a:t>
            </a:r>
            <a:r>
              <a:rPr lang="ru-RU" sz="2800" dirty="0">
                <a:solidFill>
                  <a:srgbClr val="667667"/>
                </a:solidFill>
                <a:ea typeface="Calibri"/>
              </a:rPr>
              <a:t>оценки (14</a:t>
            </a:r>
            <a:r>
              <a:rPr lang="ru-RU" sz="2800" dirty="0" smtClean="0">
                <a:solidFill>
                  <a:srgbClr val="667667"/>
                </a:solidFill>
                <a:ea typeface="Calibri"/>
              </a:rPr>
              <a:t>%).</a:t>
            </a:r>
          </a:p>
          <a:p>
            <a:r>
              <a:rPr lang="ru-RU" sz="2800" dirty="0" smtClean="0">
                <a:solidFill>
                  <a:srgbClr val="667667"/>
                </a:solidFill>
                <a:ea typeface="Calibri"/>
              </a:rPr>
              <a:t>* </a:t>
            </a:r>
            <a:r>
              <a:rPr lang="ru-RU" sz="2800" dirty="0">
                <a:solidFill>
                  <a:srgbClr val="667667"/>
                </a:solidFill>
                <a:ea typeface="Calibri"/>
              </a:rPr>
              <a:t>Избавление от предвзятости </a:t>
            </a:r>
            <a:r>
              <a:rPr lang="ru-RU" sz="2800" dirty="0" smtClean="0">
                <a:solidFill>
                  <a:srgbClr val="667667"/>
                </a:solidFill>
                <a:ea typeface="Calibri"/>
              </a:rPr>
              <a:t>учителей.</a:t>
            </a:r>
            <a:r>
              <a:rPr lang="ru-RU" sz="2800" dirty="0">
                <a:solidFill>
                  <a:srgbClr val="667667"/>
                </a:solidFill>
                <a:ea typeface="Calibri"/>
              </a:rPr>
              <a:t/>
            </a:r>
            <a:br>
              <a:rPr lang="ru-RU" sz="2800" dirty="0">
                <a:solidFill>
                  <a:srgbClr val="667667"/>
                </a:solidFill>
                <a:ea typeface="Calibri"/>
              </a:rPr>
            </a:br>
            <a:r>
              <a:rPr lang="ru-RU" sz="2800" dirty="0" smtClean="0">
                <a:solidFill>
                  <a:srgbClr val="667667"/>
                </a:solidFill>
                <a:ea typeface="Calibri"/>
              </a:rPr>
              <a:t>* Упрощенность </a:t>
            </a:r>
            <a:r>
              <a:rPr lang="ru-RU" sz="2800" dirty="0">
                <a:solidFill>
                  <a:srgbClr val="667667"/>
                </a:solidFill>
                <a:ea typeface="Calibri"/>
              </a:rPr>
              <a:t>процесса обработки данных (5</a:t>
            </a:r>
            <a:r>
              <a:rPr lang="ru-RU" sz="2800" dirty="0" smtClean="0">
                <a:solidFill>
                  <a:srgbClr val="667667"/>
                </a:solidFill>
                <a:ea typeface="Calibri"/>
              </a:rPr>
              <a:t>%).</a:t>
            </a:r>
            <a:r>
              <a:rPr lang="ru-RU" sz="2800" dirty="0">
                <a:solidFill>
                  <a:srgbClr val="667667"/>
                </a:solidFill>
                <a:ea typeface="Calibri"/>
              </a:rPr>
              <a:t/>
            </a:r>
            <a:br>
              <a:rPr lang="ru-RU" sz="2800" dirty="0">
                <a:solidFill>
                  <a:srgbClr val="667667"/>
                </a:solidFill>
                <a:ea typeface="Calibri"/>
              </a:rPr>
            </a:b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920880" cy="9361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Положительное в ЕГЭ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901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2060848"/>
          </a:xfrm>
        </p:spPr>
        <p:txBody>
          <a:bodyPr/>
          <a:lstStyle/>
          <a:p>
            <a:r>
              <a:rPr lang="ru-RU" sz="4000" dirty="0" smtClean="0"/>
              <a:t>Сравнение школьных отметок  и результатов пробных ЕГЭ, независимой экспертизы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1844824"/>
            <a:ext cx="9036496" cy="5013176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hlinkClick r:id="rId2" action="ppaction://hlinkfile"/>
              </a:rPr>
              <a:t>анализ </a:t>
            </a:r>
            <a:r>
              <a:rPr lang="ru-RU" dirty="0" err="1" smtClean="0">
                <a:hlinkClick r:id="rId2" action="ppaction://hlinkfile"/>
              </a:rPr>
              <a:t>Киприянова</a:t>
            </a:r>
            <a:r>
              <a:rPr lang="ru-RU" dirty="0" smtClean="0">
                <a:hlinkClick r:id="rId2" action="ppaction://hlinkfile"/>
              </a:rPr>
              <a:t>.</a:t>
            </a:r>
            <a:r>
              <a:rPr lang="en-US" dirty="0" err="1" smtClean="0">
                <a:hlinkClick r:id="rId2" action="ppaction://hlinkfile"/>
              </a:rPr>
              <a:t>docx</a:t>
            </a:r>
            <a:endParaRPr lang="en-US" dirty="0" smtClean="0"/>
          </a:p>
          <a:p>
            <a:r>
              <a:rPr lang="ru-RU" smtClean="0">
                <a:hlinkClick r:id="rId3" action="ppaction://hlinkfile"/>
              </a:rPr>
              <a:t>анализ-12 </a:t>
            </a:r>
            <a:r>
              <a:rPr lang="ru-RU" dirty="0" err="1">
                <a:hlinkClick r:id="rId3" action="ppaction://hlinkfile"/>
              </a:rPr>
              <a:t>К</a:t>
            </a:r>
            <a:r>
              <a:rPr lang="ru-RU" smtClean="0">
                <a:hlinkClick r:id="rId3" action="ppaction://hlinkfile"/>
              </a:rPr>
              <a:t>ушекова.</a:t>
            </a:r>
            <a:r>
              <a:rPr lang="en-US" dirty="0" err="1" smtClean="0">
                <a:hlinkClick r:id="rId3" action="ppaction://hlinkfile"/>
              </a:rPr>
              <a:t>docx</a:t>
            </a:r>
            <a:endParaRPr lang="ru-RU" dirty="0" smtClean="0"/>
          </a:p>
          <a:p>
            <a:r>
              <a:rPr lang="ru-RU" dirty="0" smtClean="0">
                <a:hlinkClick r:id="rId4" action="ppaction://hlinkfile"/>
              </a:rPr>
              <a:t>\\Server\общие документы\Анализ подготовки ЕГЭ 2012\Анализ Конева.docx</a:t>
            </a:r>
            <a:endParaRPr lang="ru-RU" dirty="0" smtClean="0"/>
          </a:p>
          <a:p>
            <a:r>
              <a:rPr lang="ru-RU" dirty="0" smtClean="0">
                <a:hlinkClick r:id="rId5" action="ppaction://hlinkfile"/>
              </a:rPr>
              <a:t>Анализ результатов пробного ЕГЭ по физике.docx</a:t>
            </a:r>
            <a:endParaRPr lang="ru-RU" dirty="0" smtClean="0"/>
          </a:p>
          <a:p>
            <a:r>
              <a:rPr lang="ru-RU" sz="3200" dirty="0" smtClean="0"/>
              <a:t>Разработка мероприятий по повышению объективности школьных отметок:</a:t>
            </a:r>
          </a:p>
          <a:p>
            <a:pPr marL="45720" indent="0">
              <a:buNone/>
            </a:pPr>
            <a:r>
              <a:rPr lang="ru-RU" sz="3200" dirty="0"/>
              <a:t> </a:t>
            </a:r>
            <a:r>
              <a:rPr lang="ru-RU" sz="3200" dirty="0" smtClean="0"/>
              <a:t> а) </a:t>
            </a:r>
            <a:r>
              <a:rPr lang="ru-RU" sz="3200" dirty="0"/>
              <a:t>и</a:t>
            </a:r>
            <a:r>
              <a:rPr lang="ru-RU" sz="3200" dirty="0" smtClean="0"/>
              <a:t>зучение нормативов выставления оценок;</a:t>
            </a:r>
          </a:p>
          <a:p>
            <a:pPr marL="45720" indent="0">
              <a:buNone/>
            </a:pPr>
            <a:r>
              <a:rPr lang="ru-RU" sz="3200" dirty="0"/>
              <a:t> </a:t>
            </a:r>
            <a:r>
              <a:rPr lang="ru-RU" sz="3200" dirty="0" smtClean="0"/>
              <a:t> б) </a:t>
            </a:r>
            <a:r>
              <a:rPr lang="ru-RU" sz="3200" dirty="0"/>
              <a:t>п</a:t>
            </a:r>
            <a:r>
              <a:rPr lang="ru-RU" sz="3200" dirty="0" smtClean="0"/>
              <a:t>осещение уроков с анализом этапов актуализации знаний, оцениванием ЗУН учащихся;</a:t>
            </a:r>
          </a:p>
          <a:p>
            <a:pPr marL="45720" indent="0">
              <a:buNone/>
            </a:pPr>
            <a:r>
              <a:rPr lang="ru-RU" sz="3200" dirty="0"/>
              <a:t> </a:t>
            </a:r>
            <a:r>
              <a:rPr lang="ru-RU" sz="3200" dirty="0" smtClean="0"/>
              <a:t>  в) </a:t>
            </a:r>
            <a:r>
              <a:rPr lang="ru-RU" sz="3200" dirty="0"/>
              <a:t>п</a:t>
            </a:r>
            <a:r>
              <a:rPr lang="ru-RU" sz="3200" dirty="0" smtClean="0"/>
              <a:t>роведение контрольных срезов, сравнение результатов срезов с текущими оценками.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98372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838256" cy="1721128"/>
          </a:xfrm>
        </p:spPr>
        <p:txBody>
          <a:bodyPr/>
          <a:lstStyle/>
          <a:p>
            <a:r>
              <a:rPr lang="ru-RU" dirty="0" smtClean="0"/>
              <a:t>Готовим к ЕГЭ каждый год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2204864"/>
            <a:ext cx="6400800" cy="3474720"/>
          </a:xfrm>
        </p:spPr>
        <p:txBody>
          <a:bodyPr/>
          <a:lstStyle/>
          <a:p>
            <a:r>
              <a:rPr lang="ru-RU" dirty="0" smtClean="0">
                <a:hlinkClick r:id="rId2" action="ppaction://hlinkfile"/>
              </a:rPr>
              <a:t>\\Server\персональные папки\Уроки ПЛГ\2010 - 2011\Итоги диагностики знаний учащихся 7а класса по морфологии.docx</a:t>
            </a:r>
            <a:endParaRPr lang="ru-RU" dirty="0" smtClean="0"/>
          </a:p>
          <a:p>
            <a:r>
              <a:rPr lang="ru-RU" dirty="0" smtClean="0">
                <a:hlinkClick r:id="rId3" action="ppaction://hlinkfile"/>
              </a:rPr>
              <a:t>Итоги диагностики....</a:t>
            </a:r>
            <a:r>
              <a:rPr lang="en-US" dirty="0" err="1" smtClean="0">
                <a:hlinkClick r:id="rId3" action="ppaction://hlinkfile"/>
              </a:rPr>
              <a:t>docx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01286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376607" cy="1143000"/>
          </a:xfrm>
        </p:spPr>
        <p:txBody>
          <a:bodyPr/>
          <a:lstStyle/>
          <a:p>
            <a:r>
              <a:rPr lang="ru-RU" dirty="0" smtClean="0"/>
              <a:t>Методическая работа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836712"/>
            <a:ext cx="8424936" cy="576064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1</a:t>
            </a:r>
            <a:r>
              <a:rPr lang="ru-RU" b="1" dirty="0" smtClean="0"/>
              <a:t>. Контроль за содержанием Рабочей программы (планирование подготовки к ЕГЭ).</a:t>
            </a:r>
          </a:p>
          <a:p>
            <a:r>
              <a:rPr lang="ru-RU" b="1" dirty="0" smtClean="0"/>
              <a:t>2. Проведение предметных МО по анализу прошедшего ЕГЭ, предложения учителя по работе с учащимися, обмен опытом. Обмен опытом по построению индивидуальной образовательной траектории обучающегося.</a:t>
            </a:r>
          </a:p>
          <a:p>
            <a:r>
              <a:rPr lang="ru-RU" b="1" dirty="0" smtClean="0"/>
              <a:t>3.Посещение уроков с целью: посмотреть подготовку учащихся к ЕГЭ.</a:t>
            </a:r>
          </a:p>
          <a:p>
            <a:r>
              <a:rPr lang="ru-RU" b="1" dirty="0" smtClean="0"/>
              <a:t>4.Анализ пробных ЕГЭ, определение проблемных зон, беседа с кураторами по предмету.</a:t>
            </a:r>
          </a:p>
          <a:p>
            <a:r>
              <a:rPr lang="ru-RU" b="1" dirty="0" smtClean="0"/>
              <a:t>Педагогические советы «Подготовка к ЕГЭ. Проблемы и решения».</a:t>
            </a:r>
          </a:p>
          <a:p>
            <a:r>
              <a:rPr lang="ru-RU" b="1" dirty="0" smtClean="0"/>
              <a:t>5.Накопление  материала (слад-презентации) по подготовке к ЕГЭ.</a:t>
            </a:r>
          </a:p>
          <a:p>
            <a:r>
              <a:rPr lang="ru-RU" b="1" dirty="0" smtClean="0"/>
              <a:t>6.Планирование курсовой подготовки учителей.</a:t>
            </a:r>
          </a:p>
          <a:p>
            <a:endParaRPr lang="ru-RU" b="1" dirty="0" smtClean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58473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16632"/>
            <a:ext cx="6512511" cy="1143000"/>
          </a:xfrm>
        </p:spPr>
        <p:txBody>
          <a:bodyPr/>
          <a:lstStyle/>
          <a:p>
            <a:r>
              <a:rPr lang="ru-RU" dirty="0" smtClean="0"/>
              <a:t>Проблемы…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412776"/>
            <a:ext cx="8496944" cy="5256584"/>
          </a:xfrm>
        </p:spPr>
        <p:txBody>
          <a:bodyPr>
            <a:normAutofit lnSpcReduction="10000"/>
          </a:bodyPr>
          <a:lstStyle/>
          <a:p>
            <a:r>
              <a:rPr lang="ru-RU" sz="2400" b="1" dirty="0" smtClean="0"/>
              <a:t>Низкая мотивация учащихся в связи с низкими умственными способностями.</a:t>
            </a:r>
          </a:p>
          <a:p>
            <a:pPr lvl="0">
              <a:buClr>
                <a:srgbClr val="F14124">
                  <a:lumMod val="75000"/>
                </a:srgbClr>
              </a:buClr>
            </a:pPr>
            <a:r>
              <a:rPr lang="ru-RU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Обязательный прием в 10-е классы всех </a:t>
            </a:r>
            <a:r>
              <a:rPr lang="ru-RU" sz="24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желающих.</a:t>
            </a:r>
          </a:p>
          <a:p>
            <a:pPr lvl="0">
              <a:buClr>
                <a:srgbClr val="F14124">
                  <a:lumMod val="75000"/>
                </a:srgbClr>
              </a:buClr>
            </a:pPr>
            <a:r>
              <a:rPr lang="ru-RU" sz="2400" b="1" dirty="0" smtClean="0"/>
              <a:t>Отстранение семьи от процесса обучения.</a:t>
            </a:r>
          </a:p>
          <a:p>
            <a:r>
              <a:rPr lang="ru-RU" sz="2400" b="1" dirty="0" smtClean="0"/>
              <a:t>Убежденность в возможности дальнейшего обучения без ЕГЭ (при финансовом решении проблемы).</a:t>
            </a:r>
          </a:p>
          <a:p>
            <a:r>
              <a:rPr lang="ru-RU" sz="2400" b="1" dirty="0" smtClean="0"/>
              <a:t>Предметы по выбору и </a:t>
            </a:r>
            <a:r>
              <a:rPr lang="ru-RU" sz="2400" b="1" smtClean="0"/>
              <a:t>их результат.</a:t>
            </a:r>
            <a:endParaRPr lang="ru-RU" sz="2400" b="1" dirty="0" smtClean="0"/>
          </a:p>
          <a:p>
            <a:r>
              <a:rPr lang="ru-RU" sz="2400" b="1" dirty="0" smtClean="0"/>
              <a:t>Недостаточное количество средних специальных заведений для слабых учащихся.</a:t>
            </a:r>
          </a:p>
          <a:p>
            <a:r>
              <a:rPr lang="ru-RU" sz="2400" b="1" dirty="0" smtClean="0"/>
              <a:t>Высокая нагрузка учителей в связи с недостаточным количеством педагогов.</a:t>
            </a:r>
          </a:p>
          <a:p>
            <a:r>
              <a:rPr lang="ru-RU" sz="2400" b="1" dirty="0" smtClean="0"/>
              <a:t>Высокий средний возраст учителей.</a:t>
            </a:r>
          </a:p>
        </p:txBody>
      </p:sp>
    </p:spTree>
    <p:extLst>
      <p:ext uri="{BB962C8B-B14F-4D97-AF65-F5344CB8AC3E}">
        <p14:creationId xmlns:p14="http://schemas.microsoft.com/office/powerpoint/2010/main" val="226107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332656"/>
            <a:ext cx="6512511" cy="792088"/>
          </a:xfrm>
        </p:spPr>
        <p:txBody>
          <a:bodyPr/>
          <a:lstStyle/>
          <a:p>
            <a:r>
              <a:rPr lang="ru-RU" dirty="0" smtClean="0"/>
              <a:t>Выступления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196752"/>
            <a:ext cx="8784976" cy="5472608"/>
          </a:xfrm>
        </p:spPr>
        <p:txBody>
          <a:bodyPr/>
          <a:lstStyle/>
          <a:p>
            <a:pPr marL="45720" indent="0">
              <a:buNone/>
            </a:pPr>
            <a:r>
              <a:rPr lang="ru-RU" dirty="0" smtClean="0"/>
              <a:t>1. Работа с учащимися начальной школы при подготовке к итоговому тестированию. </a:t>
            </a:r>
            <a:r>
              <a:rPr lang="ru-RU" i="1" dirty="0" smtClean="0">
                <a:solidFill>
                  <a:srgbClr val="00B0F0"/>
                </a:solidFill>
              </a:rPr>
              <a:t>Швец Н.Н.</a:t>
            </a:r>
            <a:endParaRPr lang="ru-RU" i="1" dirty="0" smtClean="0">
              <a:solidFill>
                <a:srgbClr val="00B0F0"/>
              </a:solidFill>
            </a:endParaRPr>
          </a:p>
          <a:p>
            <a:pPr marL="45720" indent="0">
              <a:buNone/>
            </a:pPr>
            <a:r>
              <a:rPr lang="ru-RU" dirty="0"/>
              <a:t>2</a:t>
            </a:r>
            <a:r>
              <a:rPr lang="ru-RU" dirty="0" smtClean="0"/>
              <a:t>.Отражение подготовки к ЕГЭ в Рабочей программе.</a:t>
            </a:r>
          </a:p>
          <a:p>
            <a:pPr marL="45720" indent="0">
              <a:buNone/>
            </a:pPr>
            <a:r>
              <a:rPr lang="ru-RU" dirty="0"/>
              <a:t> </a:t>
            </a:r>
            <a:r>
              <a:rPr lang="ru-RU" dirty="0" smtClean="0"/>
              <a:t>  </a:t>
            </a:r>
            <a:r>
              <a:rPr lang="ru-RU" i="1" dirty="0" smtClean="0">
                <a:solidFill>
                  <a:srgbClr val="00B0F0"/>
                </a:solidFill>
              </a:rPr>
              <a:t>Обмен опытом.</a:t>
            </a:r>
          </a:p>
          <a:p>
            <a:pPr marL="45720" indent="0">
              <a:buNone/>
            </a:pPr>
            <a:r>
              <a:rPr lang="ru-RU" dirty="0"/>
              <a:t>3</a:t>
            </a:r>
            <a:r>
              <a:rPr lang="ru-RU" dirty="0" smtClean="0"/>
              <a:t>. Ведение личной документации по подготовке е ЕГЭ. </a:t>
            </a:r>
            <a:r>
              <a:rPr lang="ru-RU" i="1" dirty="0" smtClean="0">
                <a:solidFill>
                  <a:srgbClr val="00B0F0"/>
                </a:solidFill>
              </a:rPr>
              <a:t>Киприянова И.В.</a:t>
            </a:r>
          </a:p>
          <a:p>
            <a:pPr marL="45720" indent="0">
              <a:buNone/>
            </a:pPr>
            <a:r>
              <a:rPr lang="ru-RU" dirty="0"/>
              <a:t>4</a:t>
            </a:r>
            <a:r>
              <a:rPr lang="ru-RU" dirty="0" smtClean="0"/>
              <a:t>. Приемы, формы и виды работ по подготовке к ЕГЭ. </a:t>
            </a:r>
            <a:r>
              <a:rPr lang="ru-RU" i="1" dirty="0" smtClean="0">
                <a:solidFill>
                  <a:srgbClr val="00B0F0"/>
                </a:solidFill>
              </a:rPr>
              <a:t>Ефремова Н.К., </a:t>
            </a:r>
            <a:r>
              <a:rPr lang="ru-RU" i="1" dirty="0" err="1" smtClean="0">
                <a:solidFill>
                  <a:srgbClr val="00B0F0"/>
                </a:solidFill>
              </a:rPr>
              <a:t>Барбашова</a:t>
            </a:r>
            <a:r>
              <a:rPr lang="ru-RU" i="1" dirty="0" smtClean="0">
                <a:solidFill>
                  <a:srgbClr val="00B0F0"/>
                </a:solidFill>
              </a:rPr>
              <a:t> Н.А.</a:t>
            </a:r>
          </a:p>
          <a:p>
            <a:pPr marL="45720" indent="0">
              <a:buNone/>
            </a:pPr>
            <a:r>
              <a:rPr lang="ru-RU" dirty="0"/>
              <a:t>5</a:t>
            </a:r>
            <a:r>
              <a:rPr lang="ru-RU" dirty="0" smtClean="0"/>
              <a:t>. О работе по подготовке к ЕГЭ на ИК и факультативах. </a:t>
            </a:r>
            <a:r>
              <a:rPr lang="ru-RU" i="1" dirty="0" err="1" smtClean="0">
                <a:solidFill>
                  <a:srgbClr val="00B0F0"/>
                </a:solidFill>
              </a:rPr>
              <a:t>Галандина</a:t>
            </a:r>
            <a:r>
              <a:rPr lang="ru-RU" i="1" dirty="0" smtClean="0">
                <a:solidFill>
                  <a:srgbClr val="00B0F0"/>
                </a:solidFill>
              </a:rPr>
              <a:t> Г.М.</a:t>
            </a:r>
          </a:p>
          <a:p>
            <a:pPr marL="45720" indent="0">
              <a:buNone/>
            </a:pPr>
            <a:r>
              <a:rPr lang="ru-RU" dirty="0"/>
              <a:t>6</a:t>
            </a:r>
            <a:r>
              <a:rPr lang="ru-RU" dirty="0" smtClean="0"/>
              <a:t>.О работе с учащимися группы риска. </a:t>
            </a:r>
            <a:r>
              <a:rPr lang="ru-RU" dirty="0" err="1" smtClean="0">
                <a:solidFill>
                  <a:srgbClr val="00B0F0"/>
                </a:solidFill>
              </a:rPr>
              <a:t>Таскаева</a:t>
            </a:r>
            <a:r>
              <a:rPr lang="ru-RU" dirty="0" smtClean="0">
                <a:solidFill>
                  <a:srgbClr val="00B0F0"/>
                </a:solidFill>
              </a:rPr>
              <a:t> А.Н.</a:t>
            </a:r>
          </a:p>
          <a:p>
            <a:pPr marL="45720" indent="0">
              <a:buNone/>
            </a:pPr>
            <a:r>
              <a:rPr lang="ru-RU" dirty="0"/>
              <a:t>7</a:t>
            </a:r>
            <a:r>
              <a:rPr lang="ru-RU" dirty="0" smtClean="0"/>
              <a:t>.О работе с учащимися по подготовке к сдаче  предметов .</a:t>
            </a:r>
          </a:p>
          <a:p>
            <a:pPr marL="45720" indent="0">
              <a:buNone/>
            </a:pPr>
            <a:r>
              <a:rPr lang="ru-RU" dirty="0" smtClean="0"/>
              <a:t>ЕГЭ по выбору. </a:t>
            </a:r>
            <a:r>
              <a:rPr lang="ru-RU" i="1" dirty="0" smtClean="0">
                <a:solidFill>
                  <a:srgbClr val="00B0F0"/>
                </a:solidFill>
              </a:rPr>
              <a:t>Луговая М.П</a:t>
            </a:r>
            <a:r>
              <a:rPr lang="ru-RU" i="1" dirty="0" smtClean="0">
                <a:solidFill>
                  <a:srgbClr val="00B0F0"/>
                </a:solidFill>
              </a:rPr>
              <a:t>., Щеколдина М.А.</a:t>
            </a:r>
            <a:endParaRPr lang="ru-RU" i="1" dirty="0" smtClean="0">
              <a:solidFill>
                <a:srgbClr val="00B0F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923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6512511" cy="1143000"/>
          </a:xfrm>
        </p:spPr>
        <p:txBody>
          <a:bodyPr/>
          <a:lstStyle/>
          <a:p>
            <a:r>
              <a:rPr lang="ru-RU" dirty="0" smtClean="0"/>
              <a:t>Решения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980728"/>
            <a:ext cx="8136904" cy="5616624"/>
          </a:xfrm>
        </p:spPr>
        <p:txBody>
          <a:bodyPr>
            <a:normAutofit lnSpcReduction="10000"/>
          </a:bodyPr>
          <a:lstStyle/>
          <a:p>
            <a:pPr marL="502920" indent="-457200">
              <a:buAutoNum type="arabicPeriod"/>
            </a:pPr>
            <a:r>
              <a:rPr lang="ru-RU" b="1" dirty="0" smtClean="0"/>
              <a:t>Помимо административных пробных экзаменов, планировать и свои пробы. </a:t>
            </a:r>
            <a:r>
              <a:rPr lang="ru-RU" b="1" i="1" dirty="0" smtClean="0">
                <a:solidFill>
                  <a:srgbClr val="00B0F0"/>
                </a:solidFill>
              </a:rPr>
              <a:t>Отв. Рук. МО</a:t>
            </a:r>
          </a:p>
          <a:p>
            <a:pPr marL="502920" indent="-457200">
              <a:buAutoNum type="arabicPeriod"/>
            </a:pPr>
            <a:r>
              <a:rPr lang="ru-RU" b="1" dirty="0" smtClean="0"/>
              <a:t>Вести документацию по подготовке учащихся к ЕГЭ. </a:t>
            </a:r>
            <a:r>
              <a:rPr lang="ru-RU" b="1" i="1" dirty="0" smtClean="0">
                <a:solidFill>
                  <a:srgbClr val="00B0F0"/>
                </a:solidFill>
              </a:rPr>
              <a:t>Отв. </a:t>
            </a:r>
            <a:r>
              <a:rPr lang="ru-RU" b="1" i="1" dirty="0">
                <a:solidFill>
                  <a:srgbClr val="00B0F0"/>
                </a:solidFill>
              </a:rPr>
              <a:t>у</a:t>
            </a:r>
            <a:r>
              <a:rPr lang="ru-RU" b="1" i="1" dirty="0" smtClean="0">
                <a:solidFill>
                  <a:srgbClr val="00B0F0"/>
                </a:solidFill>
              </a:rPr>
              <a:t>чителя-предметники</a:t>
            </a:r>
          </a:p>
          <a:p>
            <a:pPr marL="502920" indent="-457200">
              <a:buAutoNum type="arabicPeriod"/>
            </a:pPr>
            <a:r>
              <a:rPr lang="ru-RU" b="1" dirty="0" smtClean="0"/>
              <a:t>Готовить учащихся к государственной итоговой аттестации постоянно.  </a:t>
            </a:r>
            <a:r>
              <a:rPr lang="ru-RU" b="1" i="1" dirty="0" smtClean="0">
                <a:solidFill>
                  <a:srgbClr val="00B0F0"/>
                </a:solidFill>
              </a:rPr>
              <a:t>На контроль – завучи.</a:t>
            </a:r>
          </a:p>
          <a:p>
            <a:pPr marL="502920" indent="-457200">
              <a:buAutoNum type="arabicPeriod"/>
            </a:pPr>
            <a:r>
              <a:rPr lang="ru-RU" b="1" dirty="0" smtClean="0"/>
              <a:t>Активизировать работу с учащимися при подготовке к предметам ЕГЭ на выбор. </a:t>
            </a:r>
            <a:r>
              <a:rPr lang="ru-RU" b="1" i="1" dirty="0" smtClean="0">
                <a:solidFill>
                  <a:srgbClr val="00B0F0"/>
                </a:solidFill>
              </a:rPr>
              <a:t>Отв. кураторы.</a:t>
            </a:r>
          </a:p>
          <a:p>
            <a:pPr marL="502920" indent="-457200">
              <a:buAutoNum type="arabicPeriod"/>
            </a:pPr>
            <a:r>
              <a:rPr lang="ru-RU" b="1" dirty="0" smtClean="0">
                <a:solidFill>
                  <a:schemeClr val="tx1"/>
                </a:solidFill>
              </a:rPr>
              <a:t>Соблюдать преемственность в обучении при переходе учащихся начальной школы в среднее звено. </a:t>
            </a:r>
            <a:r>
              <a:rPr lang="ru-RU" b="1" i="1" dirty="0" smtClean="0">
                <a:solidFill>
                  <a:srgbClr val="00B0F0"/>
                </a:solidFill>
              </a:rPr>
              <a:t>Отв. кураторы начальной школы и среднего звена.</a:t>
            </a:r>
          </a:p>
          <a:p>
            <a:pPr marL="502920" indent="-457200">
              <a:buAutoNum type="arabicPeriod"/>
            </a:pPr>
            <a:r>
              <a:rPr lang="ru-RU" b="1" dirty="0" smtClean="0">
                <a:solidFill>
                  <a:schemeClr val="tx1"/>
                </a:solidFill>
              </a:rPr>
              <a:t>По итогам года подготовить цифровой  анализ ЕГЭ по </a:t>
            </a:r>
            <a:r>
              <a:rPr lang="ru-RU" dirty="0" err="1" smtClean="0">
                <a:solidFill>
                  <a:schemeClr val="tx1"/>
                </a:solidFill>
              </a:rPr>
              <a:t>предмету</a:t>
            </a:r>
            <a:r>
              <a:rPr lang="ru-RU" dirty="0" err="1" smtClean="0">
                <a:solidFill>
                  <a:schemeClr val="tx1"/>
                </a:solidFill>
                <a:hlinkClick r:id="rId2" action="ppaction://hlinkfile"/>
              </a:rPr>
              <a:t>Итоги</a:t>
            </a:r>
            <a:r>
              <a:rPr lang="ru-RU" dirty="0" smtClean="0">
                <a:solidFill>
                  <a:schemeClr val="tx1"/>
                </a:solidFill>
                <a:hlinkClick r:id="rId2" action="ppaction://hlinkfile"/>
              </a:rPr>
              <a:t> сдачи ЕГЭ в 2010.docx</a:t>
            </a:r>
            <a:r>
              <a:rPr lang="ru-RU" i="1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и подробный </a:t>
            </a:r>
            <a:r>
              <a:rPr lang="ru-RU" dirty="0" err="1" smtClean="0">
                <a:solidFill>
                  <a:schemeClr val="tx1"/>
                </a:solidFill>
              </a:rPr>
              <a:t>текстовой</a:t>
            </a:r>
            <a:r>
              <a:rPr lang="ru-RU" i="1" dirty="0" err="1" smtClean="0">
                <a:solidFill>
                  <a:srgbClr val="00B0F0"/>
                </a:solidFill>
              </a:rPr>
              <a:t>.</a:t>
            </a:r>
            <a:r>
              <a:rPr lang="ru-RU" i="1" dirty="0" err="1" smtClean="0">
                <a:solidFill>
                  <a:srgbClr val="00B0F0"/>
                </a:solidFill>
                <a:hlinkClick r:id="rId3" action="ppaction://hlinkfile"/>
              </a:rPr>
              <a:t>Результаты</a:t>
            </a:r>
            <a:r>
              <a:rPr lang="ru-RU" i="1" smtClean="0">
                <a:solidFill>
                  <a:srgbClr val="00B0F0"/>
                </a:solidFill>
                <a:hlinkClick r:id="rId3" action="ppaction://hlinkfile"/>
              </a:rPr>
              <a:t> ЕГЭ по математике в 11.docx</a:t>
            </a:r>
            <a:r>
              <a:rPr lang="ru-RU" i="1" smtClean="0">
                <a:solidFill>
                  <a:srgbClr val="00B0F0"/>
                </a:solidFill>
              </a:rPr>
              <a:t>  </a:t>
            </a:r>
            <a:r>
              <a:rPr lang="ru-RU" i="1" dirty="0" err="1" smtClean="0">
                <a:solidFill>
                  <a:srgbClr val="00B0F0"/>
                </a:solidFill>
                <a:hlinkClick r:id="rId3" action="ppaction://hlinkfile"/>
              </a:rPr>
              <a:t>Отв</a:t>
            </a:r>
            <a:r>
              <a:rPr lang="ru-RU" i="1" dirty="0" smtClean="0">
                <a:solidFill>
                  <a:srgbClr val="00B0F0"/>
                </a:solidFill>
              </a:rPr>
              <a:t> уч.-предметники.</a:t>
            </a:r>
          </a:p>
          <a:p>
            <a:pPr marL="45720" indent="0">
              <a:buNone/>
            </a:pPr>
            <a:endParaRPr lang="ru-RU" i="1" dirty="0" smtClean="0">
              <a:solidFill>
                <a:schemeClr val="tx1"/>
              </a:solidFill>
            </a:endParaRPr>
          </a:p>
          <a:p>
            <a:pPr marL="502920" indent="-457200">
              <a:buAutoNum type="arabicPeriod"/>
            </a:pPr>
            <a:endParaRPr lang="ru-RU" i="1" dirty="0" smtClean="0">
              <a:solidFill>
                <a:srgbClr val="00B0F0"/>
              </a:solidFill>
            </a:endParaRPr>
          </a:p>
          <a:p>
            <a:pPr marL="502920" indent="-457200">
              <a:buAutoNum type="arabicPeriod"/>
            </a:pPr>
            <a:endParaRPr lang="ru-RU" i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2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304599" cy="1143000"/>
          </a:xfrm>
        </p:spPr>
        <p:txBody>
          <a:bodyPr/>
          <a:lstStyle/>
          <a:p>
            <a:r>
              <a:rPr lang="ru-RU" dirty="0" smtClean="0"/>
              <a:t>Отрицательное в ЕГЭ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980728"/>
            <a:ext cx="8352928" cy="5688632"/>
          </a:xfrm>
        </p:spPr>
        <p:txBody>
          <a:bodyPr>
            <a:normAutofit fontScale="85000" lnSpcReduction="20000"/>
          </a:bodyPr>
          <a:lstStyle/>
          <a:p>
            <a:pPr lvl="0">
              <a:buClr>
                <a:srgbClr val="F14124">
                  <a:lumMod val="75000"/>
                </a:srgbClr>
              </a:buClr>
            </a:pPr>
            <a:r>
              <a:rPr lang="ru-RU" sz="2400" b="1" dirty="0">
                <a:solidFill>
                  <a:srgbClr val="667667"/>
                </a:solidFill>
                <a:latin typeface="Arial"/>
                <a:ea typeface="Calibri"/>
              </a:rPr>
              <a:t>• Форма ЕГЭ не подходит для гуманитарных дисциплин (55%) </a:t>
            </a:r>
            <a:br>
              <a:rPr lang="ru-RU" sz="2400" b="1" dirty="0">
                <a:solidFill>
                  <a:srgbClr val="667667"/>
                </a:solidFill>
                <a:latin typeface="Arial"/>
                <a:ea typeface="Calibri"/>
              </a:rPr>
            </a:br>
            <a:r>
              <a:rPr lang="ru-RU" sz="2400" b="1" dirty="0">
                <a:solidFill>
                  <a:srgbClr val="667667"/>
                </a:solidFill>
                <a:latin typeface="Arial"/>
                <a:ea typeface="Calibri"/>
              </a:rPr>
              <a:t>• ЕГЭ не дает объективную оценку знаний (9%)</a:t>
            </a:r>
            <a:br>
              <a:rPr lang="ru-RU" sz="2400" b="1" dirty="0">
                <a:solidFill>
                  <a:srgbClr val="667667"/>
                </a:solidFill>
                <a:latin typeface="Arial"/>
                <a:ea typeface="Calibri"/>
              </a:rPr>
            </a:br>
            <a:r>
              <a:rPr lang="ru-RU" sz="2400" b="1" dirty="0">
                <a:solidFill>
                  <a:srgbClr val="667667"/>
                </a:solidFill>
                <a:latin typeface="Arial"/>
                <a:ea typeface="Calibri"/>
              </a:rPr>
              <a:t>• Сложная процедура подачи документов на сдачу ЕГЭ </a:t>
            </a:r>
            <a:r>
              <a:rPr lang="ru-RU" sz="2400" b="1" dirty="0" smtClean="0">
                <a:solidFill>
                  <a:srgbClr val="667667"/>
                </a:solidFill>
                <a:latin typeface="Arial"/>
                <a:ea typeface="Calibri"/>
              </a:rPr>
              <a:t>для </a:t>
            </a:r>
            <a:r>
              <a:rPr lang="ru-RU" sz="2400" b="1" dirty="0">
                <a:solidFill>
                  <a:srgbClr val="667667"/>
                </a:solidFill>
                <a:latin typeface="Arial"/>
                <a:ea typeface="Calibri"/>
              </a:rPr>
              <a:t>выпускников прошлых лет (14%). </a:t>
            </a:r>
            <a:endParaRPr lang="ru-RU" sz="2400" b="1" dirty="0" smtClean="0">
              <a:solidFill>
                <a:srgbClr val="667667"/>
              </a:solidFill>
              <a:latin typeface="Arial"/>
              <a:ea typeface="Calibri"/>
            </a:endParaRPr>
          </a:p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endParaRPr lang="ru-RU" sz="2400" b="1" dirty="0">
              <a:solidFill>
                <a:srgbClr val="667667"/>
              </a:solidFill>
              <a:latin typeface="Arial"/>
              <a:ea typeface="Calibri"/>
            </a:endParaRPr>
          </a:p>
          <a:p>
            <a:r>
              <a:rPr lang="ru-RU" sz="2400" b="1" dirty="0" smtClean="0">
                <a:solidFill>
                  <a:srgbClr val="667667"/>
                </a:solidFill>
                <a:latin typeface="Arial"/>
                <a:ea typeface="Calibri"/>
              </a:rPr>
              <a:t>Сведение </a:t>
            </a:r>
            <a:r>
              <a:rPr lang="ru-RU" sz="2400" b="1" dirty="0">
                <a:solidFill>
                  <a:srgbClr val="667667"/>
                </a:solidFill>
                <a:latin typeface="Arial"/>
                <a:ea typeface="Calibri"/>
              </a:rPr>
              <a:t>урочных часов к натаскиванию на тесты (14%)</a:t>
            </a:r>
            <a:br>
              <a:rPr lang="ru-RU" sz="2400" b="1" dirty="0">
                <a:solidFill>
                  <a:srgbClr val="667667"/>
                </a:solidFill>
                <a:latin typeface="Arial"/>
                <a:ea typeface="Calibri"/>
              </a:rPr>
            </a:br>
            <a:r>
              <a:rPr lang="ru-RU" sz="2400" b="1" dirty="0">
                <a:solidFill>
                  <a:srgbClr val="667667"/>
                </a:solidFill>
                <a:latin typeface="Arial"/>
                <a:ea typeface="Calibri"/>
              </a:rPr>
              <a:t>• Различие между уровнями требований ЕГЭ и реального образовательного уровня (23%)</a:t>
            </a:r>
            <a:br>
              <a:rPr lang="ru-RU" sz="2400" b="1" dirty="0">
                <a:solidFill>
                  <a:srgbClr val="667667"/>
                </a:solidFill>
                <a:latin typeface="Arial"/>
                <a:ea typeface="Calibri"/>
              </a:rPr>
            </a:br>
            <a:r>
              <a:rPr lang="ru-RU" sz="2400" b="1" dirty="0">
                <a:solidFill>
                  <a:srgbClr val="667667"/>
                </a:solidFill>
                <a:latin typeface="Arial"/>
                <a:ea typeface="Calibri"/>
              </a:rPr>
              <a:t>• Возможность написать экзамен «методом </a:t>
            </a:r>
            <a:r>
              <a:rPr lang="ru-RU" sz="2400" b="1" dirty="0" err="1">
                <a:solidFill>
                  <a:srgbClr val="667667"/>
                </a:solidFill>
                <a:latin typeface="Arial"/>
                <a:ea typeface="Calibri"/>
              </a:rPr>
              <a:t>тыка</a:t>
            </a:r>
            <a:r>
              <a:rPr lang="ru-RU" sz="2400" b="1" dirty="0">
                <a:solidFill>
                  <a:srgbClr val="667667"/>
                </a:solidFill>
                <a:latin typeface="Arial"/>
                <a:ea typeface="Calibri"/>
              </a:rPr>
              <a:t>» (32%)</a:t>
            </a:r>
            <a:br>
              <a:rPr lang="ru-RU" sz="2400" b="1" dirty="0">
                <a:solidFill>
                  <a:srgbClr val="667667"/>
                </a:solidFill>
                <a:latin typeface="Arial"/>
                <a:ea typeface="Calibri"/>
              </a:rPr>
            </a:br>
            <a:endParaRPr lang="ru-RU" sz="2400" b="1" dirty="0" smtClean="0">
              <a:solidFill>
                <a:srgbClr val="667667"/>
              </a:solidFill>
              <a:latin typeface="Arial"/>
              <a:ea typeface="Calibri"/>
            </a:endParaRPr>
          </a:p>
          <a:p>
            <a:r>
              <a:rPr lang="ru-RU" sz="2400" b="1" dirty="0">
                <a:solidFill>
                  <a:srgbClr val="667667"/>
                </a:solidFill>
                <a:latin typeface="Arial"/>
                <a:ea typeface="Calibri"/>
              </a:rPr>
              <a:t>• Невозможность посмотреть </a:t>
            </a:r>
            <a:r>
              <a:rPr lang="ru-RU" sz="2400" b="1" dirty="0" smtClean="0">
                <a:solidFill>
                  <a:srgbClr val="667667"/>
                </a:solidFill>
                <a:latin typeface="Arial"/>
                <a:ea typeface="Calibri"/>
              </a:rPr>
              <a:t>работы </a:t>
            </a:r>
            <a:r>
              <a:rPr lang="ru-RU" sz="2400" b="1" dirty="0">
                <a:solidFill>
                  <a:srgbClr val="667667"/>
                </a:solidFill>
                <a:latin typeface="Arial"/>
                <a:ea typeface="Calibri"/>
              </a:rPr>
              <a:t>без подачи на апелляцию (23%)</a:t>
            </a:r>
            <a:br>
              <a:rPr lang="ru-RU" sz="2400" b="1" dirty="0">
                <a:solidFill>
                  <a:srgbClr val="667667"/>
                </a:solidFill>
                <a:latin typeface="Arial"/>
                <a:ea typeface="Calibri"/>
              </a:rPr>
            </a:br>
            <a:r>
              <a:rPr lang="ru-RU" sz="2400" b="1" dirty="0">
                <a:solidFill>
                  <a:srgbClr val="667667"/>
                </a:solidFill>
                <a:latin typeface="Arial"/>
                <a:ea typeface="Calibri"/>
              </a:rPr>
              <a:t>• Нехватка специалистов при подготовке к ЕГЭ, особенно в поселковых школах (9</a:t>
            </a:r>
            <a:r>
              <a:rPr lang="ru-RU" sz="2400" b="1" dirty="0" smtClean="0">
                <a:solidFill>
                  <a:srgbClr val="667667"/>
                </a:solidFill>
                <a:latin typeface="Arial"/>
                <a:ea typeface="Calibri"/>
              </a:rPr>
              <a:t>%).</a:t>
            </a:r>
          </a:p>
          <a:p>
            <a:r>
              <a:rPr lang="ru-RU" sz="2400" b="1" dirty="0" smtClean="0">
                <a:solidFill>
                  <a:srgbClr val="667667"/>
                </a:solidFill>
                <a:latin typeface="Arial"/>
                <a:ea typeface="Calibri"/>
              </a:rPr>
              <a:t>Невозможность отказать в обучении тем, кто едва преодолел минимальный порог при сдаче ГИА.</a:t>
            </a:r>
          </a:p>
          <a:p>
            <a:r>
              <a:rPr lang="ru-RU" sz="2400" b="1" dirty="0" smtClean="0">
                <a:solidFill>
                  <a:srgbClr val="667667"/>
                </a:solidFill>
                <a:latin typeface="Arial"/>
                <a:ea typeface="Calibri"/>
              </a:rPr>
              <a:t>Большие материальные затраты государства.</a:t>
            </a:r>
            <a:r>
              <a:rPr lang="ru-RU" sz="2400" dirty="0">
                <a:solidFill>
                  <a:srgbClr val="667667"/>
                </a:solidFill>
                <a:latin typeface="Arial"/>
                <a:ea typeface="Calibri"/>
              </a:rPr>
              <a:t/>
            </a:r>
            <a:br>
              <a:rPr lang="ru-RU" sz="2400" dirty="0">
                <a:solidFill>
                  <a:srgbClr val="667667"/>
                </a:solidFill>
                <a:latin typeface="Arial"/>
                <a:ea typeface="Calibri"/>
              </a:rPr>
            </a:br>
            <a:r>
              <a:rPr lang="ru-RU" sz="2400" dirty="0">
                <a:solidFill>
                  <a:srgbClr val="667667"/>
                </a:solidFill>
                <a:latin typeface="Arial"/>
                <a:ea typeface="Calibri"/>
              </a:rPr>
              <a:t/>
            </a:r>
            <a:br>
              <a:rPr lang="ru-RU" sz="2400" dirty="0">
                <a:solidFill>
                  <a:srgbClr val="667667"/>
                </a:solidFill>
                <a:latin typeface="Arial"/>
                <a:ea typeface="Calibri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725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1704"/>
            <a:ext cx="8712968" cy="1391072"/>
          </a:xfrm>
        </p:spPr>
        <p:txBody>
          <a:bodyPr/>
          <a:lstStyle/>
          <a:p>
            <a:r>
              <a:rPr lang="ru-RU" dirty="0" smtClean="0"/>
              <a:t>План работы школы по подготовке учащихся к ЕГЭ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412776"/>
            <a:ext cx="8856984" cy="541486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800" dirty="0" smtClean="0"/>
              <a:t>Анализ ЕГЭ предыдущего года.</a:t>
            </a:r>
          </a:p>
          <a:p>
            <a:pPr algn="just"/>
            <a:r>
              <a:rPr lang="ru-RU" sz="26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Arial" charset="0"/>
              </a:rPr>
              <a:t>Определение </a:t>
            </a:r>
            <a:r>
              <a:rPr lang="ru-RU" sz="2600" dirty="0">
                <a:solidFill>
                  <a:prstClr val="black">
                    <a:lumMod val="75000"/>
                    <a:lumOff val="25000"/>
                  </a:prstClr>
                </a:solidFill>
                <a:cs typeface="Arial" charset="0"/>
              </a:rPr>
              <a:t>факторов, оказывающих влияние на результаты </a:t>
            </a:r>
            <a:r>
              <a:rPr lang="ru-RU" sz="26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Arial" charset="0"/>
              </a:rPr>
              <a:t>ЕГЭ </a:t>
            </a:r>
            <a:r>
              <a:rPr lang="ru-RU" sz="2600" dirty="0">
                <a:solidFill>
                  <a:prstClr val="black">
                    <a:lumMod val="75000"/>
                    <a:lumOff val="25000"/>
                  </a:prstClr>
                </a:solidFill>
                <a:cs typeface="Arial" charset="0"/>
              </a:rPr>
              <a:t>в ОУ</a:t>
            </a:r>
            <a:endParaRPr lang="ru-RU" sz="2600" dirty="0" smtClean="0"/>
          </a:p>
          <a:p>
            <a:pPr algn="just"/>
            <a:r>
              <a:rPr lang="ru-RU" sz="2800" dirty="0" smtClean="0"/>
              <a:t>Составление плана работы на учебный год.</a:t>
            </a:r>
          </a:p>
          <a:p>
            <a:r>
              <a:rPr lang="ru-RU" sz="2800" dirty="0" smtClean="0"/>
              <a:t>Составление графика пробных экзаменов (с последующим анализом).</a:t>
            </a:r>
          </a:p>
          <a:p>
            <a:r>
              <a:rPr lang="ru-RU" sz="2800" dirty="0" smtClean="0"/>
              <a:t>Проведение внешней экспертизы, контрольных срезов.</a:t>
            </a:r>
          </a:p>
          <a:p>
            <a:r>
              <a:rPr lang="ru-RU" sz="2800" kern="0" dirty="0">
                <a:solidFill>
                  <a:srgbClr val="330033"/>
                </a:solidFill>
                <a:latin typeface="Arial" charset="0"/>
                <a:ea typeface="+mj-ea"/>
                <a:cs typeface="+mj-cs"/>
              </a:rPr>
              <a:t>Дифференциация </a:t>
            </a:r>
            <a:r>
              <a:rPr lang="ru-RU" sz="2800" kern="0" dirty="0" smtClean="0">
                <a:solidFill>
                  <a:srgbClr val="330033"/>
                </a:solidFill>
                <a:latin typeface="Arial" charset="0"/>
                <a:ea typeface="+mj-ea"/>
                <a:cs typeface="+mj-cs"/>
              </a:rPr>
              <a:t>обучающихся по </a:t>
            </a:r>
            <a:r>
              <a:rPr lang="ru-RU" sz="2800" kern="0" dirty="0">
                <a:solidFill>
                  <a:srgbClr val="330033"/>
                </a:solidFill>
                <a:latin typeface="Arial" charset="0"/>
                <a:ea typeface="+mj-ea"/>
                <a:cs typeface="+mj-cs"/>
              </a:rPr>
              <a:t>уровню их </a:t>
            </a:r>
            <a:r>
              <a:rPr lang="ru-RU" sz="2800" kern="0" dirty="0" smtClean="0">
                <a:solidFill>
                  <a:srgbClr val="330033"/>
                </a:solidFill>
                <a:latin typeface="Arial" charset="0"/>
                <a:ea typeface="+mj-ea"/>
                <a:cs typeface="+mj-cs"/>
              </a:rPr>
              <a:t>подготовки (целевые </a:t>
            </a:r>
            <a:r>
              <a:rPr lang="ru-RU" sz="2800" kern="0" dirty="0">
                <a:solidFill>
                  <a:srgbClr val="330033"/>
                </a:solidFill>
                <a:latin typeface="Arial" charset="0"/>
                <a:ea typeface="+mj-ea"/>
                <a:cs typeface="+mj-cs"/>
              </a:rPr>
              <a:t>группы).</a:t>
            </a:r>
            <a:endParaRPr lang="ru-RU" sz="2800" dirty="0" smtClean="0"/>
          </a:p>
          <a:p>
            <a:r>
              <a:rPr lang="ru-RU" sz="2800" dirty="0" smtClean="0"/>
              <a:t>Отслеживание результатов </a:t>
            </a:r>
            <a:r>
              <a:rPr lang="ru-RU" sz="2800" dirty="0" err="1" smtClean="0"/>
              <a:t>обученности</a:t>
            </a:r>
            <a:r>
              <a:rPr lang="ru-RU" sz="2800" dirty="0" smtClean="0"/>
              <a:t> с помощью Электронного журнала.</a:t>
            </a:r>
          </a:p>
          <a:p>
            <a:r>
              <a:rPr lang="ru-RU" sz="2800" dirty="0" smtClean="0"/>
              <a:t>Контроль за выбором учащимися предметов.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3604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44624"/>
            <a:ext cx="8229600" cy="2520280"/>
          </a:xfrm>
        </p:spPr>
        <p:txBody>
          <a:bodyPr anchor="b"/>
          <a:lstStyle/>
          <a:p>
            <a:r>
              <a:rPr lang="ru-RU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/>
            </a:r>
            <a:br>
              <a:rPr lang="ru-RU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</a:br>
            <a:r>
              <a:rPr lang="ru-RU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/>
            </a:r>
            <a:br>
              <a:rPr lang="ru-RU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</a:br>
            <a:r>
              <a:rPr lang="ru-RU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/>
            </a:r>
            <a:br>
              <a:rPr lang="ru-RU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</a:br>
            <a:r>
              <a:rPr lang="ru-RU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План </a:t>
            </a:r>
            <a:r>
              <a:rPr lang="ru-RU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работы школы по подготовке учащихся к ЕГЭ</a:t>
            </a:r>
            <a:br>
              <a:rPr lang="ru-RU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</a:br>
            <a:endParaRPr lang="ru-RU" sz="2400" dirty="0"/>
          </a:p>
        </p:txBody>
      </p:sp>
      <p:sp>
        <p:nvSpPr>
          <p:cNvPr id="6147" name="Содержимое 2"/>
          <p:cNvSpPr>
            <a:spLocks noGrp="1"/>
          </p:cNvSpPr>
          <p:nvPr>
            <p:ph idx="4294967295"/>
          </p:nvPr>
        </p:nvSpPr>
        <p:spPr>
          <a:xfrm>
            <a:off x="251521" y="1412776"/>
            <a:ext cx="8712967" cy="5216624"/>
          </a:xfrm>
        </p:spPr>
        <p:txBody>
          <a:bodyPr>
            <a:noAutofit/>
          </a:bodyPr>
          <a:lstStyle/>
          <a:p>
            <a:r>
              <a:rPr lang="ru-RU" sz="2400" dirty="0">
                <a:cs typeface="Arial" charset="0"/>
              </a:rPr>
              <a:t>М</a:t>
            </a:r>
            <a:r>
              <a:rPr lang="ru-RU" sz="2400" dirty="0" smtClean="0">
                <a:cs typeface="Arial" charset="0"/>
              </a:rPr>
              <a:t>ониторинг </a:t>
            </a:r>
            <a:r>
              <a:rPr lang="ru-RU" sz="2400" dirty="0">
                <a:cs typeface="Arial" charset="0"/>
              </a:rPr>
              <a:t>результатов </a:t>
            </a:r>
            <a:r>
              <a:rPr lang="ru-RU" sz="2400" dirty="0" err="1" smtClean="0">
                <a:cs typeface="Arial" charset="0"/>
              </a:rPr>
              <a:t>обученности</a:t>
            </a:r>
            <a:r>
              <a:rPr lang="ru-RU" sz="2400" dirty="0" smtClean="0">
                <a:cs typeface="Arial" charset="0"/>
              </a:rPr>
              <a:t> </a:t>
            </a:r>
            <a:r>
              <a:rPr lang="ru-RU" sz="2400" dirty="0">
                <a:cs typeface="Arial" charset="0"/>
              </a:rPr>
              <a:t>по </a:t>
            </a:r>
            <a:endParaRPr lang="ru-RU" sz="2400" dirty="0" smtClean="0">
              <a:cs typeface="Arial" charset="0"/>
            </a:endParaRPr>
          </a:p>
          <a:p>
            <a:pPr marL="45720" indent="0">
              <a:buNone/>
            </a:pPr>
            <a:r>
              <a:rPr lang="ru-RU" sz="2400" dirty="0" smtClean="0">
                <a:cs typeface="Arial" charset="0"/>
              </a:rPr>
              <a:t>учебным </a:t>
            </a:r>
            <a:r>
              <a:rPr lang="ru-RU" sz="2400" dirty="0">
                <a:cs typeface="Arial" charset="0"/>
              </a:rPr>
              <a:t>предметам в </a:t>
            </a:r>
            <a:r>
              <a:rPr lang="ru-RU" sz="2400" dirty="0" smtClean="0">
                <a:cs typeface="Arial" charset="0"/>
              </a:rPr>
              <a:t>ОУ.</a:t>
            </a:r>
            <a:endParaRPr lang="ru-RU" sz="2400" dirty="0">
              <a:cs typeface="Arial" charset="0"/>
            </a:endParaRPr>
          </a:p>
          <a:p>
            <a:r>
              <a:rPr lang="ru-RU" sz="2400" dirty="0" smtClean="0">
                <a:cs typeface="Arial" charset="0"/>
              </a:rPr>
              <a:t>Выявление </a:t>
            </a:r>
            <a:r>
              <a:rPr lang="ru-RU" sz="2400" dirty="0">
                <a:cs typeface="Arial" charset="0"/>
              </a:rPr>
              <a:t>тенденций в динамике результатов </a:t>
            </a:r>
            <a:r>
              <a:rPr lang="ru-RU" sz="2400" dirty="0" smtClean="0">
                <a:cs typeface="Arial" charset="0"/>
              </a:rPr>
              <a:t>подготовки к ЕГЭ </a:t>
            </a:r>
            <a:r>
              <a:rPr lang="ru-RU" sz="2400" dirty="0">
                <a:cs typeface="Arial" charset="0"/>
              </a:rPr>
              <a:t>в </a:t>
            </a:r>
            <a:r>
              <a:rPr lang="ru-RU" sz="2400" dirty="0" smtClean="0">
                <a:cs typeface="Arial" charset="0"/>
              </a:rPr>
              <a:t>школе.</a:t>
            </a:r>
            <a:endParaRPr lang="ru-RU" sz="2400" dirty="0">
              <a:cs typeface="Arial" charset="0"/>
            </a:endParaRPr>
          </a:p>
          <a:p>
            <a:r>
              <a:rPr lang="ru-RU" sz="2400" dirty="0">
                <a:cs typeface="Arial" charset="0"/>
              </a:rPr>
              <a:t>Ф</a:t>
            </a:r>
            <a:r>
              <a:rPr lang="ru-RU" sz="2400" dirty="0" smtClean="0">
                <a:cs typeface="Arial" charset="0"/>
              </a:rPr>
              <a:t>ормирование </a:t>
            </a:r>
            <a:r>
              <a:rPr lang="ru-RU" sz="2400" dirty="0">
                <a:cs typeface="Arial" charset="0"/>
              </a:rPr>
              <a:t>банка данных учителей, </a:t>
            </a:r>
            <a:r>
              <a:rPr lang="ru-RU" sz="2400" dirty="0" smtClean="0">
                <a:cs typeface="Arial" charset="0"/>
              </a:rPr>
              <a:t>осуществляющих </a:t>
            </a:r>
            <a:r>
              <a:rPr lang="ru-RU" sz="2400" dirty="0">
                <a:cs typeface="Arial" charset="0"/>
              </a:rPr>
              <a:t>подготовку к </a:t>
            </a:r>
            <a:r>
              <a:rPr lang="ru-RU" sz="2400" dirty="0" smtClean="0">
                <a:cs typeface="Arial" charset="0"/>
              </a:rPr>
              <a:t>ЕГЭ.</a:t>
            </a:r>
          </a:p>
          <a:p>
            <a:r>
              <a:rPr lang="ru-RU" sz="2400" dirty="0" smtClean="0">
                <a:cs typeface="Arial" charset="0"/>
              </a:rPr>
              <a:t>Планирование повышения </a:t>
            </a:r>
            <a:r>
              <a:rPr lang="ru-RU" sz="2400" dirty="0">
                <a:cs typeface="Arial" charset="0"/>
              </a:rPr>
              <a:t>квалификации и переподготовки учителей на основе анализа результатов </a:t>
            </a:r>
            <a:r>
              <a:rPr lang="ru-RU" sz="2400" dirty="0" smtClean="0">
                <a:cs typeface="Arial" charset="0"/>
              </a:rPr>
              <a:t>ЕГЭ и </a:t>
            </a:r>
            <a:r>
              <a:rPr lang="ru-RU" sz="2400" dirty="0">
                <a:cs typeface="Arial" charset="0"/>
              </a:rPr>
              <a:t>профессиональной </a:t>
            </a:r>
            <a:r>
              <a:rPr lang="ru-RU" sz="2400" dirty="0" smtClean="0">
                <a:cs typeface="Arial" charset="0"/>
              </a:rPr>
              <a:t>деятельности.</a:t>
            </a:r>
          </a:p>
          <a:p>
            <a:r>
              <a:rPr lang="ru-RU" sz="2400" dirty="0" smtClean="0">
                <a:cs typeface="Arial" charset="0"/>
              </a:rPr>
              <a:t> </a:t>
            </a:r>
            <a:r>
              <a:rPr lang="ru-RU" sz="2400" dirty="0">
                <a:cs typeface="Arial" charset="0"/>
              </a:rPr>
              <a:t>П</a:t>
            </a:r>
            <a:r>
              <a:rPr lang="ru-RU" sz="2400" dirty="0" smtClean="0">
                <a:cs typeface="Arial" charset="0"/>
              </a:rPr>
              <a:t>роведение </a:t>
            </a:r>
            <a:r>
              <a:rPr lang="ru-RU" sz="2400" dirty="0">
                <a:cs typeface="Arial" charset="0"/>
              </a:rPr>
              <a:t>методических мероприятий по проблемам, выявленным в ходе анализа результатов </a:t>
            </a:r>
            <a:r>
              <a:rPr lang="ru-RU" sz="2400" dirty="0" smtClean="0">
                <a:cs typeface="Arial" charset="0"/>
              </a:rPr>
              <a:t>ЕГЭ.</a:t>
            </a:r>
            <a:endParaRPr lang="ru-RU" sz="2400" dirty="0">
              <a:cs typeface="Arial" charset="0"/>
            </a:endParaRPr>
          </a:p>
          <a:p>
            <a:r>
              <a:rPr lang="ru-RU" sz="2400" dirty="0" smtClean="0">
                <a:cs typeface="Arial" charset="0"/>
              </a:rPr>
              <a:t>Стимулирование </a:t>
            </a:r>
            <a:r>
              <a:rPr lang="ru-RU" sz="2400" dirty="0">
                <a:cs typeface="Arial" charset="0"/>
              </a:rPr>
              <a:t>учителей – предметников на повышение качества подготовки обучающихся.</a:t>
            </a:r>
            <a:endParaRPr lang="ru-RU" sz="2400" b="1" u="sng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3008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6512511" cy="1143000"/>
          </a:xfrm>
        </p:spPr>
        <p:txBody>
          <a:bodyPr/>
          <a:lstStyle/>
          <a:p>
            <a:r>
              <a:rPr lang="ru-RU" dirty="0" smtClean="0"/>
              <a:t>Пробные 2010-2011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2276872"/>
            <a:ext cx="6400800" cy="3474720"/>
          </a:xfrm>
        </p:spPr>
        <p:txBody>
          <a:bodyPr/>
          <a:lstStyle/>
          <a:p>
            <a:r>
              <a:rPr lang="ru-RU" dirty="0" smtClean="0">
                <a:hlinkClick r:id="rId2" action="ppaction://hlinkfile"/>
              </a:rPr>
              <a:t>Итоги проб-2010.</a:t>
            </a:r>
            <a:r>
              <a:rPr lang="en-US" dirty="0" err="1" smtClean="0">
                <a:hlinkClick r:id="rId2" action="ppaction://hlinkfile"/>
              </a:rPr>
              <a:t>docx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281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7664639" cy="1143000"/>
          </a:xfrm>
        </p:spPr>
        <p:txBody>
          <a:bodyPr/>
          <a:lstStyle/>
          <a:p>
            <a:r>
              <a:rPr lang="ru-RU" dirty="0" smtClean="0"/>
              <a:t>Цифровой анализ ЕГЭ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653356704"/>
              </p:ext>
            </p:extLst>
          </p:nvPr>
        </p:nvGraphicFramePr>
        <p:xfrm>
          <a:off x="145498" y="1484784"/>
          <a:ext cx="8640635" cy="2278380"/>
        </p:xfrm>
        <a:graphic>
          <a:graphicData uri="http://schemas.openxmlformats.org/drawingml/2006/table">
            <a:tbl>
              <a:tblPr firstRow="1" firstCol="1" bandRow="1"/>
              <a:tblGrid>
                <a:gridCol w="941848"/>
                <a:gridCol w="769514"/>
                <a:gridCol w="769514"/>
                <a:gridCol w="769514"/>
                <a:gridCol w="770035"/>
                <a:gridCol w="770035"/>
                <a:gridCol w="770035"/>
                <a:gridCol w="770035"/>
                <a:gridCol w="770035"/>
                <a:gridCol w="770035"/>
                <a:gridCol w="770035"/>
              </a:tblGrid>
              <a:tr h="2254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Предмет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4" marR="63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  «5»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4" marR="63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  «4»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4" marR="63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«3»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4" marR="63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«2»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4" marR="63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Кач</a:t>
                      </a: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4" marR="63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Усп</a:t>
                      </a:r>
                      <a:r>
                        <a:rPr lang="ru-RU" sz="13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4" marR="63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Ср.б.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4" marR="63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Подтв.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4" marR="63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Повыс.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4" marR="63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Пониз.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4" marR="63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Русский яз.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4" marR="63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4" marR="63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4" marR="63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13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4" marR="63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4" marR="63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23,5%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4" marR="63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  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4" marR="63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3,2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4" marR="63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16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4" marR="63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4" marR="63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4" marR="63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Математика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4" marR="63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4" marR="63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4" marR="63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12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4" marR="63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4" marR="63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29,4%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4" marR="63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  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4" marR="63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3,35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4" marR="63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14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4" marR="63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4" marR="63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4" marR="63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Химия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4" marR="63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4" marR="63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4" marR="63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4" marR="63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4" marR="63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50%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4" marR="63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  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4" marR="63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  3,5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4" marR="63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4" marR="63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4" marR="63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4" marR="63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Физика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4" marR="63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4" marR="63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4" marR="63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4" marR="63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4" marR="63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20%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4" marR="63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  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4" marR="63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  3,2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4" marR="63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4" marR="63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4" marR="63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4" marR="63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История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4" marR="63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4" marR="63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4" marR="63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4" marR="63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4" marR="63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0%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4" marR="63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  50%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4" marR="63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  2,5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4" marR="63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4" marR="63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4" marR="63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4" marR="63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Обществозн.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4" marR="63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4" marR="63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4" marR="63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4" marR="63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4" marR="63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50%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4" marR="63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  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4" marR="63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  3,5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4" marR="63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4" marR="63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4" marR="63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4" marR="63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Биология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4" marR="63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4" marR="63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4" marR="63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4" marR="63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4" marR="63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28,5%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4" marR="63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  100%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4" marR="63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 3,42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4" marR="63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4" marR="63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4" marR="63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14" marR="63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3850" y="31363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32855" y="4293096"/>
            <a:ext cx="8997343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ru-RU" dirty="0" smtClean="0">
                <a:effectLst/>
                <a:latin typeface="Calibri"/>
                <a:ea typeface="Calibri"/>
                <a:cs typeface="Times New Roman"/>
              </a:rPr>
              <a:t>Вывод:  </a:t>
            </a:r>
            <a:r>
              <a:rPr lang="ru-RU" sz="1600" b="1" dirty="0" smtClean="0">
                <a:effectLst/>
                <a:latin typeface="Calibri"/>
                <a:ea typeface="Calibri"/>
                <a:cs typeface="Times New Roman"/>
              </a:rPr>
              <a:t>В целом учащиеся справились с экзаменом удовлетворительно,  по обязательным дисциплинам успеваемость 100%. Из предметов по выбору не справились учащиеся с экзаменом по истории (учитель Гончаров А.Н.). Лучший результат показали учащиеся по химии (учитель Лазарева О.С.)  и по обществознанию (учитель Гончаров А.Н.), но при этом 4 учащихся не подтвердили выставленную учителем оценку.  Из 17 выпускников наибольшее количество учащихся выбрало обществознание (8 человек), биологию (7 человек), физику (5 человек). Особое внимание следует обратить на подготовку к  истории, так как учащиеся выбирают данный  предмет ежегодно, а качество подготовки  оставляет желать лучшего.</a:t>
            </a:r>
            <a:endParaRPr lang="ru-RU" sz="1600" b="1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0894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864096"/>
          </a:xfrm>
        </p:spPr>
        <p:txBody>
          <a:bodyPr/>
          <a:lstStyle/>
          <a:p>
            <a:r>
              <a:rPr lang="ru-RU" dirty="0" smtClean="0"/>
              <a:t>Планирование пробных ЕГЭ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908720"/>
            <a:ext cx="7272808" cy="5949280"/>
          </a:xfrm>
        </p:spPr>
        <p:txBody>
          <a:bodyPr/>
          <a:lstStyle/>
          <a:p>
            <a:r>
              <a:rPr lang="ru-RU" dirty="0" smtClean="0">
                <a:hlinkClick r:id="rId2" action="ppaction://hlinkfile"/>
              </a:rPr>
              <a:t>Анализ подготовки ЕГЭ 2012\Итоги пробных ЕГЭ в 2011-12.docx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429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0"/>
            <a:ext cx="7772400" cy="1470249"/>
          </a:xfrm>
        </p:spPr>
        <p:txBody>
          <a:bodyPr/>
          <a:lstStyle/>
          <a:p>
            <a:pPr algn="ctr"/>
            <a:r>
              <a:rPr lang="ru-RU" sz="2900" dirty="0">
                <a:solidFill>
                  <a:srgbClr val="330033"/>
                </a:solidFill>
                <a:latin typeface="Arial" charset="0"/>
              </a:rPr>
              <a:t>Дифференциация обучающихся</a:t>
            </a:r>
            <a:br>
              <a:rPr lang="ru-RU" sz="2900" dirty="0">
                <a:solidFill>
                  <a:srgbClr val="330033"/>
                </a:solidFill>
                <a:latin typeface="Arial" charset="0"/>
              </a:rPr>
            </a:br>
            <a:r>
              <a:rPr lang="ru-RU" sz="2900" dirty="0">
                <a:solidFill>
                  <a:srgbClr val="330033"/>
                </a:solidFill>
                <a:latin typeface="Arial" charset="0"/>
              </a:rPr>
              <a:t>по уровню их подготовки</a:t>
            </a:r>
            <a:br>
              <a:rPr lang="ru-RU" sz="2900" dirty="0">
                <a:solidFill>
                  <a:srgbClr val="330033"/>
                </a:solidFill>
                <a:latin typeface="Arial" charset="0"/>
              </a:rPr>
            </a:br>
            <a:r>
              <a:rPr lang="ru-RU" sz="2900" dirty="0">
                <a:solidFill>
                  <a:srgbClr val="330033"/>
                </a:solidFill>
                <a:latin typeface="Arial" charset="0"/>
              </a:rPr>
              <a:t>(целевые группы).</a:t>
            </a:r>
            <a:endParaRPr lang="ru-RU" sz="29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381000" y="2017713"/>
            <a:ext cx="8574088" cy="4114800"/>
          </a:xfrm>
        </p:spPr>
        <p:txBody>
          <a:bodyPr>
            <a:normAutofit fontScale="92500" lnSpcReduction="10000"/>
          </a:bodyPr>
          <a:lstStyle/>
          <a:p>
            <a:r>
              <a:rPr lang="ru-RU" sz="2800" u="sng" dirty="0"/>
              <a:t>1 группа – </a:t>
            </a:r>
            <a:r>
              <a:rPr lang="ru-RU" sz="2800" dirty="0"/>
              <a:t>обучающиеся, которые поставили цель преодолеть минимальный порог;</a:t>
            </a:r>
          </a:p>
          <a:p>
            <a:r>
              <a:rPr lang="ru-RU" sz="2800" u="sng" dirty="0"/>
              <a:t>2 группа –</a:t>
            </a:r>
            <a:r>
              <a:rPr lang="ru-RU" sz="2800" dirty="0"/>
              <a:t>обучающиеся, которые поставили цель набрать балл, достаточный для поступления в вуз, не предъявляющий высоких требований к уровню подготовки по предмету;</a:t>
            </a:r>
          </a:p>
          <a:p>
            <a:r>
              <a:rPr lang="ru-RU" sz="2800" u="sng" dirty="0"/>
              <a:t>3 группа - </a:t>
            </a:r>
            <a:r>
              <a:rPr lang="ru-RU" sz="2800" dirty="0"/>
              <a:t>обучающиеся, которые поставили цель набрать балл, достаточный для поступления в вуз, предъявляющий высокие требований к уровню подготовки по предмету;</a:t>
            </a:r>
          </a:p>
          <a:p>
            <a:endParaRPr lang="ru-RU" sz="2000" u="sng" dirty="0"/>
          </a:p>
        </p:txBody>
      </p:sp>
    </p:spTree>
    <p:extLst>
      <p:ext uri="{BB962C8B-B14F-4D97-AF65-F5344CB8AC3E}">
        <p14:creationId xmlns:p14="http://schemas.microsoft.com/office/powerpoint/2010/main" val="3467444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964</TotalTime>
  <Words>1647</Words>
  <Application>Microsoft Office PowerPoint</Application>
  <PresentationFormat>Экран (4:3)</PresentationFormat>
  <Paragraphs>295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Воздушный поток</vt:lpstr>
      <vt:lpstr>Презентация PowerPoint</vt:lpstr>
      <vt:lpstr> Положительное в ЕГЭ</vt:lpstr>
      <vt:lpstr>Отрицательное в ЕГЭ</vt:lpstr>
      <vt:lpstr>План работы школы по подготовке учащихся к ЕГЭ </vt:lpstr>
      <vt:lpstr>   План работы школы по подготовке учащихся к ЕГЭ </vt:lpstr>
      <vt:lpstr>Пробные 2010-2011</vt:lpstr>
      <vt:lpstr>Цифровой анализ ЕГЭ </vt:lpstr>
      <vt:lpstr>Планирование пробных ЕГЭ</vt:lpstr>
      <vt:lpstr>Дифференциация обучающихся по уровню их подготовки (целевые группы).</vt:lpstr>
      <vt:lpstr>Организация подготовки к ЕГЭ целевых групп</vt:lpstr>
      <vt:lpstr>Организация подготовки к ЕГЭ  целевых групп</vt:lpstr>
      <vt:lpstr>Организация подготовки к ЕГЭ для целевых групп</vt:lpstr>
      <vt:lpstr>Анализ качества подготовки  с помощью Электронного журнала</vt:lpstr>
      <vt:lpstr>Основные направления использования показателей пробных ЕГЭ в управлении качеством образования</vt:lpstr>
      <vt:lpstr>Наличие конкретных результатов по выполнению заданий ЕГЭ для каждого обучающегося позволяют учителям</vt:lpstr>
      <vt:lpstr>Анализ качества подготовки  с помощью Электронного журнала</vt:lpstr>
      <vt:lpstr>Презентация PowerPoint</vt:lpstr>
      <vt:lpstr>Выявить пробелы в знаниях с точностью до темы и определить пути дальнейшей учебы. </vt:lpstr>
      <vt:lpstr>Выполнение части С</vt:lpstr>
      <vt:lpstr>Сравнение школьных отметок  и результатов пробных ЕГЭ, независимой экспертизы. </vt:lpstr>
      <vt:lpstr>Готовим к ЕГЭ каждый год</vt:lpstr>
      <vt:lpstr>Методическая работа</vt:lpstr>
      <vt:lpstr>Проблемы…</vt:lpstr>
      <vt:lpstr>Выступления</vt:lpstr>
      <vt:lpstr>Решения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зав1</dc:creator>
  <cp:lastModifiedBy>к12</cp:lastModifiedBy>
  <cp:revision>60</cp:revision>
  <dcterms:created xsi:type="dcterms:W3CDTF">2012-03-21T01:55:19Z</dcterms:created>
  <dcterms:modified xsi:type="dcterms:W3CDTF">2012-04-13T07:53:57Z</dcterms:modified>
</cp:coreProperties>
</file>