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3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CC957A-13E6-4867-A4E3-F19C65C81456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395C2B-E254-4D38-AD5D-7ED6BF6A1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48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8B7896-E43C-4D7F-B314-7D344159DF2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5740-168C-4119-A2EA-C2C0F7227C58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7334-61E7-4B85-9673-9616D7774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8513-3729-47B4-BFD1-3CF71AA43611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2243-BF86-4118-8AA7-CEA005D55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8E64-3A1B-45DB-B400-E8DBC665C5AE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B67C-D68C-49DB-A712-07C0C83D0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A27D-FB4E-483A-AAA6-63EDF4617FC0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8EB6-32E5-4379-8474-FE88B2E44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B2E3-7BBD-4C4C-A9E6-6BF83059AD9C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BBC7-E6F4-4BF9-9416-56E23234A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C817-B976-4A43-BDF7-40C008421880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6954-2D2C-44E5-A70B-1C4C86E53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8344-F5D4-4C3B-A967-64AC4D50A1DB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ED58-6C7B-4222-89D2-1E8488D37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425E-B218-4826-8D0C-A6540D49659D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5E6F-4E10-4EF8-B423-3497C07BE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6A96-D5BE-45C9-9509-97EA8300278C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A7CC-49A5-4860-9A50-E9B398061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4234-F98B-4A45-AAFA-EE0B25CEE798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FAF7-BF43-4CE3-9A2B-C696F0344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5993-DB90-46CF-992C-A36B7358D012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911D-3385-4285-8F25-4FFCAF09C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53ADEF8-CE51-46B9-8B28-0757753E188A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62D9A26-DBDB-4655-9380-92FBEA1A3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206680" cy="2903636"/>
          </a:xfrm>
        </p:spPr>
        <p:txBody>
          <a:bodyPr rtlCol="0">
            <a:scene3d>
              <a:camera prst="perspectiveContrastingLeftFacing"/>
              <a:lightRig rig="threeP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FF"/>
                </a:solidFill>
              </a:rPr>
              <a:t>Последствия </a:t>
            </a:r>
            <a:r>
              <a:rPr lang="ru-RU" dirty="0" smtClean="0">
                <a:solidFill>
                  <a:srgbClr val="FF00FF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употребления</a:t>
            </a:r>
            <a:r>
              <a:rPr lang="ru-RU" dirty="0" smtClean="0">
                <a:solidFill>
                  <a:srgbClr val="FF00FF"/>
                </a:solidFill>
              </a:rPr>
              <a:t> алкоголя</a:t>
            </a:r>
            <a:br>
              <a:rPr lang="ru-RU" dirty="0" smtClean="0">
                <a:solidFill>
                  <a:srgbClr val="FF00FF"/>
                </a:solidFill>
              </a:rPr>
            </a:b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3500438"/>
            <a:ext cx="6400800" cy="1473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00FF"/>
                </a:solidFill>
              </a:rPr>
              <a:t>КГКСКОУ СКШИ 8 вида 14 </a:t>
            </a:r>
            <a:r>
              <a:rPr lang="ru-RU" sz="3200" dirty="0" err="1" smtClean="0">
                <a:solidFill>
                  <a:srgbClr val="FF00FF"/>
                </a:solidFill>
              </a:rPr>
              <a:t>г.Амурска</a:t>
            </a:r>
            <a:endParaRPr lang="ru-RU" sz="3200" smtClean="0">
              <a:solidFill>
                <a:srgbClr val="FF00FF"/>
              </a:solidFill>
            </a:endParaRPr>
          </a:p>
          <a:p>
            <a:pPr eaLnBrk="1" hangingPunct="1">
              <a:defRPr/>
            </a:pPr>
            <a:r>
              <a:rPr lang="ru-RU" sz="3200" smtClean="0">
                <a:solidFill>
                  <a:srgbClr val="FF00FF"/>
                </a:solidFill>
              </a:rPr>
              <a:t>Мелихова </a:t>
            </a:r>
            <a:r>
              <a:rPr lang="ru-RU" sz="3200" dirty="0" smtClean="0">
                <a:solidFill>
                  <a:srgbClr val="FF00FF"/>
                </a:solidFill>
              </a:rPr>
              <a:t>Света, Киле Саша, </a:t>
            </a:r>
            <a:r>
              <a:rPr lang="ru-RU" sz="3200" dirty="0" err="1" smtClean="0">
                <a:solidFill>
                  <a:srgbClr val="FF00FF"/>
                </a:solidFill>
              </a:rPr>
              <a:t>Самар</a:t>
            </a:r>
            <a:r>
              <a:rPr lang="ru-RU" sz="3200" dirty="0" smtClean="0">
                <a:solidFill>
                  <a:srgbClr val="FF00FF"/>
                </a:solidFill>
              </a:rPr>
              <a:t> Вадим.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rgbClr val="FF00FF"/>
                </a:solidFill>
              </a:rPr>
              <a:t>9б класс.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магнитный диск 4"/>
          <p:cNvSpPr/>
          <p:nvPr/>
        </p:nvSpPr>
        <p:spPr>
          <a:xfrm>
            <a:off x="1573213" y="1736725"/>
            <a:ext cx="457200" cy="612775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/>
              <a:t> </a:t>
            </a: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482850" y="1676400"/>
            <a:ext cx="457200" cy="673100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/>
              <a:t> </a:t>
            </a: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2916238" y="1736725"/>
            <a:ext cx="457200" cy="612775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 </a:t>
            </a: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3786188" y="1712913"/>
            <a:ext cx="419100" cy="647700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/>
              <a:t> </a:t>
            </a:r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1042988" y="4076700"/>
            <a:ext cx="504825" cy="6794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2051050" y="2997200"/>
            <a:ext cx="431800" cy="566738"/>
          </a:xfrm>
          <a:prstGeom prst="can">
            <a:avLst>
              <a:gd name="adj" fmla="val 3281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Ь </a:t>
            </a: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2051050" y="2565400"/>
            <a:ext cx="431800" cy="566738"/>
          </a:xfrm>
          <a:prstGeom prst="can">
            <a:avLst>
              <a:gd name="adj" fmla="val 3281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  </a:t>
            </a:r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2051050" y="2133600"/>
            <a:ext cx="431800" cy="566738"/>
          </a:xfrm>
          <a:prstGeom prst="can">
            <a:avLst>
              <a:gd name="adj" fmla="val 3281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Я  </a:t>
            </a: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2025650" y="1733550"/>
            <a:ext cx="457200" cy="615950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/>
              <a:t> </a:t>
            </a:r>
          </a:p>
        </p:txBody>
      </p:sp>
      <p:sp>
        <p:nvSpPr>
          <p:cNvPr id="25" name="Блок-схема: магнитный диск 24"/>
          <p:cNvSpPr/>
          <p:nvPr/>
        </p:nvSpPr>
        <p:spPr>
          <a:xfrm>
            <a:off x="2000250" y="1411288"/>
            <a:ext cx="484188" cy="5302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>
            <a:off x="1979613" y="1052513"/>
            <a:ext cx="504825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16418" name="AutoShape 34"/>
          <p:cNvSpPr>
            <a:spLocks noChangeArrowheads="1"/>
          </p:cNvSpPr>
          <p:nvPr/>
        </p:nvSpPr>
        <p:spPr bwMode="auto">
          <a:xfrm>
            <a:off x="3348038" y="35004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  </a:t>
            </a:r>
          </a:p>
        </p:txBody>
      </p:sp>
      <p:sp>
        <p:nvSpPr>
          <p:cNvPr id="16419" name="AutoShape 35"/>
          <p:cNvSpPr>
            <a:spLocks noChangeArrowheads="1"/>
          </p:cNvSpPr>
          <p:nvPr/>
        </p:nvSpPr>
        <p:spPr bwMode="auto">
          <a:xfrm>
            <a:off x="3348038" y="30686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  </a:t>
            </a:r>
          </a:p>
        </p:txBody>
      </p: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3348038" y="26368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р   </a:t>
            </a:r>
          </a:p>
        </p:txBody>
      </p:sp>
      <p:sp>
        <p:nvSpPr>
          <p:cNvPr id="16421" name="AutoShape 37"/>
          <p:cNvSpPr>
            <a:spLocks noChangeArrowheads="1"/>
          </p:cNvSpPr>
          <p:nvPr/>
        </p:nvSpPr>
        <p:spPr bwMode="auto">
          <a:xfrm>
            <a:off x="3348038" y="22050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 </a:t>
            </a: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363913" y="1700213"/>
            <a:ext cx="425450" cy="649287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 </a:t>
            </a:r>
          </a:p>
        </p:txBody>
      </p: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3348038" y="13414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 </a:t>
            </a:r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4643438" y="1773238"/>
            <a:ext cx="433387" cy="612775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Т </a:t>
            </a:r>
          </a:p>
        </p:txBody>
      </p:sp>
      <p:sp>
        <p:nvSpPr>
          <p:cNvPr id="16442" name="AutoShape 58"/>
          <p:cNvSpPr>
            <a:spLocks noChangeArrowheads="1"/>
          </p:cNvSpPr>
          <p:nvPr/>
        </p:nvSpPr>
        <p:spPr bwMode="auto">
          <a:xfrm>
            <a:off x="4211638" y="566102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Ь    </a:t>
            </a:r>
          </a:p>
        </p:txBody>
      </p:sp>
      <p:sp>
        <p:nvSpPr>
          <p:cNvPr id="16443" name="AutoShape 59"/>
          <p:cNvSpPr>
            <a:spLocks noChangeArrowheads="1"/>
          </p:cNvSpPr>
          <p:nvPr/>
        </p:nvSpPr>
        <p:spPr bwMode="auto">
          <a:xfrm>
            <a:off x="4210050" y="5229225"/>
            <a:ext cx="433388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   </a:t>
            </a:r>
          </a:p>
        </p:txBody>
      </p:sp>
      <p:sp>
        <p:nvSpPr>
          <p:cNvPr id="16444" name="AutoShape 60"/>
          <p:cNvSpPr>
            <a:spLocks noChangeArrowheads="1"/>
          </p:cNvSpPr>
          <p:nvPr/>
        </p:nvSpPr>
        <p:spPr bwMode="auto">
          <a:xfrm>
            <a:off x="4211638" y="479742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С    </a:t>
            </a:r>
          </a:p>
        </p:txBody>
      </p:sp>
      <p:sp>
        <p:nvSpPr>
          <p:cNvPr id="16445" name="AutoShape 61"/>
          <p:cNvSpPr>
            <a:spLocks noChangeArrowheads="1"/>
          </p:cNvSpPr>
          <p:nvPr/>
        </p:nvSpPr>
        <p:spPr bwMode="auto">
          <a:xfrm>
            <a:off x="4211638" y="436562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О  </a:t>
            </a:r>
          </a:p>
        </p:txBody>
      </p:sp>
      <p:sp>
        <p:nvSpPr>
          <p:cNvPr id="16446" name="AutoShape 62"/>
          <p:cNvSpPr>
            <a:spLocks noChangeArrowheads="1"/>
          </p:cNvSpPr>
          <p:nvPr/>
        </p:nvSpPr>
        <p:spPr bwMode="auto">
          <a:xfrm>
            <a:off x="4211638" y="393382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Н     </a:t>
            </a:r>
          </a:p>
        </p:txBody>
      </p:sp>
      <p:sp>
        <p:nvSpPr>
          <p:cNvPr id="16447" name="AutoShape 63"/>
          <p:cNvSpPr>
            <a:spLocks noChangeArrowheads="1"/>
          </p:cNvSpPr>
          <p:nvPr/>
        </p:nvSpPr>
        <p:spPr bwMode="auto">
          <a:xfrm>
            <a:off x="4211638" y="35004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В     </a:t>
            </a:r>
          </a:p>
        </p:txBody>
      </p:sp>
      <p:sp>
        <p:nvSpPr>
          <p:cNvPr id="16448" name="AutoShape 64"/>
          <p:cNvSpPr>
            <a:spLocks noChangeArrowheads="1"/>
          </p:cNvSpPr>
          <p:nvPr/>
        </p:nvSpPr>
        <p:spPr bwMode="auto">
          <a:xfrm>
            <a:off x="4211638" y="30686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    </a:t>
            </a:r>
          </a:p>
        </p:txBody>
      </p:sp>
      <p:sp>
        <p:nvSpPr>
          <p:cNvPr id="16449" name="AutoShape 65"/>
          <p:cNvSpPr>
            <a:spLocks noChangeArrowheads="1"/>
          </p:cNvSpPr>
          <p:nvPr/>
        </p:nvSpPr>
        <p:spPr bwMode="auto">
          <a:xfrm>
            <a:off x="4211638" y="26368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С     </a:t>
            </a:r>
          </a:p>
        </p:txBody>
      </p:sp>
      <p:sp>
        <p:nvSpPr>
          <p:cNvPr id="16450" name="AutoShape 66"/>
          <p:cNvSpPr>
            <a:spLocks noChangeArrowheads="1"/>
          </p:cNvSpPr>
          <p:nvPr/>
        </p:nvSpPr>
        <p:spPr bwMode="auto">
          <a:xfrm>
            <a:off x="4211638" y="22050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   </a:t>
            </a: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4205288" y="1747838"/>
            <a:ext cx="438150" cy="601662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Е </a:t>
            </a:r>
          </a:p>
        </p:txBody>
      </p:sp>
      <p:sp>
        <p:nvSpPr>
          <p:cNvPr id="16452" name="AutoShape 68"/>
          <p:cNvSpPr>
            <a:spLocks noChangeArrowheads="1"/>
          </p:cNvSpPr>
          <p:nvPr/>
        </p:nvSpPr>
        <p:spPr bwMode="auto">
          <a:xfrm>
            <a:off x="4211638" y="1341438"/>
            <a:ext cx="433387" cy="566737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Р   </a:t>
            </a:r>
          </a:p>
        </p:txBody>
      </p:sp>
      <p:sp>
        <p:nvSpPr>
          <p:cNvPr id="16453" name="AutoShape 69"/>
          <p:cNvSpPr>
            <a:spLocks noChangeArrowheads="1"/>
          </p:cNvSpPr>
          <p:nvPr/>
        </p:nvSpPr>
        <p:spPr bwMode="auto">
          <a:xfrm>
            <a:off x="4211638" y="98107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Г    </a:t>
            </a:r>
          </a:p>
        </p:txBody>
      </p:sp>
      <p:sp>
        <p:nvSpPr>
          <p:cNvPr id="16454" name="AutoShape 70"/>
          <p:cNvSpPr>
            <a:spLocks noChangeArrowheads="1"/>
          </p:cNvSpPr>
          <p:nvPr/>
        </p:nvSpPr>
        <p:spPr bwMode="auto">
          <a:xfrm>
            <a:off x="4211638" y="549275"/>
            <a:ext cx="433387" cy="566738"/>
          </a:xfrm>
          <a:prstGeom prst="can">
            <a:avLst>
              <a:gd name="adj" fmla="val 326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А    </a:t>
            </a:r>
          </a:p>
        </p:txBody>
      </p:sp>
      <p:sp>
        <p:nvSpPr>
          <p:cNvPr id="16455" name="AutoShape 71"/>
          <p:cNvSpPr>
            <a:spLocks noChangeArrowheads="1"/>
          </p:cNvSpPr>
          <p:nvPr/>
        </p:nvSpPr>
        <p:spPr bwMode="auto">
          <a:xfrm>
            <a:off x="1042988" y="3716338"/>
            <a:ext cx="504825" cy="576262"/>
          </a:xfrm>
          <a:prstGeom prst="can">
            <a:avLst>
              <a:gd name="adj" fmla="val 285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16456" name="AutoShape 72"/>
          <p:cNvSpPr>
            <a:spLocks noChangeArrowheads="1"/>
          </p:cNvSpPr>
          <p:nvPr/>
        </p:nvSpPr>
        <p:spPr bwMode="auto">
          <a:xfrm>
            <a:off x="1042988" y="3284538"/>
            <a:ext cx="504825" cy="5762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6457" name="AutoShape 73"/>
          <p:cNvSpPr>
            <a:spLocks noChangeArrowheads="1"/>
          </p:cNvSpPr>
          <p:nvPr/>
        </p:nvSpPr>
        <p:spPr bwMode="auto">
          <a:xfrm>
            <a:off x="1042988" y="2924175"/>
            <a:ext cx="504825" cy="566738"/>
          </a:xfrm>
          <a:prstGeom prst="can">
            <a:avLst>
              <a:gd name="adj" fmla="val 280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6458" name="AutoShape 74"/>
          <p:cNvSpPr>
            <a:spLocks noChangeArrowheads="1"/>
          </p:cNvSpPr>
          <p:nvPr/>
        </p:nvSpPr>
        <p:spPr bwMode="auto">
          <a:xfrm>
            <a:off x="1042988" y="2565400"/>
            <a:ext cx="504825" cy="4953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6459" name="AutoShape 75"/>
          <p:cNvSpPr>
            <a:spLocks noChangeArrowheads="1"/>
          </p:cNvSpPr>
          <p:nvPr/>
        </p:nvSpPr>
        <p:spPr bwMode="auto">
          <a:xfrm>
            <a:off x="1042988" y="2205038"/>
            <a:ext cx="504825" cy="4953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6461" name="AutoShape 77"/>
          <p:cNvSpPr>
            <a:spLocks noChangeArrowheads="1"/>
          </p:cNvSpPr>
          <p:nvPr/>
        </p:nvSpPr>
        <p:spPr bwMode="auto">
          <a:xfrm>
            <a:off x="1042988" y="1844675"/>
            <a:ext cx="504825" cy="495300"/>
          </a:xfrm>
          <a:prstGeom prst="ca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6463" name="AutoShape 79"/>
          <p:cNvSpPr>
            <a:spLocks noChangeArrowheads="1"/>
          </p:cNvSpPr>
          <p:nvPr/>
        </p:nvSpPr>
        <p:spPr bwMode="auto">
          <a:xfrm>
            <a:off x="179388" y="1916113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1042988" y="981075"/>
            <a:ext cx="485775" cy="831850"/>
          </a:xfrm>
          <a:prstGeom prst="downArrow">
            <a:avLst>
              <a:gd name="adj1" fmla="val 50000"/>
              <a:gd name="adj2" fmla="val 4281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5435600" y="1412875"/>
            <a:ext cx="2808288" cy="18002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1.невосприимчевость </a:t>
            </a:r>
          </a:p>
          <a:p>
            <a:pPr algn="ctr"/>
            <a:r>
              <a:rPr lang="ru-RU"/>
              <a:t>организма к </a:t>
            </a:r>
          </a:p>
          <a:p>
            <a:pPr algn="ctr"/>
            <a:r>
              <a:rPr lang="ru-RU"/>
              <a:t>возбудителям </a:t>
            </a:r>
          </a:p>
          <a:p>
            <a:pPr algn="ctr"/>
            <a:r>
              <a:rPr lang="ru-RU"/>
              <a:t>инфекционных</a:t>
            </a:r>
          </a:p>
          <a:p>
            <a:pPr algn="ctr"/>
            <a:r>
              <a:rPr lang="ru-RU"/>
              <a:t>заболеваний.</a:t>
            </a:r>
          </a:p>
          <a:p>
            <a:pPr algn="ctr"/>
            <a:endParaRPr lang="ru-RU"/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4859338" y="2565400"/>
            <a:ext cx="3743325" cy="1223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2. Как называется  заболевание,</a:t>
            </a:r>
          </a:p>
          <a:p>
            <a:pPr algn="ctr"/>
            <a:r>
              <a:rPr lang="ru-RU"/>
              <a:t>приводящее  к отмиранию </a:t>
            </a:r>
          </a:p>
          <a:p>
            <a:pPr algn="ctr"/>
            <a:r>
              <a:rPr lang="ru-RU"/>
              <a:t> части сердца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2011363" y="471488"/>
            <a:ext cx="452437" cy="50958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3800" y="2420938"/>
            <a:ext cx="3671888" cy="1368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chemeClr val="tx1"/>
                </a:solidFill>
              </a:rPr>
              <a:t>3</a:t>
            </a:r>
            <a:r>
              <a:rPr lang="ru-RU" sz="2000">
                <a:solidFill>
                  <a:schemeClr val="tx1"/>
                </a:solidFill>
                <a:latin typeface="Arial" charset="0"/>
              </a:rPr>
              <a:t>.</a:t>
            </a:r>
            <a:r>
              <a:rPr lang="ru-RU" sz="2000">
                <a:solidFill>
                  <a:schemeClr val="tx1"/>
                </a:solidFill>
              </a:rPr>
              <a:t> </a:t>
            </a:r>
            <a:r>
              <a:rPr lang="ru-RU" sz="2000">
                <a:solidFill>
                  <a:schemeClr val="tx1"/>
                </a:solidFill>
                <a:latin typeface="Arial" charset="0"/>
              </a:rPr>
              <a:t>способность человека запоминать и хранить информацию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297238" y="647700"/>
            <a:ext cx="484187" cy="6667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9700" y="2641600"/>
            <a:ext cx="3600450" cy="143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chemeClr val="tx1"/>
                </a:solidFill>
              </a:rPr>
              <a:t>4. </a:t>
            </a:r>
            <a:r>
              <a:rPr lang="ru-RU" sz="2000">
                <a:solidFill>
                  <a:schemeClr val="tx1"/>
                </a:solidFill>
                <a:latin typeface="Arial" charset="0"/>
              </a:rPr>
              <a:t>Заболевание печени из-за безмерного употребления алкоголя</a:t>
            </a:r>
          </a:p>
        </p:txBody>
      </p:sp>
      <p:sp>
        <p:nvSpPr>
          <p:cNvPr id="11" name="Круговая стрелка 10"/>
          <p:cNvSpPr/>
          <p:nvPr/>
        </p:nvSpPr>
        <p:spPr>
          <a:xfrm flipH="1">
            <a:off x="4362450" y="333375"/>
            <a:ext cx="785813" cy="776288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787900" y="3357563"/>
            <a:ext cx="3671888" cy="1512887"/>
          </a:xfrm>
          <a:prstGeom prst="rect">
            <a:avLst/>
          </a:prstGeom>
          <a:solidFill>
            <a:srgbClr val="CCFFCC"/>
          </a:solidFill>
          <a:ln w="15875" algn="ctr">
            <a:solidFill>
              <a:srgbClr val="165D8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5. Враждебное отношение к другому человеку, проявляющееся в агрессии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9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8" dur="19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2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13" dur="1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465" grpId="0" animBg="1"/>
      <p:bldP spid="16465" grpId="1" animBg="1"/>
      <p:bldP spid="16466" grpId="0" animBg="1"/>
      <p:bldP spid="16466" grpId="1" animBg="1"/>
      <p:bldP spid="3" grpId="0" animBg="1"/>
      <p:bldP spid="3" grpId="1" animBg="1"/>
      <p:bldP spid="7" grpId="0" animBg="1"/>
      <p:bldP spid="7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Вывод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Алкоголь убивает: тысячи человек умирают ежегодно только лишь от алкогольного отравления. Жизненные проблемы можно решать без употребления алкоголя.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143</Words>
  <Application>Microsoft Office PowerPoint</Application>
  <PresentationFormat>Экран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Последствия употребления алкоголя 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употребления алкоголя </dc:title>
  <cp:lastModifiedBy>Марина</cp:lastModifiedBy>
  <cp:revision>20</cp:revision>
  <dcterms:modified xsi:type="dcterms:W3CDTF">2013-02-25T12:28:14Z</dcterms:modified>
</cp:coreProperties>
</file>