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9D5C-3E9F-4C01-99F6-3816438CB148}" type="datetimeFigureOut">
              <a:rPr lang="ru-RU" smtClean="0"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335D-349F-4FB3-BF9D-FB97E66CF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9D5C-3E9F-4C01-99F6-3816438CB148}" type="datetimeFigureOut">
              <a:rPr lang="ru-RU" smtClean="0"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335D-349F-4FB3-BF9D-FB97E66CF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9D5C-3E9F-4C01-99F6-3816438CB148}" type="datetimeFigureOut">
              <a:rPr lang="ru-RU" smtClean="0"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335D-349F-4FB3-BF9D-FB97E66CF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9D5C-3E9F-4C01-99F6-3816438CB148}" type="datetimeFigureOut">
              <a:rPr lang="ru-RU" smtClean="0"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335D-349F-4FB3-BF9D-FB97E66CF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9D5C-3E9F-4C01-99F6-3816438CB148}" type="datetimeFigureOut">
              <a:rPr lang="ru-RU" smtClean="0"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335D-349F-4FB3-BF9D-FB97E66CF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9D5C-3E9F-4C01-99F6-3816438CB148}" type="datetimeFigureOut">
              <a:rPr lang="ru-RU" smtClean="0"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335D-349F-4FB3-BF9D-FB97E66CF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9D5C-3E9F-4C01-99F6-3816438CB148}" type="datetimeFigureOut">
              <a:rPr lang="ru-RU" smtClean="0"/>
              <a:t>24.02.2012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335D-349F-4FB3-BF9D-FB97E66CF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9D5C-3E9F-4C01-99F6-3816438CB148}" type="datetimeFigureOut">
              <a:rPr lang="ru-RU" smtClean="0"/>
              <a:t>24.02.2012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335D-349F-4FB3-BF9D-FB97E66CF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9D5C-3E9F-4C01-99F6-3816438CB148}" type="datetimeFigureOut">
              <a:rPr lang="ru-RU" smtClean="0"/>
              <a:t>24.02.2012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335D-349F-4FB3-BF9D-FB97E66CF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9D5C-3E9F-4C01-99F6-3816438CB148}" type="datetimeFigureOut">
              <a:rPr lang="ru-RU" smtClean="0"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335D-349F-4FB3-BF9D-FB97E66CF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9D5C-3E9F-4C01-99F6-3816438CB148}" type="datetimeFigureOut">
              <a:rPr lang="ru-RU" smtClean="0"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335D-349F-4FB3-BF9D-FB97E66CF4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C9D5C-3E9F-4C01-99F6-3816438CB148}" type="datetimeFigureOut">
              <a:rPr lang="ru-RU" smtClean="0"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4335D-349F-4FB3-BF9D-FB97E66CF4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i="1" dirty="0">
                <a:solidFill>
                  <a:srgbClr val="C00000"/>
                </a:solidFill>
              </a:rPr>
              <a:t>О</a:t>
            </a:r>
            <a:r>
              <a:rPr lang="ru-RU" sz="9600" b="1" i="1" dirty="0" smtClean="0">
                <a:solidFill>
                  <a:srgbClr val="C00000"/>
                </a:solidFill>
              </a:rPr>
              <a:t>БРАЩЕНИЕ</a:t>
            </a:r>
            <a:endParaRPr lang="ru-RU" sz="96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Способы выражения обращения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Очень редко в роли обращения выступают слова не в именительном падеже, если они называют признак лица, к которому обращена речь, например: </a:t>
            </a:r>
            <a:r>
              <a:rPr lang="ru-RU" b="1" i="1" dirty="0" smtClean="0">
                <a:solidFill>
                  <a:schemeClr val="tx2"/>
                </a:solidFill>
              </a:rPr>
              <a:t>Эй, </a:t>
            </a:r>
            <a:r>
              <a:rPr lang="ru-RU" b="1" i="1" dirty="0" smtClean="0">
                <a:solidFill>
                  <a:srgbClr val="C00000"/>
                </a:solidFill>
              </a:rPr>
              <a:t>в белой косынке</a:t>
            </a:r>
            <a:r>
              <a:rPr lang="ru-RU" b="1" i="1" dirty="0" smtClean="0">
                <a:solidFill>
                  <a:schemeClr val="tx2"/>
                </a:solidFill>
              </a:rPr>
              <a:t>, где мне найти председателя кооператива? </a:t>
            </a:r>
            <a:r>
              <a:rPr lang="ru-RU" dirty="0" smtClean="0"/>
              <a:t>Такие конструкции возникают в результате пропуска обращения ты (ср.: Эй, ты, в белой косынке...).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Способы выражения обращения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Обращение может быть выражено и другими частями речи, если они выступают в роли существительного. Сюда относятся прилагательные и причастия, значительно реже - числительные и местоимения. Например: </a:t>
            </a:r>
            <a:r>
              <a:rPr lang="ru-RU" b="1" i="1" dirty="0" smtClean="0">
                <a:solidFill>
                  <a:srgbClr val="C00000"/>
                </a:solidFill>
              </a:rPr>
              <a:t>Хорошая, любимая, родная</a:t>
            </a:r>
            <a:r>
              <a:rPr lang="ru-RU" b="1" i="1" dirty="0" smtClean="0">
                <a:solidFill>
                  <a:schemeClr val="tx2"/>
                </a:solidFill>
              </a:rPr>
              <a:t>, мы друг от друга далеко живем (Щип.); ...Жизнью пользуйся, </a:t>
            </a:r>
            <a:r>
              <a:rPr lang="ru-RU" b="1" i="1" dirty="0" smtClean="0">
                <a:solidFill>
                  <a:srgbClr val="C00000"/>
                </a:solidFill>
              </a:rPr>
              <a:t>живущий</a:t>
            </a:r>
            <a:r>
              <a:rPr lang="ru-RU" b="1" i="1" dirty="0" smtClean="0">
                <a:solidFill>
                  <a:schemeClr val="tx2"/>
                </a:solidFill>
              </a:rPr>
              <a:t> (Жук.); - Здорово, </a:t>
            </a:r>
            <a:r>
              <a:rPr lang="ru-RU" b="1" i="1" dirty="0" smtClean="0">
                <a:solidFill>
                  <a:srgbClr val="C00000"/>
                </a:solidFill>
              </a:rPr>
              <a:t>шестая</a:t>
            </a:r>
            <a:r>
              <a:rPr lang="ru-RU" b="1" i="1" dirty="0" smtClean="0">
                <a:solidFill>
                  <a:schemeClr val="tx2"/>
                </a:solidFill>
              </a:rPr>
              <a:t>! - послышался густой спокойный голос полковника (</a:t>
            </a:r>
            <a:r>
              <a:rPr lang="ru-RU" b="1" i="1" dirty="0" err="1" smtClean="0">
                <a:solidFill>
                  <a:schemeClr val="tx2"/>
                </a:solidFill>
              </a:rPr>
              <a:t>Купр</a:t>
            </a:r>
            <a:r>
              <a:rPr lang="ru-RU" b="1" i="1" dirty="0" smtClean="0">
                <a:solidFill>
                  <a:schemeClr val="tx2"/>
                </a:solidFill>
              </a:rPr>
              <a:t>.); Ну, </a:t>
            </a:r>
            <a:r>
              <a:rPr lang="ru-RU" b="1" i="1" dirty="0" smtClean="0">
                <a:solidFill>
                  <a:srgbClr val="C00000"/>
                </a:solidFill>
              </a:rPr>
              <a:t>ты</a:t>
            </a:r>
            <a:r>
              <a:rPr lang="ru-RU" b="1" i="1" dirty="0" smtClean="0">
                <a:solidFill>
                  <a:schemeClr val="tx2"/>
                </a:solidFill>
              </a:rPr>
              <a:t>, шевелись, а то прикладом огрею! (Н. Остр.).</a:t>
            </a:r>
            <a:endParaRPr lang="ru-RU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Способы выражения обращения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/>
              <a:t>Личные местоимения 2-го лица чаще входят в состав особого оборота, выступающего в роли обращения и заключающего в себе качественную оценку лица; местоимения ты и вы находятся в этом обороте между определяемым словом и определением. Например: </a:t>
            </a:r>
            <a:r>
              <a:rPr lang="ru-RU" sz="3600" b="1" i="1" dirty="0" smtClean="0">
                <a:solidFill>
                  <a:schemeClr val="tx2"/>
                </a:solidFill>
              </a:rPr>
              <a:t>Что вы такой герцогиней смотрите, </a:t>
            </a:r>
            <a:r>
              <a:rPr lang="ru-RU" sz="3600" b="1" i="1" dirty="0" smtClean="0">
                <a:solidFill>
                  <a:srgbClr val="C00000"/>
                </a:solidFill>
              </a:rPr>
              <a:t>красавица вы моя</a:t>
            </a:r>
            <a:r>
              <a:rPr lang="ru-RU" sz="3600" b="1" i="1" dirty="0" smtClean="0">
                <a:solidFill>
                  <a:schemeClr val="tx2"/>
                </a:solidFill>
              </a:rPr>
              <a:t>? (А. Остр.).</a:t>
            </a:r>
            <a:endParaRPr lang="ru-RU" sz="36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Способы выражения обращения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В целях усиления эмоциональной выразительности слово-обращение повторяется, например: </a:t>
            </a:r>
            <a:r>
              <a:rPr lang="ru-RU" b="1" i="1" dirty="0" smtClean="0">
                <a:solidFill>
                  <a:srgbClr val="C00000"/>
                </a:solidFill>
              </a:rPr>
              <a:t>О поле, поле</a:t>
            </a:r>
            <a:r>
              <a:rPr lang="ru-RU" b="1" i="1" dirty="0" smtClean="0">
                <a:solidFill>
                  <a:schemeClr val="tx2"/>
                </a:solidFill>
              </a:rPr>
              <a:t>! Кто тебя усеял мертвыми костями? (П.). </a:t>
            </a:r>
            <a:r>
              <a:rPr lang="ru-RU" dirty="0" smtClean="0"/>
              <a:t>Иногда между повторяющимися обращениями вставляется частица а, например: </a:t>
            </a:r>
            <a:r>
              <a:rPr lang="ru-RU" b="1" i="1" dirty="0" smtClean="0">
                <a:solidFill>
                  <a:schemeClr val="tx2"/>
                </a:solidFill>
              </a:rPr>
              <a:t>- </a:t>
            </a:r>
            <a:r>
              <a:rPr lang="ru-RU" b="1" i="1" dirty="0" smtClean="0">
                <a:solidFill>
                  <a:srgbClr val="C00000"/>
                </a:solidFill>
              </a:rPr>
              <a:t>Барин, а барин</a:t>
            </a:r>
            <a:r>
              <a:rPr lang="ru-RU" b="1" i="1" dirty="0" smtClean="0">
                <a:solidFill>
                  <a:schemeClr val="tx2"/>
                </a:solidFill>
              </a:rPr>
              <a:t>! - промолвил вдруг Касьян своим звучным голосом (Т.). </a:t>
            </a:r>
            <a:r>
              <a:rPr lang="ru-RU" dirty="0" smtClean="0"/>
              <a:t>Такое усиленное обращение выражает настойчивое желание добиться ответа.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Грамматичес</a:t>
            </a:r>
            <a:r>
              <a:rPr lang="ru-RU" sz="3200" b="1" dirty="0" smtClean="0"/>
              <a:t>кая однородность </a:t>
            </a:r>
            <a:r>
              <a:rPr lang="ru-RU" sz="3200" b="1" dirty="0" smtClean="0"/>
              <a:t>обращения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Хотя обращения не являются членами предложения, но им присуща грамматическая однородность, находящая свое выражение в возможности сочинительной связи (союзной или бессоюзной) между ними, как синтаксическими элементами, выполняющими одну и ту же функцию в предложении. Однородными обращения бывают в двух случаях:</a:t>
            </a:r>
          </a:p>
          <a:p>
            <a:r>
              <a:rPr lang="ru-RU" dirty="0" smtClean="0"/>
              <a:t>1) если рядом стоящие обращения являются названиями одного и того же лица или предмета, например: </a:t>
            </a:r>
            <a:r>
              <a:rPr lang="ru-RU" b="1" i="1" dirty="0" smtClean="0">
                <a:solidFill>
                  <a:srgbClr val="C00000"/>
                </a:solidFill>
              </a:rPr>
              <a:t>Батюшка, отец, благодетель</a:t>
            </a:r>
            <a:r>
              <a:rPr lang="ru-RU" b="1" i="1" dirty="0" smtClean="0">
                <a:solidFill>
                  <a:schemeClr val="tx2"/>
                </a:solidFill>
              </a:rPr>
              <a:t>! Похлопочите! (Т.);</a:t>
            </a:r>
          </a:p>
          <a:p>
            <a:r>
              <a:rPr lang="ru-RU" dirty="0" smtClean="0"/>
              <a:t>2) если обращения представляют собой названия разных лиц или предметов, например: </a:t>
            </a:r>
            <a:r>
              <a:rPr lang="ru-RU" b="1" i="1" dirty="0" smtClean="0">
                <a:solidFill>
                  <a:schemeClr val="tx2"/>
                </a:solidFill>
              </a:rPr>
              <a:t>Здравствуй, </a:t>
            </a:r>
            <a:r>
              <a:rPr lang="ru-RU" b="1" i="1" dirty="0" smtClean="0">
                <a:solidFill>
                  <a:srgbClr val="C00000"/>
                </a:solidFill>
              </a:rPr>
              <a:t>солнце да утро веселое</a:t>
            </a:r>
            <a:r>
              <a:rPr lang="ru-RU" b="1" i="1" dirty="0" smtClean="0">
                <a:solidFill>
                  <a:schemeClr val="tx2"/>
                </a:solidFill>
              </a:rPr>
              <a:t>! (Ник.).</a:t>
            </a:r>
            <a:endParaRPr lang="ru-RU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Грамматическая однородность обращения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Не следует смешивать однородные обращения с сочетанием обращения и обособленного приложения при нем. Так, в предложении </a:t>
            </a:r>
            <a:r>
              <a:rPr lang="ru-RU" b="1" i="1" dirty="0" smtClean="0">
                <a:solidFill>
                  <a:schemeClr val="tx2"/>
                </a:solidFill>
              </a:rPr>
              <a:t>Приветствую тебя</a:t>
            </a:r>
            <a:r>
              <a:rPr lang="ru-RU" b="1" i="1" dirty="0" smtClean="0"/>
              <a:t>, </a:t>
            </a:r>
            <a:r>
              <a:rPr lang="ru-RU" b="1" i="1" dirty="0" smtClean="0">
                <a:solidFill>
                  <a:srgbClr val="C00000"/>
                </a:solidFill>
              </a:rPr>
              <a:t>пустынный уголок</a:t>
            </a:r>
            <a:r>
              <a:rPr lang="ru-RU" b="1" i="1" dirty="0" smtClean="0">
                <a:solidFill>
                  <a:schemeClr val="tx2"/>
                </a:solidFill>
              </a:rPr>
              <a:t>, приют спокойствия, трудов и вдохновенья (П</a:t>
            </a:r>
            <a:r>
              <a:rPr lang="ru-RU" b="1" i="1" dirty="0" smtClean="0"/>
              <a:t>.)</a:t>
            </a:r>
            <a:r>
              <a:rPr lang="ru-RU" dirty="0" smtClean="0"/>
              <a:t> звательная интонация присуща только словам пустынный уголок; сочетание же приют спокойствия, трудов и вдохновенья произносится с интонацией обособления и выступает в роли обособленного приложения.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Грамматическая однородность обращения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</a:rPr>
              <a:t>    Приветствую тебя, </a:t>
            </a:r>
            <a:r>
              <a:rPr lang="ru-RU" b="1" i="1" dirty="0" smtClean="0">
                <a:solidFill>
                  <a:srgbClr val="C00000"/>
                </a:solidFill>
              </a:rPr>
              <a:t>пустынный уголок</a:t>
            </a:r>
            <a:r>
              <a:rPr lang="ru-RU" b="1" i="1" dirty="0" smtClean="0"/>
              <a:t>, </a:t>
            </a:r>
            <a:r>
              <a:rPr lang="ru-RU" b="1" i="1" dirty="0" smtClean="0">
                <a:solidFill>
                  <a:schemeClr val="tx2"/>
                </a:solidFill>
              </a:rPr>
              <a:t>приют спокойствия, трудов и вдохновенья (П)</a:t>
            </a:r>
            <a:endParaRPr lang="ru-RU" b="1" i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    </a:t>
            </a:r>
            <a:r>
              <a:rPr lang="ru-RU" dirty="0" smtClean="0"/>
              <a:t>Если же в приведенном предложении произнести с интонацией обособления и слова пустынный уголок, то они тоже должны будут рассматриваться как обособленное приложение к слову тебя, а обращения в этом предложении вообще не будет. Ср. подобную же двузначность в предложении </a:t>
            </a:r>
            <a:r>
              <a:rPr lang="ru-RU" b="1" i="1" dirty="0" smtClean="0">
                <a:solidFill>
                  <a:schemeClr val="tx2"/>
                </a:solidFill>
              </a:rPr>
              <a:t>Люблю тебя, Петра творенье!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>(</a:t>
            </a:r>
            <a:r>
              <a:rPr lang="ru-RU" b="1" i="1" dirty="0" smtClean="0">
                <a:solidFill>
                  <a:schemeClr val="tx2"/>
                </a:solidFill>
              </a:rPr>
              <a:t>П.).</a:t>
            </a:r>
            <a:endParaRPr lang="ru-RU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/>
              <a:t>Распространённость обращения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    Различаются обращения нераспространенные (выраженные одним словом) и распространенные (при слове-обращении имеются пояснительные слова)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Распространённость обращения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Состав распространенных обращений весьма разнообразен: в нем при ведущем слове могут быть согласованные и несогласованные определения, приложения, дополнения, обстоятельства и даже придаточные части предложения. Например: </a:t>
            </a:r>
            <a:r>
              <a:rPr lang="ru-RU" b="1" i="1" dirty="0" smtClean="0">
                <a:solidFill>
                  <a:schemeClr val="tx2"/>
                </a:solidFill>
              </a:rPr>
              <a:t>Люблю тебя, </a:t>
            </a:r>
            <a:r>
              <a:rPr lang="ru-RU" b="1" i="1" dirty="0" smtClean="0">
                <a:solidFill>
                  <a:srgbClr val="C00000"/>
                </a:solidFill>
              </a:rPr>
              <a:t>булатный мой кинжал</a:t>
            </a:r>
            <a:r>
              <a:rPr lang="ru-RU" b="1" i="1" dirty="0" smtClean="0">
                <a:solidFill>
                  <a:schemeClr val="tx2"/>
                </a:solidFill>
              </a:rPr>
              <a:t>, товарищ светлый и холодный (Л.); Здравствуй, </a:t>
            </a:r>
            <a:r>
              <a:rPr lang="ru-RU" b="1" i="1" dirty="0" smtClean="0">
                <a:solidFill>
                  <a:srgbClr val="C00000"/>
                </a:solidFill>
              </a:rPr>
              <a:t>город </a:t>
            </a:r>
            <a:r>
              <a:rPr lang="ru-RU" b="1" i="1" dirty="0">
                <a:solidFill>
                  <a:srgbClr val="C00000"/>
                </a:solidFill>
              </a:rPr>
              <a:t>д</a:t>
            </a:r>
            <a:r>
              <a:rPr lang="ru-RU" b="1" i="1" dirty="0" smtClean="0">
                <a:solidFill>
                  <a:srgbClr val="C00000"/>
                </a:solidFill>
              </a:rPr>
              <a:t>ревней русской славы</a:t>
            </a:r>
            <a:r>
              <a:rPr lang="ru-RU" b="1" i="1" dirty="0" smtClean="0">
                <a:solidFill>
                  <a:schemeClr val="tx2"/>
                </a:solidFill>
              </a:rPr>
              <a:t>, здравствуй, </a:t>
            </a:r>
            <a:r>
              <a:rPr lang="ru-RU" b="1" i="1" dirty="0" smtClean="0">
                <a:solidFill>
                  <a:srgbClr val="C00000"/>
                </a:solidFill>
              </a:rPr>
              <a:t>город юности моей</a:t>
            </a:r>
            <a:r>
              <a:rPr lang="ru-RU" b="1" i="1" dirty="0" smtClean="0">
                <a:solidFill>
                  <a:schemeClr val="tx2"/>
                </a:solidFill>
              </a:rPr>
              <a:t>! (</a:t>
            </a:r>
            <a:r>
              <a:rPr lang="ru-RU" b="1" i="1" dirty="0" err="1" smtClean="0">
                <a:solidFill>
                  <a:schemeClr val="tx2"/>
                </a:solidFill>
              </a:rPr>
              <a:t>Исак</a:t>
            </a:r>
            <a:r>
              <a:rPr lang="ru-RU" b="1" i="1" dirty="0" smtClean="0">
                <a:solidFill>
                  <a:schemeClr val="tx2"/>
                </a:solidFill>
              </a:rPr>
              <a:t>.); Эй, </a:t>
            </a:r>
            <a:r>
              <a:rPr lang="ru-RU" b="1" i="1" dirty="0" smtClean="0">
                <a:solidFill>
                  <a:srgbClr val="C00000"/>
                </a:solidFill>
              </a:rPr>
              <a:t>славяне, что с Кубани, с Дона, с Волги, с Иртыша</a:t>
            </a:r>
            <a:r>
              <a:rPr lang="ru-RU" b="1" i="1" dirty="0" smtClean="0">
                <a:solidFill>
                  <a:schemeClr val="tx2"/>
                </a:solidFill>
              </a:rPr>
              <a:t>, занимай высоты в бане, закрепляйся не спеша! (</a:t>
            </a:r>
            <a:r>
              <a:rPr lang="ru-RU" b="1" i="1" dirty="0" err="1" smtClean="0">
                <a:solidFill>
                  <a:schemeClr val="tx2"/>
                </a:solidFill>
              </a:rPr>
              <a:t>Твард</a:t>
            </a:r>
            <a:r>
              <a:rPr lang="ru-RU" b="1" i="1" dirty="0" smtClean="0">
                <a:solidFill>
                  <a:schemeClr val="tx2"/>
                </a:solidFill>
              </a:rPr>
              <a:t>.).</a:t>
            </a:r>
            <a:endParaRPr lang="ru-RU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Распространённость обращения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Распространенное обращение может быть разорванным, т.е. внутри образующего его словосочетания находятся члены предложения, например: </a:t>
            </a:r>
            <a:r>
              <a:rPr lang="ru-RU" sz="4400" b="1" i="1" dirty="0" smtClean="0">
                <a:solidFill>
                  <a:schemeClr val="tx2"/>
                </a:solidFill>
              </a:rPr>
              <a:t>Отколе, </a:t>
            </a:r>
            <a:r>
              <a:rPr lang="ru-RU" sz="4400" b="1" i="1" dirty="0" smtClean="0">
                <a:solidFill>
                  <a:srgbClr val="C00000"/>
                </a:solidFill>
              </a:rPr>
              <a:t>умная</a:t>
            </a:r>
            <a:r>
              <a:rPr lang="ru-RU" sz="4400" b="1" i="1" dirty="0" smtClean="0">
                <a:solidFill>
                  <a:schemeClr val="tx2"/>
                </a:solidFill>
              </a:rPr>
              <a:t>, бредешь ты, </a:t>
            </a:r>
            <a:r>
              <a:rPr lang="ru-RU" sz="4400" b="1" i="1" dirty="0" smtClean="0">
                <a:solidFill>
                  <a:srgbClr val="C00000"/>
                </a:solidFill>
              </a:rPr>
              <a:t>голова</a:t>
            </a:r>
            <a:r>
              <a:rPr lang="ru-RU" sz="4400" b="1" i="1" dirty="0" smtClean="0">
                <a:solidFill>
                  <a:schemeClr val="tx2"/>
                </a:solidFill>
              </a:rPr>
              <a:t>? (</a:t>
            </a:r>
            <a:r>
              <a:rPr lang="ru-RU" sz="4400" b="1" i="1" dirty="0" err="1" smtClean="0">
                <a:solidFill>
                  <a:schemeClr val="tx2"/>
                </a:solidFill>
              </a:rPr>
              <a:t>Кр</a:t>
            </a:r>
            <a:r>
              <a:rPr lang="ru-RU" sz="4400" b="1" i="1" dirty="0" smtClean="0">
                <a:solidFill>
                  <a:schemeClr val="tx2"/>
                </a:solidFill>
              </a:rPr>
              <a:t>.).</a:t>
            </a:r>
            <a:endParaRPr lang="ru-RU" sz="44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Теория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Обращением называется слово или сочетание слов, называющее лицо (или предмет), к которому обращена речь.</a:t>
            </a:r>
          </a:p>
          <a:p>
            <a:r>
              <a:rPr lang="ru-RU" dirty="0"/>
              <a:t> </a:t>
            </a:r>
            <a:r>
              <a:rPr lang="ru-RU" dirty="0" smtClean="0"/>
              <a:t>    Обращение распространяет предложение, но не является его членом (т.е. не выполняет функцию подлежащего, сказуемого или второстепенного члена).</a:t>
            </a:r>
          </a:p>
          <a:p>
            <a:r>
              <a:rPr lang="ru-RU" dirty="0" smtClean="0"/>
              <a:t>    Обращение может занимать место в начале, в середине и в конце предложения, например: </a:t>
            </a:r>
            <a:r>
              <a:rPr lang="ru-RU" b="1" i="1" dirty="0" smtClean="0">
                <a:solidFill>
                  <a:srgbClr val="C00000"/>
                </a:solidFill>
              </a:rPr>
              <a:t>Сергей Сергеич</a:t>
            </a:r>
            <a:r>
              <a:rPr lang="ru-RU" b="1" i="1" dirty="0" smtClean="0">
                <a:solidFill>
                  <a:schemeClr val="tx2"/>
                </a:solidFill>
              </a:rPr>
              <a:t>, это вы ли! </a:t>
            </a:r>
            <a:r>
              <a:rPr lang="ru-RU" dirty="0" smtClean="0"/>
              <a:t>(Гр.) </a:t>
            </a:r>
            <a:r>
              <a:rPr lang="ru-RU" b="1" i="1" dirty="0" smtClean="0">
                <a:solidFill>
                  <a:schemeClr val="tx2"/>
                </a:solidFill>
              </a:rPr>
              <a:t>Ты не пой, </a:t>
            </a:r>
            <a:r>
              <a:rPr lang="ru-RU" b="1" i="1" dirty="0" smtClean="0">
                <a:solidFill>
                  <a:srgbClr val="C00000"/>
                </a:solidFill>
              </a:rPr>
              <a:t>косарь</a:t>
            </a:r>
            <a:r>
              <a:rPr lang="ru-RU" b="1" i="1" dirty="0" smtClean="0">
                <a:solidFill>
                  <a:schemeClr val="tx2"/>
                </a:solidFill>
              </a:rPr>
              <a:t>, про </a:t>
            </a:r>
            <a:r>
              <a:rPr lang="ru-RU" b="1" i="1" dirty="0" err="1" smtClean="0">
                <a:solidFill>
                  <a:schemeClr val="tx2"/>
                </a:solidFill>
              </a:rPr>
              <a:t>широку</a:t>
            </a:r>
            <a:r>
              <a:rPr lang="ru-RU" b="1" i="1" dirty="0" smtClean="0">
                <a:solidFill>
                  <a:schemeClr val="tx2"/>
                </a:solidFill>
              </a:rPr>
              <a:t> степь! </a:t>
            </a:r>
            <a:r>
              <a:rPr lang="ru-RU" dirty="0" smtClean="0"/>
              <a:t>(</a:t>
            </a:r>
            <a:r>
              <a:rPr lang="ru-RU" dirty="0" err="1" smtClean="0"/>
              <a:t>Колъц</a:t>
            </a:r>
            <a:r>
              <a:rPr lang="ru-RU" dirty="0" smtClean="0"/>
              <a:t>.) </a:t>
            </a:r>
            <a:r>
              <a:rPr lang="ru-RU" b="1" i="1" dirty="0" smtClean="0">
                <a:solidFill>
                  <a:schemeClr val="tx2"/>
                </a:solidFill>
              </a:rPr>
              <a:t>Вперед чужой беде не смейся, </a:t>
            </a:r>
            <a:r>
              <a:rPr lang="ru-RU" b="1" i="1" dirty="0" smtClean="0">
                <a:solidFill>
                  <a:srgbClr val="C00000"/>
                </a:solidFill>
              </a:rPr>
              <a:t>голубок</a:t>
            </a:r>
            <a:r>
              <a:rPr lang="ru-RU" b="1" i="1" dirty="0" smtClean="0">
                <a:solidFill>
                  <a:schemeClr val="tx2"/>
                </a:solidFill>
              </a:rPr>
              <a:t>! (</a:t>
            </a:r>
            <a:r>
              <a:rPr lang="ru-RU" b="1" i="1" dirty="0" err="1" smtClean="0">
                <a:solidFill>
                  <a:schemeClr val="tx2"/>
                </a:solidFill>
              </a:rPr>
              <a:t>Кр</a:t>
            </a:r>
            <a:r>
              <a:rPr lang="ru-RU" b="1" i="1" dirty="0" smtClean="0">
                <a:solidFill>
                  <a:schemeClr val="tx2"/>
                </a:solidFill>
              </a:rPr>
              <a:t>.).</a:t>
            </a:r>
            <a:endParaRPr lang="ru-RU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/>
              <a:t>В зависимости от места, занимаемого в предложении, обращение в большей или меньшей степени интонационно выделяется. Так называемая звательная интонация (произнесение обращения с усиленным ударением) присуща в полной мере обращению, стоящему вне предложения (впереди него), например: </a:t>
            </a:r>
            <a:r>
              <a:rPr lang="ru-RU" sz="3600" b="1" i="1" dirty="0" smtClean="0">
                <a:solidFill>
                  <a:srgbClr val="C00000"/>
                </a:solidFill>
              </a:rPr>
              <a:t>Старик! </a:t>
            </a:r>
            <a:r>
              <a:rPr lang="ru-RU" sz="3600" b="1" i="1" dirty="0" smtClean="0">
                <a:solidFill>
                  <a:schemeClr val="tx2"/>
                </a:solidFill>
              </a:rPr>
              <a:t>Я слышал много раз, что ты меня от смерти спас </a:t>
            </a:r>
            <a:r>
              <a:rPr lang="ru-RU" sz="3600" dirty="0" smtClean="0"/>
              <a:t>(Л.).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Обращение, стоящее в начале предложения, произносится с ослабленной звательной интонацией, например: </a:t>
            </a:r>
            <a:r>
              <a:rPr lang="ru-RU" b="1" i="1" dirty="0" smtClean="0">
                <a:solidFill>
                  <a:srgbClr val="C00000"/>
                </a:solidFill>
              </a:rPr>
              <a:t>Соседк</a:t>
            </a:r>
            <a:r>
              <a:rPr lang="ru-RU" b="1" i="1" dirty="0" smtClean="0">
                <a:solidFill>
                  <a:schemeClr val="tx2"/>
                </a:solidFill>
              </a:rPr>
              <a:t>а, перестань срамиться! (</a:t>
            </a:r>
            <a:r>
              <a:rPr lang="ru-RU" b="1" i="1" dirty="0" err="1" smtClean="0">
                <a:solidFill>
                  <a:schemeClr val="tx2"/>
                </a:solidFill>
              </a:rPr>
              <a:t>Кр</a:t>
            </a:r>
            <a:r>
              <a:rPr lang="ru-RU" b="1" i="1" dirty="0" smtClean="0">
                <a:solidFill>
                  <a:schemeClr val="tx2"/>
                </a:solidFill>
              </a:rPr>
              <a:t>.).</a:t>
            </a:r>
          </a:p>
          <a:p>
            <a:pPr>
              <a:buNone/>
            </a:pPr>
            <a:r>
              <a:rPr lang="ru-RU" dirty="0" smtClean="0"/>
              <a:t>    Для обращений, стоящих в середине предложения, возможна двоякая интонация: или интонация </a:t>
            </a:r>
            <a:r>
              <a:rPr lang="ru-RU" dirty="0" err="1" smtClean="0"/>
              <a:t>вводности</a:t>
            </a:r>
            <a:r>
              <a:rPr lang="ru-RU" dirty="0" smtClean="0"/>
              <a:t> (понижение голоса, убыстренный темп произношения), или восклицательная интонация, если обращение выделяется, например, путем добавления к нему частицы о. Например: </a:t>
            </a:r>
            <a:r>
              <a:rPr lang="ru-RU" b="1" i="1" dirty="0" smtClean="0">
                <a:solidFill>
                  <a:schemeClr val="tx2"/>
                </a:solidFill>
              </a:rPr>
              <a:t>а) Зачем же, </a:t>
            </a:r>
            <a:r>
              <a:rPr lang="ru-RU" b="1" i="1" dirty="0" smtClean="0">
                <a:solidFill>
                  <a:srgbClr val="C00000"/>
                </a:solidFill>
              </a:rPr>
              <a:t>поле</a:t>
            </a:r>
            <a:r>
              <a:rPr lang="ru-RU" b="1" i="1" dirty="0" smtClean="0">
                <a:solidFill>
                  <a:schemeClr val="tx2"/>
                </a:solidFill>
              </a:rPr>
              <a:t>, смолкло ты и поросло травой забвенья? (П.); б) Но не хочу, </a:t>
            </a:r>
            <a:r>
              <a:rPr lang="ru-RU" b="1" i="1" dirty="0" smtClean="0">
                <a:solidFill>
                  <a:srgbClr val="C00000"/>
                </a:solidFill>
              </a:rPr>
              <a:t>о </a:t>
            </a:r>
            <a:r>
              <a:rPr lang="ru-RU" b="1" i="1" dirty="0" err="1" smtClean="0">
                <a:solidFill>
                  <a:srgbClr val="C00000"/>
                </a:solidFill>
              </a:rPr>
              <a:t>други</a:t>
            </a:r>
            <a:r>
              <a:rPr lang="ru-RU" b="1" i="1" dirty="0" smtClean="0">
                <a:solidFill>
                  <a:schemeClr val="tx2"/>
                </a:solidFill>
              </a:rPr>
              <a:t>, умирать! (П.).</a:t>
            </a:r>
            <a:endParaRPr lang="ru-RU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Двоякую интонацию наблюдаем и у обращений, находящихся в конце предложения; обычно такие обращения слабо выделяются в произношении, но могут иметь усиленное ударение, если стоят в конце восклицательного или вопросительного предложения. Например: </a:t>
            </a:r>
            <a:r>
              <a:rPr lang="ru-RU" sz="3600" b="1" i="1" dirty="0" smtClean="0">
                <a:solidFill>
                  <a:schemeClr val="tx2"/>
                </a:solidFill>
              </a:rPr>
              <a:t>а) А вам надо бы изменить жизнь, </a:t>
            </a:r>
            <a:r>
              <a:rPr lang="ru-RU" sz="3600" b="1" i="1" dirty="0" smtClean="0">
                <a:solidFill>
                  <a:srgbClr val="C00000"/>
                </a:solidFill>
              </a:rPr>
              <a:t>голубчик</a:t>
            </a:r>
            <a:r>
              <a:rPr lang="ru-RU" sz="3600" b="1" i="1" dirty="0" smtClean="0">
                <a:solidFill>
                  <a:schemeClr val="tx2"/>
                </a:solidFill>
              </a:rPr>
              <a:t> (Ч.) б) Над чем вы сейчас работаете, </a:t>
            </a:r>
            <a:r>
              <a:rPr lang="ru-RU" sz="3600" b="1" i="1" dirty="0" smtClean="0">
                <a:solidFill>
                  <a:srgbClr val="C00000"/>
                </a:solidFill>
              </a:rPr>
              <a:t>Гарт</a:t>
            </a:r>
            <a:r>
              <a:rPr lang="ru-RU" sz="3600" b="1" i="1" dirty="0" smtClean="0">
                <a:solidFill>
                  <a:schemeClr val="tx2"/>
                </a:solidFill>
              </a:rPr>
              <a:t>? (</a:t>
            </a:r>
            <a:r>
              <a:rPr lang="ru-RU" sz="3600" b="1" i="1" dirty="0" err="1" smtClean="0">
                <a:solidFill>
                  <a:schemeClr val="tx2"/>
                </a:solidFill>
              </a:rPr>
              <a:t>Пауст</a:t>
            </a:r>
            <a:r>
              <a:rPr lang="ru-RU" sz="3600" b="1" i="1" dirty="0" smtClean="0">
                <a:solidFill>
                  <a:schemeClr val="tx2"/>
                </a:solidFill>
              </a:rPr>
              <a:t>) Привет вам, </a:t>
            </a:r>
            <a:r>
              <a:rPr lang="ru-RU" sz="3600" b="1" i="1" dirty="0" smtClean="0">
                <a:solidFill>
                  <a:srgbClr val="C00000"/>
                </a:solidFill>
              </a:rPr>
              <a:t>люди мирного труда, благородные труженики</a:t>
            </a:r>
            <a:r>
              <a:rPr lang="ru-RU" sz="3600" b="1" i="1" dirty="0" smtClean="0">
                <a:solidFill>
                  <a:schemeClr val="tx2"/>
                </a:solidFill>
              </a:rPr>
              <a:t>! (Пан.).</a:t>
            </a:r>
            <a:endParaRPr lang="ru-RU" sz="36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В роли обращений чаще всего выступают собственные имена, названия лиц по родству, по общественному положению, по профессии, реже эту функцию выполняют клички животных или названия неодушевленных предметов.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   Обращение может иметь целью не только привлечь внимание собеседника, но и выразить отношение к нему лица говорящего. Например: </a:t>
            </a:r>
            <a:r>
              <a:rPr lang="ru-RU" sz="4400" b="1" i="1" dirty="0" err="1" smtClean="0">
                <a:solidFill>
                  <a:srgbClr val="C00000"/>
                </a:solidFill>
              </a:rPr>
              <a:t>Степанушка</a:t>
            </a:r>
            <a:r>
              <a:rPr lang="ru-RU" sz="4400" b="1" i="1" dirty="0" smtClean="0">
                <a:solidFill>
                  <a:srgbClr val="C00000"/>
                </a:solidFill>
              </a:rPr>
              <a:t>, родной</a:t>
            </a:r>
            <a:r>
              <a:rPr lang="ru-RU" sz="4400" b="1" i="1" dirty="0" smtClean="0">
                <a:solidFill>
                  <a:schemeClr val="tx2"/>
                </a:solidFill>
              </a:rPr>
              <a:t>, не выдай, </a:t>
            </a:r>
            <a:r>
              <a:rPr lang="ru-RU" sz="4400" b="1" i="1" dirty="0" smtClean="0">
                <a:solidFill>
                  <a:srgbClr val="C00000"/>
                </a:solidFill>
              </a:rPr>
              <a:t>милый</a:t>
            </a:r>
            <a:r>
              <a:rPr lang="ru-RU" sz="4400" b="1" i="1" dirty="0" smtClean="0">
                <a:solidFill>
                  <a:schemeClr val="tx2"/>
                </a:solidFill>
              </a:rPr>
              <a:t>! (</a:t>
            </a:r>
            <a:r>
              <a:rPr lang="ru-RU" sz="4400" b="1" i="1" dirty="0" err="1" smtClean="0">
                <a:solidFill>
                  <a:schemeClr val="tx2"/>
                </a:solidFill>
              </a:rPr>
              <a:t>Кр</a:t>
            </a:r>
            <a:r>
              <a:rPr lang="ru-RU" sz="4400" b="1" i="1" dirty="0" smtClean="0">
                <a:solidFill>
                  <a:schemeClr val="tx2"/>
                </a:solidFill>
              </a:rPr>
              <a:t>.) Досуг мне разбирать вины твои, </a:t>
            </a:r>
            <a:r>
              <a:rPr lang="ru-RU" sz="4400" b="1" i="1" dirty="0" smtClean="0">
                <a:solidFill>
                  <a:srgbClr val="C00000"/>
                </a:solidFill>
              </a:rPr>
              <a:t>щенок</a:t>
            </a:r>
            <a:r>
              <a:rPr lang="ru-RU" sz="4400" b="1" i="1" dirty="0" smtClean="0">
                <a:solidFill>
                  <a:schemeClr val="tx2"/>
                </a:solidFill>
              </a:rPr>
              <a:t> (</a:t>
            </a:r>
            <a:r>
              <a:rPr lang="ru-RU" sz="4400" b="1" i="1" dirty="0" err="1" smtClean="0">
                <a:solidFill>
                  <a:schemeClr val="tx2"/>
                </a:solidFill>
              </a:rPr>
              <a:t>Кр</a:t>
            </a:r>
            <a:r>
              <a:rPr lang="ru-RU" sz="4400" b="1" i="1" dirty="0" smtClean="0">
                <a:solidFill>
                  <a:schemeClr val="tx2"/>
                </a:solidFill>
              </a:rPr>
              <a:t>.).</a:t>
            </a:r>
            <a:endParaRPr lang="ru-RU" sz="44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Обычно обращения употребляются в устной диалогической речи, а также в языке художественной литературы при передаче прямой речи. Кроме того, широкое применение находят обращения в ораторской речи и в речи деловой.</a:t>
            </a:r>
            <a:endParaRPr lang="ru-RU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Способы выражения обращения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   </a:t>
            </a:r>
            <a:r>
              <a:rPr lang="ru-RU" dirty="0" smtClean="0"/>
              <a:t>Естественной формой выражения обращения является имя существительное в именительном падеже, выполняющем назывную функцию. В древнерусском языке для этой цели использовалась форма звательного падежа, которая и в современном языке иногда употребляется в стилистических целях, например: </a:t>
            </a:r>
            <a:r>
              <a:rPr lang="ru-RU" sz="3600" b="1" i="1" dirty="0" smtClean="0">
                <a:solidFill>
                  <a:schemeClr val="tx2"/>
                </a:solidFill>
              </a:rPr>
              <a:t>Чего тебе надобно, </a:t>
            </a:r>
            <a:r>
              <a:rPr lang="ru-RU" sz="3600" b="1" i="1" dirty="0" smtClean="0">
                <a:solidFill>
                  <a:srgbClr val="C00000"/>
                </a:solidFill>
              </a:rPr>
              <a:t>старче</a:t>
            </a:r>
            <a:r>
              <a:rPr lang="ru-RU" sz="3600" b="1" i="1" dirty="0" smtClean="0">
                <a:solidFill>
                  <a:schemeClr val="tx2"/>
                </a:solidFill>
              </a:rPr>
              <a:t>? </a:t>
            </a:r>
            <a:r>
              <a:rPr lang="ru-RU" sz="3600" dirty="0" smtClean="0"/>
              <a:t>(П.).</a:t>
            </a:r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1151</Words>
  <Application>Microsoft Office PowerPoint</Application>
  <PresentationFormat>Экран (4:3)</PresentationFormat>
  <Paragraphs>37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ОБРАЩЕНИЕ</vt:lpstr>
      <vt:lpstr>Теория</vt:lpstr>
      <vt:lpstr>Слайд 3</vt:lpstr>
      <vt:lpstr>Слайд 4</vt:lpstr>
      <vt:lpstr>Слайд 5</vt:lpstr>
      <vt:lpstr>Слайд 6</vt:lpstr>
      <vt:lpstr>Слайд 7</vt:lpstr>
      <vt:lpstr>Слайд 8</vt:lpstr>
      <vt:lpstr>Способы выражения обращения</vt:lpstr>
      <vt:lpstr>Способы выражения обращения</vt:lpstr>
      <vt:lpstr>Способы выражения обращения</vt:lpstr>
      <vt:lpstr>Способы выражения обращения</vt:lpstr>
      <vt:lpstr>Способы выражения обращения</vt:lpstr>
      <vt:lpstr>Грамматическая однородность обращения</vt:lpstr>
      <vt:lpstr>Грамматическая однородность обращения</vt:lpstr>
      <vt:lpstr>Грамматическая однородность обращения</vt:lpstr>
      <vt:lpstr>Распространённость обращения</vt:lpstr>
      <vt:lpstr>Распространённость обращения</vt:lpstr>
      <vt:lpstr>Распространённость обращения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ОБРАЩЕНИЕ</dc:title>
  <dc:creator>lenovo</dc:creator>
  <cp:lastModifiedBy>lenovo</cp:lastModifiedBy>
  <cp:revision>3</cp:revision>
  <dcterms:created xsi:type="dcterms:W3CDTF">2012-02-23T21:41:58Z</dcterms:created>
  <dcterms:modified xsi:type="dcterms:W3CDTF">2012-02-23T22:06:43Z</dcterms:modified>
</cp:coreProperties>
</file>