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59" r:id="rId3"/>
    <p:sldId id="260" r:id="rId4"/>
    <p:sldId id="267" r:id="rId5"/>
    <p:sldId id="256" r:id="rId6"/>
    <p:sldId id="261" r:id="rId7"/>
    <p:sldId id="268" r:id="rId8"/>
    <p:sldId id="263" r:id="rId9"/>
    <p:sldId id="265" r:id="rId10"/>
    <p:sldId id="266" r:id="rId11"/>
    <p:sldId id="262" r:id="rId12"/>
    <p:sldId id="25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6002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Разложение  </a:t>
            </a: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cs typeface="Aharoni" pitchFamily="2" charset="-79"/>
              </a:rPr>
              <a:t>многочлена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  на множители </a:t>
            </a:r>
            <a:r>
              <a:rPr lang="ru-RU" sz="4000" b="1" dirty="0" smtClean="0"/>
              <a:t>с помощью </a:t>
            </a:r>
            <a:r>
              <a:rPr lang="ru-RU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комбинаций различных приёмов</a:t>
            </a:r>
            <a:endParaRPr lang="ru-RU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8288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1 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1447800"/>
            <a:ext cx="2590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9600" dirty="0" smtClean="0">
                <a:solidFill>
                  <a:prstClr val="black"/>
                </a:solidFill>
              </a:rPr>
              <a:t>-</a:t>
            </a:r>
            <a:r>
              <a:rPr lang="en-US" sz="6000" b="1" dirty="0" smtClean="0"/>
              <a:t>c</a:t>
            </a:r>
            <a:r>
              <a:rPr lang="en-US" sz="6000" b="1" baseline="30000" dirty="0" smtClean="0"/>
              <a:t>2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16002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600" dirty="0" smtClean="0">
                <a:solidFill>
                  <a:prstClr val="black"/>
                </a:solidFill>
              </a:rPr>
              <a:t>=</a:t>
            </a:r>
            <a:endParaRPr lang="ru-RU" sz="96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1447800"/>
            <a:ext cx="2590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600" dirty="0" smtClean="0">
                <a:solidFill>
                  <a:prstClr val="black"/>
                </a:solidFill>
              </a:rPr>
              <a:t>-</a:t>
            </a:r>
            <a:r>
              <a:rPr lang="ru-RU" sz="6000" b="1" dirty="0" smtClean="0">
                <a:solidFill>
                  <a:prstClr val="black"/>
                </a:solidFill>
              </a:rPr>
              <a:t>9</a:t>
            </a:r>
            <a:r>
              <a:rPr lang="en-US" sz="6000" b="1" dirty="0" smtClean="0"/>
              <a:t>y</a:t>
            </a:r>
            <a:r>
              <a:rPr lang="en-US" sz="6000" b="1" baseline="30000" dirty="0" smtClean="0"/>
              <a:t>2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124200"/>
            <a:ext cx="3505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0" b="1" dirty="0" smtClean="0">
                <a:solidFill>
                  <a:srgbClr val="FF0000"/>
                </a:solidFill>
              </a:rPr>
              <a:t>-</a:t>
            </a:r>
            <a:r>
              <a:rPr lang="en-US" sz="6000" b="1" dirty="0" smtClean="0">
                <a:solidFill>
                  <a:prstClr val="black"/>
                </a:solidFill>
              </a:rPr>
              <a:t>6c</a:t>
            </a:r>
            <a:r>
              <a:rPr lang="en-US" sz="6000" b="1" dirty="0" smtClean="0"/>
              <a:t>y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971800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(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3124200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)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4290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1</a:t>
            </a:r>
            <a:r>
              <a:rPr lang="ru-RU" sz="6000" b="1" dirty="0" smtClean="0"/>
              <a:t> -</a:t>
            </a:r>
            <a:r>
              <a:rPr lang="en-US" sz="6000" b="1" dirty="0" smtClean="0"/>
              <a:t> 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3352800"/>
            <a:ext cx="838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dirty="0" smtClean="0"/>
              <a:t>c</a:t>
            </a:r>
            <a:r>
              <a:rPr lang="en-US" sz="6000" b="1" baseline="30000" dirty="0" smtClean="0"/>
              <a:t>2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2971800"/>
            <a:ext cx="182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9600" dirty="0" smtClean="0">
                <a:solidFill>
                  <a:srgbClr val="FF0000"/>
                </a:solidFill>
              </a:rPr>
              <a:t>+</a:t>
            </a:r>
            <a:r>
              <a:rPr lang="ru-RU" sz="6000" b="1" dirty="0" smtClean="0">
                <a:solidFill>
                  <a:prstClr val="black"/>
                </a:solidFill>
              </a:rPr>
              <a:t>9</a:t>
            </a:r>
            <a:r>
              <a:rPr lang="en-US" sz="6000" b="1" dirty="0" smtClean="0"/>
              <a:t>y</a:t>
            </a:r>
            <a:r>
              <a:rPr lang="en-US" sz="6000" b="1" baseline="30000" dirty="0" smtClean="0"/>
              <a:t>2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32004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600" dirty="0" smtClean="0">
                <a:solidFill>
                  <a:prstClr val="black"/>
                </a:solidFill>
              </a:rPr>
              <a:t>=</a:t>
            </a:r>
            <a:endParaRPr lang="ru-RU" sz="96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1600200"/>
            <a:ext cx="3505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0" b="1" dirty="0" smtClean="0"/>
              <a:t>+</a:t>
            </a:r>
            <a:r>
              <a:rPr lang="en-US" sz="6000" b="1" dirty="0" smtClean="0">
                <a:solidFill>
                  <a:prstClr val="black"/>
                </a:solidFill>
              </a:rPr>
              <a:t>6c</a:t>
            </a:r>
            <a:r>
              <a:rPr lang="en-US" sz="6000" b="1" dirty="0" smtClean="0"/>
              <a:t>y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32766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600" dirty="0" smtClean="0">
                <a:solidFill>
                  <a:prstClr val="black"/>
                </a:solidFill>
              </a:rPr>
              <a:t>=</a:t>
            </a:r>
            <a:endParaRPr lang="ru-RU" sz="96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47244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600" dirty="0" smtClean="0">
                <a:solidFill>
                  <a:prstClr val="black"/>
                </a:solidFill>
              </a:rPr>
              <a:t>=</a:t>
            </a:r>
            <a:endParaRPr lang="ru-RU" sz="96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4800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1</a:t>
            </a:r>
            <a:r>
              <a:rPr lang="ru-RU" sz="6000" b="1" dirty="0" smtClean="0"/>
              <a:t> – (с-3</a:t>
            </a:r>
            <a:r>
              <a:rPr lang="en-US" sz="6000" b="1" dirty="0" smtClean="0"/>
              <a:t>y)</a:t>
            </a:r>
            <a:r>
              <a:rPr lang="en-US" sz="6000" b="1" baseline="30000" dirty="0" smtClean="0"/>
              <a:t> 2</a:t>
            </a:r>
            <a:r>
              <a:rPr lang="en-US" sz="6000" b="1" dirty="0" smtClean="0"/>
              <a:t> 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8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0668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Зарядка</a:t>
            </a:r>
          </a:p>
          <a:p>
            <a:pPr algn="ctr"/>
            <a:r>
              <a:rPr lang="ru-RU" sz="9600" dirty="0" smtClean="0"/>
              <a:t> для   глаз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рядка для глаз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2951" y="-304800"/>
            <a:ext cx="10843752" cy="7778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Домашнее</a:t>
            </a:r>
          </a:p>
          <a:p>
            <a:pPr algn="ctr"/>
            <a:r>
              <a:rPr lang="ru-RU" sz="6000" smtClean="0"/>
              <a:t>задание</a:t>
            </a:r>
            <a:endParaRPr lang="ru-RU" sz="6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44196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5400" dirty="0" smtClean="0">
                <a:solidFill>
                  <a:srgbClr val="C00000"/>
                </a:solidFill>
              </a:rPr>
              <a:t>            </a:t>
            </a:r>
            <a:r>
              <a:rPr lang="ru-RU" sz="5400" b="1" dirty="0" smtClean="0">
                <a:solidFill>
                  <a:srgbClr val="C00000"/>
                </a:solidFill>
              </a:rPr>
              <a:t>№ 34.16-34.19(б),				         34.26(в,г) 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304800" y="4419600"/>
            <a:ext cx="1524000" cy="11430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905000"/>
            <a:ext cx="8382000" cy="2362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№  34.1-34.2(в,г),34.5-34.6(в,г),  			34.10-34.11(в)            			34.12-34.15(в)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Разложение  </a:t>
            </a:r>
            <a:r>
              <a:rPr lang="ru-RU" sz="3600" b="1" i="1" dirty="0" smtClean="0">
                <a:cs typeface="Aharoni" pitchFamily="2" charset="-79"/>
              </a:rPr>
              <a:t>многочлена</a:t>
            </a:r>
            <a:r>
              <a:rPr lang="ru-RU" sz="3600" b="1" dirty="0" smtClean="0"/>
              <a:t>  на множители</a:t>
            </a:r>
          </a:p>
          <a:p>
            <a:pPr algn="ctr"/>
            <a:r>
              <a:rPr lang="ru-RU" sz="3600" b="1" dirty="0" smtClean="0"/>
              <a:t> с помощью комбинаций различных приёмов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9BBB59">
                    <a:lumMod val="75000"/>
                  </a:srgbClr>
                </a:solidFill>
                <a:cs typeface="Aharoni" pitchFamily="2" charset="-79"/>
              </a:rPr>
              <a:t>1)Многочлен</a:t>
            </a:r>
            <a:r>
              <a:rPr lang="ru-RU" sz="3200" dirty="0" smtClean="0"/>
              <a:t>- это     __________  одночленов.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743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BBB59">
                    <a:lumMod val="75000"/>
                  </a:srgbClr>
                </a:solidFill>
              </a:rPr>
              <a:t>2)Разложить  </a:t>
            </a:r>
            <a:r>
              <a:rPr lang="ru-RU" sz="3200" b="1" i="1" dirty="0" smtClean="0">
                <a:solidFill>
                  <a:srgbClr val="9BBB59">
                    <a:lumMod val="75000"/>
                  </a:srgbClr>
                </a:solidFill>
                <a:cs typeface="Aharoni" pitchFamily="2" charset="-79"/>
              </a:rPr>
              <a:t>многочлен</a:t>
            </a:r>
            <a:r>
              <a:rPr lang="ru-RU" sz="3200" b="1" dirty="0" smtClean="0">
                <a:solidFill>
                  <a:srgbClr val="9BBB59">
                    <a:lumMod val="75000"/>
                  </a:srgbClr>
                </a:solidFill>
              </a:rPr>
              <a:t>  на множители-</a:t>
            </a:r>
            <a:r>
              <a:rPr lang="ru-RU" sz="3200" dirty="0" smtClean="0"/>
              <a:t> это     значит представить многочлен в виде ______  двух и более _______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572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3)   Приёмы разложения 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cs typeface="Aharoni" pitchFamily="2" charset="-79"/>
              </a:rPr>
              <a:t>многочлена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 на множители: 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295400" y="5105400"/>
            <a:ext cx="1600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2"/>
          </p:cNvCxnSpPr>
          <p:nvPr/>
        </p:nvCxnSpPr>
        <p:spPr>
          <a:xfrm rot="5400000">
            <a:off x="4223219" y="5443211"/>
            <a:ext cx="696773" cy="7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72200" y="51054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562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Вынесение общего множителя за скобку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5715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группировка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5657671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  помощью формул сокращённого умножения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1828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0000"/>
                </a:solidFill>
              </a:rPr>
              <a:t>алгебраическая </a:t>
            </a:r>
          </a:p>
          <a:p>
            <a:pPr algn="ctr"/>
            <a:r>
              <a:rPr lang="ru-RU" sz="2400" b="1" dirty="0" smtClean="0">
                <a:solidFill>
                  <a:srgbClr val="CC0000"/>
                </a:solidFill>
              </a:rPr>
              <a:t>сумма</a:t>
            </a: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3200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0000"/>
                </a:solidFill>
              </a:rPr>
              <a:t>произведения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3200" y="3733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0000"/>
                </a:solidFill>
              </a:rPr>
              <a:t>одночленов  и многочленов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6553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1) 2(</a:t>
            </a:r>
            <a:r>
              <a:rPr lang="en-US" sz="6600" dirty="0" smtClean="0"/>
              <a:t>x-5)+(6+y)</a:t>
            </a:r>
            <a:endParaRPr lang="ru-RU" sz="6600" dirty="0" smtClean="0"/>
          </a:p>
          <a:p>
            <a:r>
              <a:rPr lang="ru-RU" sz="6600" dirty="0" smtClean="0"/>
              <a:t>2)</a:t>
            </a:r>
            <a:r>
              <a:rPr lang="en-US" sz="6600" dirty="0" smtClean="0"/>
              <a:t>   (5x-3)(x+2)</a:t>
            </a:r>
            <a:endParaRPr lang="ru-RU" sz="6600" dirty="0" smtClean="0"/>
          </a:p>
          <a:p>
            <a:r>
              <a:rPr lang="ru-RU" sz="6600" dirty="0" smtClean="0"/>
              <a:t>3)</a:t>
            </a:r>
            <a:r>
              <a:rPr lang="en-US" sz="6600" dirty="0" smtClean="0"/>
              <a:t>  8c(2c+ c  )</a:t>
            </a:r>
            <a:endParaRPr lang="ru-RU" sz="6600" dirty="0" smtClean="0"/>
          </a:p>
          <a:p>
            <a:r>
              <a:rPr lang="ru-RU" sz="6600" dirty="0" smtClean="0"/>
              <a:t>4)</a:t>
            </a:r>
            <a:r>
              <a:rPr lang="en-US" sz="6600" dirty="0" smtClean="0"/>
              <a:t>  </a:t>
            </a:r>
            <a:r>
              <a:rPr lang="en-US" sz="6600" dirty="0" err="1" smtClean="0"/>
              <a:t>xy</a:t>
            </a:r>
            <a:r>
              <a:rPr lang="en-US" sz="6600" dirty="0" smtClean="0"/>
              <a:t> ( x y - x)</a:t>
            </a:r>
            <a:endParaRPr lang="ru-RU" sz="6600" dirty="0" smtClean="0"/>
          </a:p>
          <a:p>
            <a:r>
              <a:rPr lang="ru-RU" sz="6600" dirty="0" smtClean="0"/>
              <a:t>5)</a:t>
            </a:r>
            <a:r>
              <a:rPr lang="en-US" sz="6600" dirty="0" smtClean="0"/>
              <a:t> 6(x+3)(x+1)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403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5800" y="30480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2</a:t>
            </a:r>
            <a:endParaRPr lang="ru-RU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Задание </a:t>
            </a:r>
          </a:p>
          <a:p>
            <a:pPr algn="ctr"/>
            <a:r>
              <a:rPr lang="ru-RU" sz="8800" b="1" dirty="0" smtClean="0"/>
              <a:t>на</a:t>
            </a:r>
          </a:p>
          <a:p>
            <a:pPr algn="ctr"/>
            <a:r>
              <a:rPr lang="ru-RU" sz="8800" b="1" dirty="0" smtClean="0"/>
              <a:t> внимание!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убики игральны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0"/>
            <a:ext cx="5257800" cy="3943350"/>
          </a:xfrm>
          <a:prstGeom prst="rect">
            <a:avLst/>
          </a:prstGeom>
        </p:spPr>
      </p:pic>
      <p:pic>
        <p:nvPicPr>
          <p:cNvPr id="11" name="Рисунок 10" descr="020102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799" y="2971799"/>
            <a:ext cx="3886201" cy="3886201"/>
          </a:xfrm>
          <a:prstGeom prst="rect">
            <a:avLst/>
          </a:prstGeom>
        </p:spPr>
      </p:pic>
      <p:pic>
        <p:nvPicPr>
          <p:cNvPr id="4" name="Рисунок 3" descr="мыш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152400"/>
            <a:ext cx="3200400" cy="2954215"/>
          </a:xfrm>
          <a:prstGeom prst="rect">
            <a:avLst/>
          </a:prstGeom>
        </p:spPr>
      </p:pic>
      <p:pic>
        <p:nvPicPr>
          <p:cNvPr id="6" name="Рисунок 5" descr="лобачевский Николай иванович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597150" cy="35946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3657600"/>
            <a:ext cx="2133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Николай Иванович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Лобачевский </a:t>
            </a:r>
          </a:p>
          <a:p>
            <a:endParaRPr lang="ru-RU" dirty="0"/>
          </a:p>
        </p:txBody>
      </p:sp>
      <p:sp>
        <p:nvSpPr>
          <p:cNvPr id="8" name="Прямоугольный треугольник 7"/>
          <p:cNvSpPr/>
          <p:nvPr/>
        </p:nvSpPr>
        <p:spPr>
          <a:xfrm rot="7238452">
            <a:off x="2325099" y="3984712"/>
            <a:ext cx="2514600" cy="1524000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7865624">
            <a:off x="3483161" y="3322028"/>
            <a:ext cx="277836" cy="29014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638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(x+3y) +2(x+3y)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95400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 smtClean="0"/>
              <a:t>x</a:t>
            </a:r>
            <a:r>
              <a:rPr lang="en-US" sz="14000" baseline="30000" dirty="0" smtClean="0"/>
              <a:t>2</a:t>
            </a:r>
            <a:r>
              <a:rPr lang="en-US" sz="14000" dirty="0" smtClean="0"/>
              <a:t> </a:t>
            </a:r>
            <a:endParaRPr lang="ru-RU" sz="140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371600"/>
            <a:ext cx="26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0" dirty="0" smtClean="0">
                <a:solidFill>
                  <a:prstClr val="black"/>
                </a:solidFill>
              </a:rPr>
              <a:t>-4x</a:t>
            </a:r>
            <a:endParaRPr lang="ru-RU" sz="1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1371600"/>
            <a:ext cx="2667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0" dirty="0" smtClean="0">
                <a:solidFill>
                  <a:prstClr val="black"/>
                </a:solidFill>
              </a:rPr>
              <a:t>+4</a:t>
            </a:r>
            <a:endParaRPr lang="ru-RU" sz="14000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1371600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0" dirty="0" smtClean="0">
                <a:solidFill>
                  <a:prstClr val="black"/>
                </a:solidFill>
              </a:rPr>
              <a:t>=</a:t>
            </a:r>
            <a:endParaRPr lang="ru-RU" sz="140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038600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0" dirty="0" smtClean="0">
                <a:solidFill>
                  <a:prstClr val="black"/>
                </a:solidFill>
              </a:rPr>
              <a:t>=</a:t>
            </a:r>
            <a:endParaRPr lang="ru-RU" sz="1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038601"/>
            <a:ext cx="533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 smtClean="0"/>
              <a:t>(x-2)</a:t>
            </a:r>
            <a:r>
              <a:rPr lang="en-US" sz="14000" baseline="30000" dirty="0" smtClean="0"/>
              <a:t>2</a:t>
            </a:r>
            <a:r>
              <a:rPr lang="en-US" sz="14000" dirty="0" smtClean="0"/>
              <a:t> </a:t>
            </a:r>
            <a:endParaRPr lang="ru-RU" sz="1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28  C 0.081 -0.06527  0.102 -0.07193  0.124 -0.07193  C 0.149 -0.07193  0.169 -0.06527  0.183 -0.05328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Задание </a:t>
            </a:r>
          </a:p>
          <a:p>
            <a:pPr algn="ctr"/>
            <a:r>
              <a:rPr lang="ru-RU" sz="8800" b="1" dirty="0" smtClean="0"/>
              <a:t>на</a:t>
            </a:r>
          </a:p>
          <a:p>
            <a:pPr algn="ctr"/>
            <a:r>
              <a:rPr lang="ru-RU" sz="8800" b="1" dirty="0" smtClean="0"/>
              <a:t> внимание!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0" dirty="0" smtClean="0"/>
              <a:t>9</a:t>
            </a:r>
            <a:r>
              <a:rPr lang="en-US" sz="14000" dirty="0" smtClean="0"/>
              <a:t>x</a:t>
            </a:r>
            <a:r>
              <a:rPr lang="en-US" sz="14000" baseline="30000" dirty="0" smtClean="0"/>
              <a:t>2</a:t>
            </a:r>
            <a:r>
              <a:rPr lang="en-US" sz="14000" dirty="0" smtClean="0"/>
              <a:t> </a:t>
            </a:r>
            <a:endParaRPr lang="ru-RU" sz="140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2954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0" dirty="0" smtClean="0">
                <a:solidFill>
                  <a:prstClr val="black"/>
                </a:solidFill>
              </a:rPr>
              <a:t>+6</a:t>
            </a:r>
            <a:r>
              <a:rPr lang="en-US" sz="14000" dirty="0" smtClean="0">
                <a:solidFill>
                  <a:prstClr val="black"/>
                </a:solidFill>
              </a:rPr>
              <a:t>x</a:t>
            </a:r>
            <a:endParaRPr lang="ru-RU" sz="1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1371600"/>
            <a:ext cx="2667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0" dirty="0" smtClean="0">
                <a:solidFill>
                  <a:prstClr val="black"/>
                </a:solidFill>
              </a:rPr>
              <a:t>+1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34300" y="1524001"/>
            <a:ext cx="1790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0" dirty="0" smtClean="0">
                <a:solidFill>
                  <a:prstClr val="black"/>
                </a:solidFill>
              </a:rPr>
              <a:t>=</a:t>
            </a:r>
            <a:endParaRPr lang="ru-RU" sz="140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038600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0" dirty="0" smtClean="0">
                <a:solidFill>
                  <a:prstClr val="black"/>
                </a:solidFill>
              </a:rPr>
              <a:t>=</a:t>
            </a:r>
            <a:endParaRPr lang="ru-RU" sz="1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038601"/>
            <a:ext cx="533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 smtClean="0"/>
              <a:t>(</a:t>
            </a:r>
            <a:r>
              <a:rPr lang="ru-RU" sz="14000" dirty="0" smtClean="0"/>
              <a:t>3</a:t>
            </a:r>
            <a:r>
              <a:rPr lang="en-US" sz="14000" dirty="0" smtClean="0"/>
              <a:t>x</a:t>
            </a:r>
            <a:r>
              <a:rPr lang="ru-RU" sz="14000" dirty="0" smtClean="0"/>
              <a:t>+1</a:t>
            </a:r>
            <a:r>
              <a:rPr lang="en-US" sz="14000" dirty="0" smtClean="0"/>
              <a:t>)</a:t>
            </a:r>
            <a:r>
              <a:rPr lang="en-US" sz="14000" baseline="30000" dirty="0" smtClean="0"/>
              <a:t>2</a:t>
            </a:r>
            <a:r>
              <a:rPr lang="en-US" sz="14000" dirty="0" smtClean="0"/>
              <a:t> </a:t>
            </a:r>
            <a:endParaRPr lang="ru-RU" sz="1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28  C 0.081 -0.06527  0.102 -0.07193  0.124 -0.07193  C 0.149 -0.07193  0.169 -0.06527  0.183 -0.05328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28801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25</a:t>
            </a:r>
            <a:r>
              <a:rPr lang="en-US" sz="6000" b="1" dirty="0" smtClean="0"/>
              <a:t>x</a:t>
            </a:r>
            <a:r>
              <a:rPr lang="en-US" sz="6000" b="1" baseline="30000" dirty="0" smtClean="0"/>
              <a:t>2</a:t>
            </a:r>
            <a:r>
              <a:rPr lang="en-US" sz="6000" b="1" dirty="0" smtClean="0"/>
              <a:t> 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1371600"/>
            <a:ext cx="2590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9600" dirty="0" smtClean="0">
                <a:solidFill>
                  <a:prstClr val="black"/>
                </a:solidFill>
              </a:rPr>
              <a:t>-</a:t>
            </a:r>
            <a:r>
              <a:rPr lang="ru-RU" sz="6000" b="1" dirty="0" smtClean="0">
                <a:solidFill>
                  <a:prstClr val="black"/>
                </a:solidFill>
              </a:rPr>
              <a:t>4</a:t>
            </a:r>
            <a:r>
              <a:rPr lang="en-US" sz="6000" b="1" dirty="0" smtClean="0"/>
              <a:t>c</a:t>
            </a:r>
            <a:r>
              <a:rPr lang="en-US" sz="6000" b="1" baseline="30000" dirty="0" smtClean="0"/>
              <a:t>2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1219200"/>
            <a:ext cx="160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0" dirty="0" smtClean="0">
                <a:solidFill>
                  <a:prstClr val="black"/>
                </a:solidFill>
              </a:rPr>
              <a:t>=</a:t>
            </a:r>
            <a:endParaRPr lang="ru-RU" sz="140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038600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0" dirty="0" smtClean="0">
                <a:solidFill>
                  <a:prstClr val="black"/>
                </a:solidFill>
              </a:rPr>
              <a:t>=</a:t>
            </a:r>
            <a:endParaRPr lang="ru-RU" sz="1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4267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(5x-3y)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- 4 c</a:t>
            </a:r>
            <a:r>
              <a:rPr lang="en-US" sz="9600" baseline="30000" dirty="0" smtClean="0"/>
              <a:t>2</a:t>
            </a:r>
            <a:endParaRPr lang="ru-RU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447800"/>
            <a:ext cx="2590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9600" dirty="0" smtClean="0">
                <a:solidFill>
                  <a:prstClr val="black"/>
                </a:solidFill>
              </a:rPr>
              <a:t>+</a:t>
            </a:r>
            <a:r>
              <a:rPr lang="ru-RU" sz="6000" b="1" dirty="0" smtClean="0">
                <a:solidFill>
                  <a:prstClr val="black"/>
                </a:solidFill>
              </a:rPr>
              <a:t>9</a:t>
            </a:r>
            <a:r>
              <a:rPr lang="en-US" sz="6000" b="1" dirty="0" smtClean="0"/>
              <a:t>y</a:t>
            </a:r>
            <a:r>
              <a:rPr lang="en-US" sz="6000" b="1" baseline="30000" dirty="0" smtClean="0"/>
              <a:t>2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1905000"/>
            <a:ext cx="350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</a:rPr>
              <a:t>-30</a:t>
            </a:r>
            <a:r>
              <a:rPr lang="en-US" sz="6000" b="1" dirty="0" err="1" smtClean="0"/>
              <a:t>xy</a:t>
            </a:r>
            <a:endParaRPr lang="ru-RU" sz="6000" b="1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371600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(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1371600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)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6.93642E-7 L 0.11111 -0.11144 C 0.13472 -0.13665 0.16979 -0.14959 0.2059 -0.14959 C 0.24792 -0.14959 0.2809 -0.13665 0.30434 -0.11144 L 0.41667 -6.93642E-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77457E-6 L -0.11736 0.11931 C -0.14201 0.14682 -0.1783 0.1637 -0.21615 0.1637 C -0.25955 0.1637 -0.29427 0.14682 -0.31858 0.11931 L -0.43333 -2.77457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207</Words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25</cp:revision>
  <dcterms:created xsi:type="dcterms:W3CDTF">2012-04-23T18:03:35Z</dcterms:created>
  <dcterms:modified xsi:type="dcterms:W3CDTF">2012-08-30T04:01:31Z</dcterms:modified>
</cp:coreProperties>
</file>