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B61EF-942A-481C-B997-957F3D118B04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B9CA3-4FD2-47B5-8994-89F8F17DE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4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Решение уравнений и неравенств, содержащих модуль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98976" cy="1473278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подготовила учитель математики </a:t>
            </a: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СОШ № 476, </a:t>
            </a: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Колпинского района г. Санкт-Петербурга</a:t>
            </a: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Спиридонова Ирина Владимировна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6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36912"/>
            <a:ext cx="6465912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Урок окончен, молодцы!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75" y="476672"/>
            <a:ext cx="8229600" cy="1066800"/>
          </a:xfrm>
        </p:spPr>
        <p:txBody>
          <a:bodyPr/>
          <a:lstStyle/>
          <a:p>
            <a:r>
              <a:rPr lang="ru-RU" dirty="0" smtClean="0"/>
              <a:t>Определение 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1152128" cy="1584176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ru-RU" dirty="0" smtClean="0"/>
              <a:t>|</a:t>
            </a:r>
            <a:r>
              <a:rPr lang="en-US" dirty="0"/>
              <a:t>a</a:t>
            </a:r>
            <a:r>
              <a:rPr lang="ru-RU" dirty="0" smtClean="0"/>
              <a:t>|</a:t>
            </a:r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367644" y="1988840"/>
            <a:ext cx="360040" cy="187220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27684" y="2132856"/>
            <a:ext cx="21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a, </a:t>
            </a:r>
            <a:r>
              <a:rPr lang="ru-RU" sz="2800" dirty="0" smtClean="0"/>
              <a:t>если </a:t>
            </a:r>
            <a:r>
              <a:rPr lang="en-US" sz="2800" dirty="0" smtClean="0"/>
              <a:t>a </a:t>
            </a:r>
            <a:r>
              <a:rPr lang="en-US" sz="2800" dirty="0" smtClean="0">
                <a:latin typeface="Arial"/>
                <a:cs typeface="Arial"/>
              </a:rPr>
              <a:t>≥ 0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27684" y="2968143"/>
            <a:ext cx="21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-a</a:t>
            </a:r>
            <a:r>
              <a:rPr lang="ru-RU" sz="2800" dirty="0" smtClean="0"/>
              <a:t>, если </a:t>
            </a:r>
            <a:r>
              <a:rPr lang="en-US" sz="2800" dirty="0" smtClean="0"/>
              <a:t>a&lt;0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94375" y="1837064"/>
            <a:ext cx="4464496" cy="27853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Модулем действительного числа а </a:t>
            </a:r>
            <a:r>
              <a:rPr lang="ru-RU" sz="2500" dirty="0" smtClean="0"/>
              <a:t>называется само это число, если оно неотрицательное, и противоположное ему число, если данное число отрицательно.</a:t>
            </a:r>
            <a:endParaRPr lang="ru-RU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79715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C00000"/>
                </a:solidFill>
              </a:rPr>
              <a:t>Из определения модуля следует: </a:t>
            </a:r>
          </a:p>
          <a:p>
            <a:pPr marL="342900" indent="-342900">
              <a:buAutoNum type="arabicParenR"/>
            </a:pPr>
            <a:r>
              <a:rPr lang="ru-RU" sz="2500" dirty="0" smtClean="0"/>
              <a:t>|</a:t>
            </a:r>
            <a:r>
              <a:rPr lang="en-US" sz="2500" dirty="0"/>
              <a:t>a</a:t>
            </a:r>
            <a:r>
              <a:rPr lang="ru-RU" sz="2500" dirty="0" smtClean="0"/>
              <a:t>| </a:t>
            </a:r>
            <a:r>
              <a:rPr lang="ru-RU" sz="2500" dirty="0" smtClean="0">
                <a:latin typeface="Arial"/>
                <a:cs typeface="Arial"/>
              </a:rPr>
              <a:t>≥0</a:t>
            </a:r>
          </a:p>
          <a:p>
            <a:pPr marL="342900" indent="-342900">
              <a:buAutoNum type="arabicParenR"/>
            </a:pPr>
            <a:r>
              <a:rPr lang="ru-RU" sz="2500" dirty="0"/>
              <a:t>|</a:t>
            </a:r>
            <a:r>
              <a:rPr lang="en-US" sz="2500" dirty="0"/>
              <a:t>a</a:t>
            </a:r>
            <a:r>
              <a:rPr lang="ru-RU" sz="2500" dirty="0" smtClean="0"/>
              <a:t>|=</a:t>
            </a:r>
            <a:r>
              <a:rPr lang="ru-RU" sz="2500" dirty="0"/>
              <a:t> </a:t>
            </a:r>
            <a:r>
              <a:rPr lang="ru-RU" sz="2500" dirty="0" smtClean="0"/>
              <a:t>|-</a:t>
            </a:r>
            <a:r>
              <a:rPr lang="en-US" sz="2500" dirty="0" smtClean="0"/>
              <a:t>a</a:t>
            </a:r>
            <a:r>
              <a:rPr lang="ru-RU" sz="25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405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ru-RU" dirty="0" smtClean="0"/>
              <a:t>Геометрический смысл модуля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2492896"/>
            <a:ext cx="6480720" cy="0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477465" y="238488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67944" y="238488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80212" y="238488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10080" y="2593909"/>
            <a:ext cx="67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-a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43139" y="2593909"/>
            <a:ext cx="134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2655464"/>
            <a:ext cx="729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0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289266" y="1843100"/>
            <a:ext cx="134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A1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443138" y="1861664"/>
            <a:ext cx="134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594911" y="2231286"/>
            <a:ext cx="433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</a:t>
            </a:r>
            <a:endParaRPr lang="ru-RU" sz="2800" i="1" dirty="0"/>
          </a:p>
        </p:txBody>
      </p:sp>
      <p:cxnSp>
        <p:nvCxnSpPr>
          <p:cNvPr id="20" name="Прямая соединительная линия 19"/>
          <p:cNvCxnSpPr>
            <a:stCxn id="10" idx="6"/>
            <a:endCxn id="12" idx="2"/>
          </p:cNvCxnSpPr>
          <p:nvPr/>
        </p:nvCxnSpPr>
        <p:spPr>
          <a:xfrm>
            <a:off x="1693489" y="2492896"/>
            <a:ext cx="47867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1214" y="4221088"/>
            <a:ext cx="76555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C00000"/>
                </a:solidFill>
              </a:rPr>
              <a:t>Модуль </a:t>
            </a:r>
            <a:r>
              <a:rPr lang="ru-RU" sz="2500" dirty="0" smtClean="0"/>
              <a:t>– расстояние от начала отсчета на координатной прямой до точки, изображающей число.</a:t>
            </a:r>
            <a:endParaRPr lang="ru-RU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2124886" y="3275692"/>
            <a:ext cx="1296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OA=OA</a:t>
            </a:r>
            <a:endParaRPr lang="ru-RU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5006" y="342442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3304680"/>
            <a:ext cx="139333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dirty="0"/>
              <a:t>|</a:t>
            </a:r>
            <a:r>
              <a:rPr lang="en-US" sz="2500" dirty="0"/>
              <a:t>a</a:t>
            </a:r>
            <a:r>
              <a:rPr lang="ru-RU" sz="2500" dirty="0"/>
              <a:t>|= |-</a:t>
            </a:r>
            <a:r>
              <a:rPr lang="en-US" sz="2500" dirty="0"/>
              <a:t>a</a:t>
            </a:r>
            <a:r>
              <a:rPr lang="ru-RU" sz="25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5046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2511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Найдите модуль каждого из чисел: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81, 2, 1,   -3, 6, 0,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-7,4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Назовите модуль  какого числа равен: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7, 2, 1, 0 ,5 , 6</a:t>
            </a:r>
            <a:endParaRPr lang="ru-RU" dirty="0" smtClean="0">
              <a:cs typeface="Arial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cs typeface="Arial" pitchFamily="34" charset="0"/>
              </a:rPr>
              <a:t>Решите уравнения:</a:t>
            </a:r>
          </a:p>
          <a:p>
            <a:pPr marL="1181862" lvl="2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|х|=3</a:t>
            </a:r>
          </a:p>
          <a:p>
            <a:pPr marL="1181862" lvl="2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|х|=0</a:t>
            </a:r>
          </a:p>
          <a:p>
            <a:pPr marL="1181862" lvl="2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|х|=-3</a:t>
            </a:r>
          </a:p>
          <a:p>
            <a:pPr marL="1181862" lvl="2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|х|=х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1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085" y="332656"/>
            <a:ext cx="8229600" cy="1066800"/>
          </a:xfrm>
        </p:spPr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3384376" cy="4325112"/>
          </a:xfr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09728" lvl="2" indent="0">
              <a:buClr>
                <a:schemeClr val="accent3"/>
              </a:buCl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  |х|=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2,6</a:t>
            </a:r>
          </a:p>
          <a:p>
            <a:pPr marL="109728" lvl="2" indent="0">
              <a:buClr>
                <a:schemeClr val="accent3"/>
              </a:buClr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х=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2,6</a:t>
            </a:r>
            <a:r>
              <a:rPr lang="ru-RU" b="1" dirty="0" smtClean="0">
                <a:solidFill>
                  <a:schemeClr val="bg1"/>
                </a:solidFill>
              </a:rPr>
              <a:t> или х=-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2,6</a:t>
            </a:r>
          </a:p>
          <a:p>
            <a:pPr marL="109728" lvl="2" indent="0">
              <a:buClr>
                <a:schemeClr val="accent3"/>
              </a:buClr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Ответ: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-2,6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2,6 </a:t>
            </a:r>
          </a:p>
          <a:p>
            <a:pPr marL="109728" lvl="2" indent="0">
              <a:buClr>
                <a:schemeClr val="accent3"/>
              </a:buClr>
              <a:buNone/>
            </a:pPr>
            <a:endParaRPr lang="en-US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09728" lvl="2" indent="0">
              <a:buClr>
                <a:schemeClr val="accent3"/>
              </a:buClr>
              <a:buNone/>
            </a:pP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2. </a:t>
            </a:r>
            <a:r>
              <a:rPr lang="ru-RU" b="1" dirty="0">
                <a:solidFill>
                  <a:schemeClr val="bg1"/>
                </a:solidFill>
              </a:rPr>
              <a:t>|</a:t>
            </a:r>
            <a:r>
              <a:rPr lang="ru-RU" b="1" dirty="0" smtClean="0">
                <a:solidFill>
                  <a:schemeClr val="bg1"/>
                </a:solidFill>
              </a:rPr>
              <a:t>х</a:t>
            </a:r>
            <a:r>
              <a:rPr lang="en-US" b="1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</a:rPr>
              <a:t>|=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109728" lvl="2" indent="0">
              <a:buClr>
                <a:schemeClr val="accent3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х</a:t>
            </a:r>
            <a:r>
              <a:rPr lang="en-US" b="1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</a:rPr>
              <a:t>=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или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х</a:t>
            </a:r>
            <a:r>
              <a:rPr lang="en-US" b="1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</a:rPr>
              <a:t>=-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х=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3-5</a:t>
            </a:r>
            <a:r>
              <a:rPr lang="ru-RU" sz="2400" b="1" dirty="0" smtClean="0">
                <a:solidFill>
                  <a:schemeClr val="bg1"/>
                </a:solidFill>
              </a:rPr>
              <a:t>           х=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-3 -5</a:t>
            </a:r>
          </a:p>
          <a:p>
            <a:pPr marL="109728" indent="0">
              <a:buNone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х=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   </a:t>
            </a:r>
            <a:r>
              <a:rPr lang="ru-RU" sz="2400" b="1" dirty="0" smtClean="0">
                <a:solidFill>
                  <a:schemeClr val="bg1"/>
                </a:solidFill>
              </a:rPr>
              <a:t>	х=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-8</a:t>
            </a:r>
          </a:p>
          <a:p>
            <a:pPr marL="109728" indent="0">
              <a:buNone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Ответ: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-2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319014"/>
            <a:ext cx="40324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Решите самостоятельно: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96067" y="1801831"/>
            <a:ext cx="3816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|3х-5|=7</a:t>
            </a:r>
          </a:p>
          <a:p>
            <a:pPr marL="0" lvl="2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|6-2х|=8</a:t>
            </a:r>
          </a:p>
          <a:p>
            <a:pPr marL="0" lvl="2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х+3|=0</a:t>
            </a:r>
          </a:p>
          <a:p>
            <a:pPr marL="0" lvl="2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|3х+2|= -3</a:t>
            </a:r>
          </a:p>
          <a:p>
            <a:pPr marL="0" lvl="2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*   |х+3|+|х+1|= -5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2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404664"/>
            <a:ext cx="8229600" cy="1066800"/>
          </a:xfrm>
        </p:spPr>
        <p:txBody>
          <a:bodyPr/>
          <a:lstStyle/>
          <a:p>
            <a:r>
              <a:rPr lang="ru-RU" dirty="0" smtClean="0"/>
              <a:t>Решение неравенств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27984" y="1628800"/>
            <a:ext cx="0" cy="48965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03648" y="1484783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 </a:t>
            </a:r>
            <a:r>
              <a:rPr lang="ru-RU" sz="2800" dirty="0" smtClean="0">
                <a:latin typeface="Arial"/>
                <a:cs typeface="Arial"/>
              </a:rPr>
              <a:t>≤ </a:t>
            </a:r>
            <a:r>
              <a:rPr lang="ru-RU" sz="2800" dirty="0" smtClean="0"/>
              <a:t>|</a:t>
            </a:r>
            <a:r>
              <a:rPr lang="en-US" sz="2800" dirty="0"/>
              <a:t>a</a:t>
            </a:r>
            <a:r>
              <a:rPr lang="ru-RU" sz="2800" dirty="0"/>
              <a:t>| </a:t>
            </a:r>
            <a:endParaRPr lang="ru-RU" sz="2800" dirty="0">
              <a:latin typeface="Arial"/>
              <a:cs typeface="Arial"/>
            </a:endParaRPr>
          </a:p>
          <a:p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1484782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 </a:t>
            </a:r>
            <a:r>
              <a:rPr lang="ru-RU" sz="2800" dirty="0">
                <a:latin typeface="Arial"/>
                <a:cs typeface="Arial"/>
              </a:rPr>
              <a:t>≥</a:t>
            </a:r>
            <a:r>
              <a:rPr lang="ru-RU" sz="2800" dirty="0" smtClean="0">
                <a:latin typeface="Arial"/>
                <a:cs typeface="Arial"/>
              </a:rPr>
              <a:t> </a:t>
            </a:r>
            <a:r>
              <a:rPr lang="ru-RU" sz="2800" dirty="0" smtClean="0"/>
              <a:t>|</a:t>
            </a:r>
            <a:r>
              <a:rPr lang="en-US" sz="2800" dirty="0"/>
              <a:t>a</a:t>
            </a:r>
            <a:r>
              <a:rPr lang="ru-RU" sz="2800" dirty="0"/>
              <a:t>| </a:t>
            </a:r>
            <a:endParaRPr lang="ru-RU" sz="2800" dirty="0">
              <a:latin typeface="Arial"/>
              <a:cs typeface="Arial"/>
            </a:endParaRPr>
          </a:p>
          <a:p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220805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220805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83568" y="3140968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84068" y="3140968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956703" y="3050958"/>
            <a:ext cx="216024" cy="1800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42896" y="3050958"/>
            <a:ext cx="216024" cy="1800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75203" y="3067771"/>
            <a:ext cx="216024" cy="1800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236296" y="3067771"/>
            <a:ext cx="216024" cy="1800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46383" y="3157781"/>
            <a:ext cx="67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-a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396259" y="3160788"/>
            <a:ext cx="67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-a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363690" y="3157781"/>
            <a:ext cx="67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900194" y="3160788"/>
            <a:ext cx="67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728361" y="2896171"/>
            <a:ext cx="433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</a:t>
            </a:r>
            <a:endParaRPr lang="ru-RU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01152" y="2879358"/>
            <a:ext cx="433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</a:t>
            </a:r>
            <a:endParaRPr lang="ru-RU" sz="2800" i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219672" y="2978950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1426078" y="2993161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656429" y="2993161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907704" y="2978950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159732" y="2978950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447764" y="2978950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699792" y="2985977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5130062" y="2977128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342253" y="2969606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548659" y="2969606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7464386" y="2969606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668344" y="2969606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7884368" y="2987601"/>
            <a:ext cx="1080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43075" y="3789040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/>
                <a:cs typeface="Arial"/>
              </a:rPr>
              <a:t>-</a:t>
            </a:r>
            <a:r>
              <a:rPr lang="en-US" sz="2800" dirty="0" smtClean="0">
                <a:latin typeface="Arial"/>
                <a:cs typeface="Arial"/>
              </a:rPr>
              <a:t>a</a:t>
            </a:r>
            <a:r>
              <a:rPr lang="ru-RU" sz="2800" dirty="0" smtClean="0">
                <a:latin typeface="Arial"/>
                <a:cs typeface="Arial"/>
              </a:rPr>
              <a:t>≤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/>
                <a:cs typeface="Arial"/>
              </a:rPr>
              <a:t>≤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585041" y="3845496"/>
            <a:ext cx="2349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/>
                <a:cs typeface="Arial"/>
              </a:rPr>
              <a:t>≤</a:t>
            </a:r>
            <a:r>
              <a:rPr lang="en-US" sz="2800" dirty="0" smtClean="0">
                <a:latin typeface="Arial"/>
                <a:cs typeface="Arial"/>
              </a:rPr>
              <a:t> -a ; x </a:t>
            </a:r>
            <a:r>
              <a:rPr lang="ru-RU" sz="2800" dirty="0" smtClean="0">
                <a:latin typeface="Arial"/>
                <a:cs typeface="Arial"/>
              </a:rPr>
              <a:t>≥</a:t>
            </a:r>
            <a:r>
              <a:rPr lang="en-US" sz="2800" dirty="0" smtClean="0">
                <a:latin typeface="Arial"/>
                <a:cs typeface="Arial"/>
              </a:rPr>
              <a:t> a</a:t>
            </a:r>
            <a:r>
              <a:rPr lang="ru-RU" sz="280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3576" y="4634240"/>
            <a:ext cx="2560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/>
                <a:cs typeface="Arial"/>
              </a:rPr>
              <a:t>ͼ </a:t>
            </a:r>
            <a:r>
              <a:rPr lang="en-US" sz="2800" dirty="0" smtClean="0">
                <a:latin typeface="Arial"/>
                <a:cs typeface="Arial"/>
              </a:rPr>
              <a:t>[ -a; a ]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5048902" y="4634240"/>
            <a:ext cx="370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/>
                <a:cs typeface="Arial"/>
              </a:rPr>
              <a:t>ͼ </a:t>
            </a:r>
            <a:r>
              <a:rPr lang="en-US" sz="2800" dirty="0" smtClean="0">
                <a:latin typeface="Arial"/>
                <a:cs typeface="Arial"/>
              </a:rPr>
              <a:t>(- </a:t>
            </a:r>
            <a:r>
              <a:rPr lang="en-US" sz="2800" b="1" dirty="0" smtClean="0">
                <a:latin typeface="Arial"/>
                <a:cs typeface="Arial"/>
              </a:rPr>
              <a:t>∞</a:t>
            </a:r>
            <a:r>
              <a:rPr lang="en-US" sz="2800" dirty="0" smtClean="0">
                <a:latin typeface="Arial"/>
                <a:cs typeface="Arial"/>
              </a:rPr>
              <a:t>; -a ] U [a; +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∞</a:t>
            </a:r>
            <a:r>
              <a:rPr lang="en-US" sz="2800" dirty="0" smtClean="0">
                <a:latin typeface="Arial"/>
                <a:cs typeface="Arial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82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066800"/>
          </a:xfrm>
        </p:spPr>
        <p:txBody>
          <a:bodyPr/>
          <a:lstStyle/>
          <a:p>
            <a:r>
              <a:rPr lang="ru-RU" dirty="0" smtClean="0"/>
              <a:t>Решите неравенства: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772816"/>
            <a:ext cx="4320480" cy="4104456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|х|</a:t>
            </a:r>
            <a:r>
              <a:rPr lang="en-US" dirty="0" smtClean="0"/>
              <a:t>&lt;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|х|</a:t>
            </a:r>
            <a:r>
              <a:rPr lang="en-US" dirty="0" smtClean="0"/>
              <a:t>&gt;6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|х-6|</a:t>
            </a:r>
            <a:r>
              <a:rPr lang="en-US" dirty="0" smtClean="0"/>
              <a:t>&lt;5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|х+5|</a:t>
            </a:r>
            <a:r>
              <a:rPr lang="ru-RU" dirty="0" smtClean="0">
                <a:latin typeface="Arial"/>
                <a:cs typeface="Arial"/>
              </a:rPr>
              <a:t>≥ 2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|х+1|</a:t>
            </a:r>
            <a:r>
              <a:rPr lang="ru-RU" dirty="0" smtClean="0">
                <a:latin typeface="Arial"/>
                <a:cs typeface="Arial"/>
              </a:rPr>
              <a:t>≤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3"/>
            <a:ext cx="2952328" cy="3976121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Arial"/>
                <a:cs typeface="Arial"/>
              </a:rPr>
              <a:t>-</a:t>
            </a:r>
            <a:r>
              <a:rPr lang="en-US" dirty="0" smtClean="0">
                <a:latin typeface="Arial"/>
                <a:cs typeface="Arial"/>
              </a:rPr>
              <a:t>7&lt;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х</a:t>
            </a:r>
            <a:r>
              <a:rPr lang="ru-RU" dirty="0"/>
              <a:t> </a:t>
            </a:r>
            <a:r>
              <a:rPr lang="en-US" dirty="0" smtClean="0">
                <a:latin typeface="Arial"/>
                <a:cs typeface="Arial"/>
              </a:rPr>
              <a:t>&lt;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7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&lt;-6;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&gt;6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Arial"/>
                <a:cs typeface="Arial"/>
              </a:rPr>
              <a:t>|х-6|</a:t>
            </a:r>
            <a:r>
              <a:rPr lang="en-US" dirty="0" smtClean="0">
                <a:latin typeface="Arial"/>
                <a:cs typeface="Arial"/>
              </a:rPr>
              <a:t>&lt;5</a:t>
            </a:r>
          </a:p>
          <a:p>
            <a:pPr marL="916686" lvl="1" indent="-514350">
              <a:buFont typeface="Wingdings" pitchFamily="2" charset="2"/>
              <a:buChar char="Ø"/>
            </a:pPr>
            <a:r>
              <a:rPr lang="ru-RU" sz="2800" dirty="0" smtClean="0">
                <a:latin typeface="Arial"/>
                <a:cs typeface="Arial"/>
              </a:rPr>
              <a:t>Решение:</a:t>
            </a:r>
          </a:p>
          <a:p>
            <a:pPr marL="402336" lvl="1" indent="0">
              <a:buNone/>
            </a:pPr>
            <a:r>
              <a:rPr lang="ru-RU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-5&lt; </a:t>
            </a:r>
            <a:r>
              <a:rPr lang="ru-RU" sz="2800" dirty="0" smtClean="0">
                <a:latin typeface="Arial"/>
                <a:cs typeface="Arial"/>
              </a:rPr>
              <a:t>х-6</a:t>
            </a:r>
            <a:r>
              <a:rPr lang="en-US" sz="2800" dirty="0" smtClean="0">
                <a:latin typeface="Arial"/>
                <a:cs typeface="Arial"/>
              </a:rPr>
              <a:t> &lt;5</a:t>
            </a:r>
          </a:p>
          <a:p>
            <a:pPr marL="402336" lvl="1" indent="0">
              <a:buNone/>
            </a:pPr>
            <a:r>
              <a:rPr lang="en-US" sz="2800" dirty="0" smtClean="0">
                <a:latin typeface="Arial"/>
                <a:cs typeface="Arial"/>
              </a:rPr>
              <a:t>  1&lt; </a:t>
            </a:r>
            <a:r>
              <a:rPr lang="ru-RU" sz="2800" dirty="0">
                <a:latin typeface="Arial"/>
                <a:cs typeface="Arial"/>
              </a:rPr>
              <a:t>х-6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&lt;</a:t>
            </a:r>
            <a:r>
              <a:rPr lang="en-US" sz="2800" dirty="0" smtClean="0">
                <a:latin typeface="Arial"/>
                <a:cs typeface="Arial"/>
              </a:rPr>
              <a:t>11</a:t>
            </a:r>
            <a:endParaRPr lang="ru-RU" sz="2800" dirty="0" smtClean="0">
              <a:latin typeface="Arial"/>
              <a:cs typeface="Arial"/>
            </a:endParaRPr>
          </a:p>
          <a:p>
            <a:pPr marL="402336" lvl="1" indent="0">
              <a:buNone/>
            </a:pPr>
            <a:r>
              <a:rPr lang="ru-RU" sz="2800" dirty="0" smtClean="0">
                <a:latin typeface="Arial"/>
                <a:cs typeface="Arial"/>
              </a:rPr>
              <a:t>  7</a:t>
            </a:r>
            <a:r>
              <a:rPr lang="en-US" sz="2800" dirty="0" smtClean="0">
                <a:latin typeface="Arial"/>
                <a:cs typeface="Arial"/>
              </a:rPr>
              <a:t>&lt; </a:t>
            </a:r>
            <a:r>
              <a:rPr lang="ru-RU" sz="2800" dirty="0" smtClean="0">
                <a:latin typeface="Arial"/>
                <a:cs typeface="Arial"/>
              </a:rPr>
              <a:t>х</a:t>
            </a:r>
            <a:r>
              <a:rPr lang="en-US" sz="2800" dirty="0" smtClean="0">
                <a:latin typeface="Arial"/>
                <a:cs typeface="Arial"/>
              </a:rPr>
              <a:t> &lt;</a:t>
            </a:r>
            <a:r>
              <a:rPr lang="ru-RU" sz="2800" dirty="0" smtClean="0">
                <a:latin typeface="Arial"/>
                <a:cs typeface="Arial"/>
              </a:rPr>
              <a:t> 17</a:t>
            </a:r>
            <a:endParaRPr lang="ru-RU" sz="2800" dirty="0">
              <a:latin typeface="Arial"/>
              <a:cs typeface="Arial"/>
            </a:endParaRPr>
          </a:p>
          <a:p>
            <a:pPr marL="402336" lvl="1" indent="0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12065" y="1874533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|х+5|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&gt;2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х+5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&lt;-2    ;  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х+5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&gt;2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x&lt;-2 -5       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&gt;2-5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-7          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&gt; -3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40057" y="4005063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|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х+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|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&lt;2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C00000"/>
                </a:solidFill>
              </a:rPr>
              <a:t>-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2&lt;6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х+1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&lt;2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-3&lt;6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&lt;1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-1/2 &lt;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1/6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Упражнения на «5»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512168"/>
          </a:xfrm>
        </p:spPr>
        <p:txBody>
          <a:bodyPr/>
          <a:lstStyle/>
          <a:p>
            <a:pPr marL="109728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На выбор: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Решите уравнения:</a:t>
            </a:r>
          </a:p>
          <a:p>
            <a:pPr marL="109728" lvl="2" indent="0">
              <a:buClr>
                <a:schemeClr val="accent3"/>
              </a:buCl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|х|+2х=3</a:t>
            </a:r>
          </a:p>
          <a:p>
            <a:pPr marL="566928" lvl="2" indent="-457200">
              <a:buClr>
                <a:schemeClr val="accent3"/>
              </a:buClr>
              <a:buFont typeface="+mj-lt"/>
              <a:buAutoNum type="arabicPeriod"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6750" y="3176690"/>
            <a:ext cx="6460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dirty="0" smtClean="0"/>
              <a:t>Решите неравенство:</a:t>
            </a:r>
          </a:p>
          <a:p>
            <a:r>
              <a:rPr lang="ru-RU" sz="2400" dirty="0" smtClean="0"/>
              <a:t>      |2х</a:t>
            </a:r>
            <a:r>
              <a:rPr lang="ru-RU" sz="2400" dirty="0"/>
              <a:t>|</a:t>
            </a:r>
            <a:r>
              <a:rPr lang="en-US" sz="2400" dirty="0" smtClean="0"/>
              <a:t>&gt;</a:t>
            </a:r>
            <a:r>
              <a:rPr lang="ru-RU" sz="2400" dirty="0" smtClean="0"/>
              <a:t>х+3</a:t>
            </a:r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6750" y="4348292"/>
            <a:ext cx="6460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2400" dirty="0" smtClean="0"/>
              <a:t>Решите неравенство:</a:t>
            </a:r>
          </a:p>
          <a:p>
            <a:r>
              <a:rPr lang="ru-RU" sz="2400" dirty="0" smtClean="0"/>
              <a:t>      |2х</a:t>
            </a:r>
            <a:r>
              <a:rPr lang="ru-RU" sz="2400" dirty="0"/>
              <a:t>|</a:t>
            </a:r>
            <a:r>
              <a:rPr lang="en-US" sz="2400" dirty="0" smtClean="0"/>
              <a:t>&gt;</a:t>
            </a:r>
            <a:r>
              <a:rPr lang="ru-RU" sz="2400" dirty="0" smtClean="0"/>
              <a:t>х+3</a:t>
            </a:r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>
            <a:stCxn id="3" idx="0"/>
          </p:cNvCxnSpPr>
          <p:nvPr/>
        </p:nvCxnSpPr>
        <p:spPr>
          <a:xfrm flipH="1">
            <a:off x="4572000" y="1556792"/>
            <a:ext cx="10344" cy="42484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76056" y="1772816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ru-RU" sz="2400" dirty="0" smtClean="0"/>
              <a:t>При каком </a:t>
            </a:r>
            <a:r>
              <a:rPr lang="en-US" sz="2400" b="1" i="1" dirty="0" smtClean="0"/>
              <a:t>b</a:t>
            </a:r>
            <a:r>
              <a:rPr lang="ru-RU" sz="2400" dirty="0" smtClean="0"/>
              <a:t> верно равенство?</a:t>
            </a:r>
          </a:p>
          <a:p>
            <a:endParaRPr lang="ru-RU" sz="2400" dirty="0"/>
          </a:p>
          <a:p>
            <a:r>
              <a:rPr lang="ru-RU" sz="2400" dirty="0" smtClean="0"/>
              <a:t>а) |</a:t>
            </a:r>
            <a:r>
              <a:rPr lang="en-US" sz="2400" dirty="0" smtClean="0"/>
              <a:t>b</a:t>
            </a:r>
            <a:r>
              <a:rPr lang="ru-RU" sz="2400" dirty="0" smtClean="0"/>
              <a:t>|</a:t>
            </a:r>
            <a:r>
              <a:rPr lang="en-US" sz="2400" dirty="0" smtClean="0"/>
              <a:t>=- b</a:t>
            </a:r>
          </a:p>
          <a:p>
            <a:r>
              <a:rPr lang="ru-RU" sz="2400" dirty="0" smtClean="0"/>
              <a:t>б) |</a:t>
            </a:r>
            <a:r>
              <a:rPr lang="en-US" sz="2400" dirty="0" smtClean="0"/>
              <a:t>b+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/>
              <a:t>|</a:t>
            </a:r>
            <a:r>
              <a:rPr lang="en-US" sz="2400" dirty="0" smtClean="0"/>
              <a:t>=</a:t>
            </a:r>
            <a:r>
              <a:rPr lang="en-US" sz="2400" dirty="0" smtClean="0"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+4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/>
              <a:t>в) |</a:t>
            </a:r>
            <a:r>
              <a:rPr lang="en-US" sz="2400" dirty="0" smtClean="0"/>
              <a:t>b-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/>
              <a:t>|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/>
              <a:t>-b</a:t>
            </a:r>
          </a:p>
          <a:p>
            <a:r>
              <a:rPr lang="ru-RU" sz="2400" dirty="0" smtClean="0"/>
              <a:t>г) |6-</a:t>
            </a:r>
            <a:r>
              <a:rPr lang="en-US" sz="2400" dirty="0" smtClean="0"/>
              <a:t>b</a:t>
            </a:r>
            <a:r>
              <a:rPr lang="ru-RU" sz="2400" dirty="0" smtClean="0"/>
              <a:t>|</a:t>
            </a:r>
            <a:endParaRPr lang="ru-RU" sz="2400" dirty="0"/>
          </a:p>
          <a:p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479682" y="4377019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79682" y="43412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b-6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99762" y="4163626"/>
            <a:ext cx="31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44208" y="414618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</TotalTime>
  <Words>506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Решение уравнений и неравенств, содержащих модуль</vt:lpstr>
      <vt:lpstr>Определение модуля</vt:lpstr>
      <vt:lpstr>Геометрический смысл модуля</vt:lpstr>
      <vt:lpstr>Устная работа</vt:lpstr>
      <vt:lpstr>Решение уравнений</vt:lpstr>
      <vt:lpstr>Решение неравенств</vt:lpstr>
      <vt:lpstr>Решите неравенства:</vt:lpstr>
      <vt:lpstr>Проверка</vt:lpstr>
      <vt:lpstr>Упражнения на «5»</vt:lpstr>
      <vt:lpstr>Урок окончен, 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 и неравенств, содержащих модуль</dc:title>
  <dc:creator>Татьяна</dc:creator>
  <cp:lastModifiedBy>Татьяна</cp:lastModifiedBy>
  <cp:revision>13</cp:revision>
  <dcterms:created xsi:type="dcterms:W3CDTF">2012-09-13T16:32:22Z</dcterms:created>
  <dcterms:modified xsi:type="dcterms:W3CDTF">2012-09-13T18:25:33Z</dcterms:modified>
</cp:coreProperties>
</file>