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6" r:id="rId5"/>
    <p:sldId id="267" r:id="rId6"/>
    <p:sldId id="268" r:id="rId7"/>
    <p:sldId id="269" r:id="rId8"/>
    <p:sldId id="270" r:id="rId9"/>
    <p:sldId id="271" r:id="rId10"/>
    <p:sldId id="257" r:id="rId11"/>
    <p:sldId id="277" r:id="rId12"/>
    <p:sldId id="276" r:id="rId13"/>
    <p:sldId id="258" r:id="rId14"/>
    <p:sldId id="259" r:id="rId15"/>
    <p:sldId id="278" r:id="rId16"/>
    <p:sldId id="264" r:id="rId17"/>
    <p:sldId id="279" r:id="rId18"/>
    <p:sldId id="262" r:id="rId19"/>
    <p:sldId id="26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EDDEEE"/>
    <a:srgbClr val="DEF1F2"/>
    <a:srgbClr val="CCFFCC"/>
    <a:srgbClr val="E8F2AC"/>
    <a:srgbClr val="DABCDE"/>
    <a:srgbClr val="F6EFF7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0" autoAdjust="0"/>
    <p:restoredTop sz="94660"/>
  </p:normalViewPr>
  <p:slideViewPr>
    <p:cSldViewPr>
      <p:cViewPr varScale="1">
        <p:scale>
          <a:sx n="100" d="100"/>
          <a:sy n="100" d="100"/>
        </p:scale>
        <p:origin x="-2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FF0E8-29B4-484F-B3AB-AD52ACDDB2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42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B6E3D-8B9D-4465-8DF2-FA7AACA04FA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88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8D0E8-DA22-426A-9DB8-CF28DFA57B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74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F0DF1-AD06-4D45-9F7E-D4FF184212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115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BC650-DE8A-493A-B418-114943443A4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68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25B01-2D8C-45F4-82B3-8199D42247F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32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F77B8-4587-4335-B2CD-5804F1421F2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48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5CEAA-8074-46C8-8206-5C35C025DD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6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58941-1982-4046-964D-713F1E3CAEE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35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E37CA-0802-4811-8C62-A6F51B655F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831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AEC7D-49AB-4189-A1D4-201CA47741F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14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51DA1FC1-A8ED-4222-924C-0A1B67DD252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Relationship Id="rId9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547813" y="765175"/>
            <a:ext cx="5616575" cy="1992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Масштаб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23850" y="4941888"/>
            <a:ext cx="201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6 класс</a:t>
            </a:r>
          </a:p>
        </p:txBody>
      </p:sp>
      <p:pic>
        <p:nvPicPr>
          <p:cNvPr id="2055" name="Picture 7" descr="глобус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068638"/>
            <a:ext cx="3094037" cy="287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39750" y="6035675"/>
            <a:ext cx="8308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Учитель математики Поплавская Марина Борисовна,</a:t>
            </a:r>
          </a:p>
          <a:p>
            <a:r>
              <a:rPr lang="ru-RU" sz="24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учитель географии Гражданинова Елена Николаевна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/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15888"/>
            <a:ext cx="8518525" cy="393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28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 1</a:t>
            </a:r>
          </a:p>
          <a:p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Длина дороги между городами 2400 км. </a:t>
            </a:r>
          </a:p>
          <a:p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Какой длины получится линия, </a:t>
            </a:r>
          </a:p>
          <a:p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изображающая эту магистраль на карте, </a:t>
            </a:r>
          </a:p>
          <a:p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сделанной в масштабе: </a:t>
            </a:r>
          </a:p>
          <a:p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а) 1:100 000 000;  б) 1:200 000 000? </a:t>
            </a:r>
          </a:p>
          <a:p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Ответ дайте в миллиметрах.</a:t>
            </a:r>
          </a:p>
          <a:p>
            <a:pPr eaLnBrk="0" hangingPunct="0"/>
            <a:endParaRPr lang="ru-RU" sz="320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130" name="Group 58"/>
          <p:cNvGraphicFramePr>
            <a:graphicFrameLocks noGrp="1"/>
          </p:cNvGraphicFramePr>
          <p:nvPr/>
        </p:nvGraphicFramePr>
        <p:xfrm>
          <a:off x="1547813" y="3716338"/>
          <a:ext cx="6264275" cy="1727201"/>
        </p:xfrm>
        <a:graphic>
          <a:graphicData uri="http://schemas.openxmlformats.org/drawingml/2006/table">
            <a:tbl>
              <a:tblPr/>
              <a:tblGrid>
                <a:gridCol w="1697037"/>
                <a:gridCol w="4567238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на карте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на местности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13" name="Text Box 41"/>
          <p:cNvSpPr txBox="1">
            <a:spLocks noChangeArrowheads="1"/>
          </p:cNvSpPr>
          <p:nvPr/>
        </p:nvSpPr>
        <p:spPr bwMode="auto">
          <a:xfrm>
            <a:off x="1619250" y="5661025"/>
            <a:ext cx="56276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 = 2400 : 1000 = 2,4 (см)</a:t>
            </a:r>
          </a:p>
        </p:txBody>
      </p:sp>
      <p:sp>
        <p:nvSpPr>
          <p:cNvPr id="3114" name="Text Box 42"/>
          <p:cNvSpPr txBox="1">
            <a:spLocks noChangeArrowheads="1"/>
          </p:cNvSpPr>
          <p:nvPr/>
        </p:nvSpPr>
        <p:spPr bwMode="auto">
          <a:xfrm>
            <a:off x="179388" y="3544888"/>
            <a:ext cx="5445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а)</a:t>
            </a:r>
          </a:p>
        </p:txBody>
      </p:sp>
      <p:pic>
        <p:nvPicPr>
          <p:cNvPr id="3121" name="Picture 49" descr="глобу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5084763"/>
            <a:ext cx="1452562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2051050" y="4265613"/>
            <a:ext cx="9350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1см</a:t>
            </a:r>
          </a:p>
        </p:txBody>
      </p:sp>
      <p:sp>
        <p:nvSpPr>
          <p:cNvPr id="3123" name="Text Box 51"/>
          <p:cNvSpPr txBox="1">
            <a:spLocks noChangeArrowheads="1"/>
          </p:cNvSpPr>
          <p:nvPr/>
        </p:nvSpPr>
        <p:spPr bwMode="auto">
          <a:xfrm>
            <a:off x="2124075" y="4819650"/>
            <a:ext cx="1093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Х см</a:t>
            </a:r>
          </a:p>
        </p:txBody>
      </p:sp>
      <p:sp>
        <p:nvSpPr>
          <p:cNvPr id="3124" name="Text Box 52"/>
          <p:cNvSpPr txBox="1">
            <a:spLocks noChangeArrowheads="1"/>
          </p:cNvSpPr>
          <p:nvPr/>
        </p:nvSpPr>
        <p:spPr bwMode="auto">
          <a:xfrm>
            <a:off x="3348038" y="436562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auto">
          <a:xfrm>
            <a:off x="3184525" y="4211638"/>
            <a:ext cx="4606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100000000см = 1000км</a:t>
            </a:r>
          </a:p>
        </p:txBody>
      </p:sp>
      <p:sp>
        <p:nvSpPr>
          <p:cNvPr id="3126" name="Text Box 54"/>
          <p:cNvSpPr txBox="1">
            <a:spLocks noChangeArrowheads="1"/>
          </p:cNvSpPr>
          <p:nvPr/>
        </p:nvSpPr>
        <p:spPr bwMode="auto">
          <a:xfrm>
            <a:off x="4211638" y="4892675"/>
            <a:ext cx="15890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2400км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" grpId="0"/>
      <p:bldP spid="31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635375" y="160338"/>
            <a:ext cx="20780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Решение.</a:t>
            </a:r>
          </a:p>
          <a:p>
            <a:endParaRPr lang="ru-RU" sz="3200">
              <a:solidFill>
                <a:srgbClr val="006600"/>
              </a:solidFill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63575" y="1187450"/>
            <a:ext cx="569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б)</a:t>
            </a:r>
          </a:p>
        </p:txBody>
      </p:sp>
      <p:graphicFrame>
        <p:nvGraphicFramePr>
          <p:cNvPr id="25633" name="Group 33"/>
          <p:cNvGraphicFramePr>
            <a:graphicFrameLocks noGrp="1"/>
          </p:cNvGraphicFramePr>
          <p:nvPr/>
        </p:nvGraphicFramePr>
        <p:xfrm>
          <a:off x="1547813" y="1268413"/>
          <a:ext cx="6480175" cy="2144713"/>
        </p:xfrm>
        <a:graphic>
          <a:graphicData uri="http://schemas.openxmlformats.org/drawingml/2006/table">
            <a:tbl>
              <a:tblPr/>
              <a:tblGrid>
                <a:gridCol w="1895475"/>
                <a:gridCol w="4584700"/>
              </a:tblGrid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на карте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на местности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2176463" y="4378325"/>
            <a:ext cx="5500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 = 2400 : 2000 = 1,2(см)</a:t>
            </a:r>
          </a:p>
        </p:txBody>
      </p:sp>
      <p:pic>
        <p:nvPicPr>
          <p:cNvPr id="25627" name="Picture 27" descr="глобу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5013325"/>
            <a:ext cx="1511300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1979613" y="2084388"/>
            <a:ext cx="9350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1см</a:t>
            </a: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2124075" y="2732088"/>
            <a:ext cx="10937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Х см</a:t>
            </a:r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3471863" y="1979613"/>
            <a:ext cx="4606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200000000см = 2000км</a:t>
            </a:r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4643438" y="2732088"/>
            <a:ext cx="1589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2400км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6" grpId="0"/>
      <p:bldP spid="25628" grpId="0"/>
      <p:bldP spid="25630" grpId="0"/>
      <p:bldP spid="25631" grpId="0"/>
      <p:bldP spid="256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yes4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916113"/>
            <a:ext cx="2879725" cy="230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51050" y="188913"/>
            <a:ext cx="50117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i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Гимнастика для глаз</a:t>
            </a:r>
          </a:p>
        </p:txBody>
      </p:sp>
      <p:pic>
        <p:nvPicPr>
          <p:cNvPr id="24592" name="Picture 16" descr="1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3684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3" name="Picture 17" descr="colec2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188913"/>
            <a:ext cx="1312863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4" name="Picture 18" descr="собака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232400"/>
            <a:ext cx="1878013" cy="14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9" name="Picture 23" descr="colec2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4163"/>
            <a:ext cx="2987675" cy="149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04" name="Picture 28" descr="птенчик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04813"/>
            <a:ext cx="1458912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05" name="Picture 29" descr="14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5906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06" name="Picture 30" descr="пчела 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92375"/>
            <a:ext cx="1081087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74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55 -0.29886 C 0.54913 -0.29886 0.74427 -0.12746 0.74427 0.0842 C 0.74427 0.29517 0.54913 0.46727 0.30955 0.46727 C 0.06997 0.46727 -0.125 0.29517 -0.125 0.0842 C -0.125 -0.12746 0.06997 -0.29886 0.30955 -0.29886 Z " pathEditMode="relative" rAng="0" ptsTypes="fffff">
                                      <p:cBhvr>
                                        <p:cTn id="75" dur="2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77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29 -0.23571 C 0.54392 -0.23571 0.73646 -0.07148 0.73646 0.13116 C 0.73646 0.3338 0.54392 0.49873 0.30729 0.49873 C 0.07049 0.49873 -0.12187 0.3338 -0.12187 0.13116 C -0.12187 -0.07148 0.07049 -0.23571 0.30729 -0.23571 Z " pathEditMode="relative" rAng="0" ptsTypes="fffff">
                                      <p:cBhvr>
                                        <p:cTn id="78" dur="2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8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85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2000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9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9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100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105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67 -2.0495E-6 C -0.12674 -0.12329 -0.11163 -0.24034 -0.0816 -0.24034 C -0.0474 -0.24034 -0.03576 -0.12329 -0.02448 -2.0495E-6 C -0.00937 0.13694 0.00174 0.27389 0.0401 0.27389 C 0.07413 0.27389 0.08507 0.13694 0.10017 -2.0495E-6 C 0.10747 -0.12329 0.12257 -0.24034 0.1566 -0.24034 C 0.18698 -0.24034 0.20191 -0.12329 0.21372 -2.0495E-6 C 0.22483 0.13694 0.2401 0.27389 0.27413 0.27389 C 0.30816 0.27389 0.33472 -2.0495E-6 0.33472 0.00116 C 0.34566 -0.12329 0.35764 -0.24034 0.3908 -0.24034 C 0.42517 -0.24034 0.43681 -0.12329 0.44809 -2.0495E-6 C 0.46302 0.13694 0.47413 0.27389 0.5125 0.27389 C 0.54653 0.27389 0.55747 0.13694 0.56875 -2.0495E-6 C 0.58403 -0.12329 0.59497 -0.24034 0.62899 -0.24034 C 0.65938 -0.24034 0.67448 -0.12329 0.68629 -2.0495E-6 C 0.6974 0.13694 0.7125 0.27389 0.7467 0.27389 C 0.78073 0.27389 0.79184 0.13694 0.80729 -2.0495E-6 " pathEditMode="relative" rAng="0" ptsTypes="fffffffffffffffff">
                                      <p:cBhvr>
                                        <p:cTn id="106" dur="2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40" y="16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глобу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924175"/>
            <a:ext cx="1655763" cy="20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79388" y="260350"/>
            <a:ext cx="860742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 2</a:t>
            </a:r>
          </a:p>
          <a:p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Какая длина реки, если на карте ее длина</a:t>
            </a:r>
          </a:p>
          <a:p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6 см 3 мм, а масштаб карты 1: 1 000 000?</a:t>
            </a:r>
          </a:p>
          <a:p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Ответ дайте в километрах.</a:t>
            </a:r>
          </a:p>
        </p:txBody>
      </p:sp>
      <p:graphicFrame>
        <p:nvGraphicFramePr>
          <p:cNvPr id="6167" name="Group 23"/>
          <p:cNvGraphicFramePr>
            <a:graphicFrameLocks noGrp="1"/>
          </p:cNvGraphicFramePr>
          <p:nvPr/>
        </p:nvGraphicFramePr>
        <p:xfrm>
          <a:off x="900113" y="3284538"/>
          <a:ext cx="6096000" cy="2363789"/>
        </p:xfrm>
        <a:graphic>
          <a:graphicData uri="http://schemas.openxmlformats.org/drawingml/2006/table">
            <a:tbl>
              <a:tblPr/>
              <a:tblGrid>
                <a:gridCol w="1944687"/>
                <a:gridCol w="4151313"/>
              </a:tblGrid>
              <a:tr h="779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на карте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на местности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2124075" y="2349500"/>
            <a:ext cx="383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6см 3мм = 6,3см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447675" y="5940425"/>
            <a:ext cx="803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 = 6,3   1000000 = 6300000(см) = 63(км) 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1258888" y="4149725"/>
            <a:ext cx="9350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1см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1239838" y="4932363"/>
            <a:ext cx="1273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6,3см</a:t>
            </a: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3635375" y="4149725"/>
            <a:ext cx="22875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1000000см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3995738" y="4941888"/>
            <a:ext cx="10937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Х см</a:t>
            </a:r>
          </a:p>
        </p:txBody>
      </p:sp>
      <p:graphicFrame>
        <p:nvGraphicFramePr>
          <p:cNvPr id="6174" name="Object 30"/>
          <p:cNvGraphicFramePr>
            <a:graphicFrameLocks noChangeAspect="1"/>
          </p:cNvGraphicFramePr>
          <p:nvPr/>
        </p:nvGraphicFramePr>
        <p:xfrm>
          <a:off x="1835150" y="6092825"/>
          <a:ext cx="2889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Формула" r:id="rId4" imgW="88560" imgH="88560" progId="Equation.3">
                  <p:embed/>
                </p:oleObj>
              </mc:Choice>
              <mc:Fallback>
                <p:oleObj name="Формула" r:id="rId4" imgW="88560" imgH="8856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6092825"/>
                        <a:ext cx="28892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9" grpId="0"/>
      <p:bldP spid="6170" grpId="0"/>
      <p:bldP spid="6171" grpId="0"/>
      <p:bldP spid="6172" grpId="0"/>
      <p:bldP spid="61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глобу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4837113"/>
            <a:ext cx="1655762" cy="20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79388" y="178624"/>
            <a:ext cx="870571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№ 3</a:t>
            </a:r>
            <a:endParaRPr lang="ru-RU" sz="3200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/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Вычислите площадь квартиры, если </a:t>
            </a:r>
            <a:endParaRPr lang="ru-RU" sz="3200" dirty="0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eaLnBrk="0" hangingPunct="0"/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</a:t>
            </a:r>
            <a:r>
              <a:rPr lang="ru-RU" sz="320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торона </a:t>
            </a:r>
            <a:r>
              <a:rPr lang="ru-RU" sz="3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одной  </a:t>
            </a:r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клетки плана равна 1 см. </a:t>
            </a:r>
          </a:p>
          <a:p>
            <a:pPr eaLnBrk="0" hangingPunct="0"/>
            <a:r>
              <a:rPr lang="ru-RU" sz="32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Ответ дайте в м².</a:t>
            </a:r>
            <a:endParaRPr lang="ru-RU" sz="3200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84413"/>
            <a:ext cx="7272338" cy="415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635375" y="188913"/>
            <a:ext cx="19653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Решение</a:t>
            </a:r>
          </a:p>
        </p:txBody>
      </p:sp>
      <p:graphicFrame>
        <p:nvGraphicFramePr>
          <p:cNvPr id="26647" name="Group 23"/>
          <p:cNvGraphicFramePr>
            <a:graphicFrameLocks noGrp="1"/>
          </p:cNvGraphicFramePr>
          <p:nvPr/>
        </p:nvGraphicFramePr>
        <p:xfrm>
          <a:off x="1042988" y="836613"/>
          <a:ext cx="6935787" cy="3313113"/>
        </p:xfrm>
        <a:graphic>
          <a:graphicData uri="http://schemas.openxmlformats.org/drawingml/2006/table">
            <a:tbl>
              <a:tblPr/>
              <a:tblGrid>
                <a:gridCol w="2447925"/>
                <a:gridCol w="4487862"/>
              </a:tblGrid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на плане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на местности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1887538" y="1693863"/>
            <a:ext cx="8667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ru-RU" sz="32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см</a:t>
            </a:r>
            <a:endParaRPr lang="ru-RU" sz="3200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4787900" y="1703388"/>
            <a:ext cx="1655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100</a:t>
            </a:r>
            <a:r>
              <a:rPr lang="ru-RU" sz="36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см</a:t>
            </a:r>
            <a:endParaRPr lang="ru-RU" sz="36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26651" name="Object 27"/>
          <p:cNvGraphicFramePr>
            <a:graphicFrameLocks noChangeAspect="1"/>
          </p:cNvGraphicFramePr>
          <p:nvPr/>
        </p:nvGraphicFramePr>
        <p:xfrm>
          <a:off x="1979613" y="2492375"/>
          <a:ext cx="8636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3" name="Формула" r:id="rId3" imgW="482400" imgH="355320" progId="Equation.3">
                  <p:embed/>
                </p:oleObj>
              </mc:Choice>
              <mc:Fallback>
                <p:oleObj name="Формула" r:id="rId3" imgW="482400" imgH="35532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492375"/>
                        <a:ext cx="863600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4" name="Object 30"/>
          <p:cNvGraphicFramePr>
            <a:graphicFrameLocks noChangeAspect="1"/>
          </p:cNvGraphicFramePr>
          <p:nvPr/>
        </p:nvGraphicFramePr>
        <p:xfrm>
          <a:off x="4716463" y="2420938"/>
          <a:ext cx="20161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4" name="Формула" r:id="rId5" imgW="1015920" imgH="355320" progId="Equation.3">
                  <p:embed/>
                </p:oleObj>
              </mc:Choice>
              <mc:Fallback>
                <p:oleObj name="Формула" r:id="rId5" imgW="1015920" imgH="35532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420938"/>
                        <a:ext cx="2016125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5" name="Object 31"/>
          <p:cNvGraphicFramePr>
            <a:graphicFrameLocks noChangeAspect="1"/>
          </p:cNvGraphicFramePr>
          <p:nvPr/>
        </p:nvGraphicFramePr>
        <p:xfrm>
          <a:off x="1619250" y="3284538"/>
          <a:ext cx="129540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5" name="Формула" r:id="rId7" imgW="660240" imgH="355320" progId="Equation.3">
                  <p:embed/>
                </p:oleObj>
              </mc:Choice>
              <mc:Fallback>
                <p:oleObj name="Формула" r:id="rId7" imgW="660240" imgH="35532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284538"/>
                        <a:ext cx="1295400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6" name="Object 32"/>
          <p:cNvGraphicFramePr>
            <a:graphicFrameLocks noChangeAspect="1"/>
          </p:cNvGraphicFramePr>
          <p:nvPr/>
        </p:nvGraphicFramePr>
        <p:xfrm>
          <a:off x="4583113" y="3284538"/>
          <a:ext cx="22082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6" name="Формула" r:id="rId9" imgW="1168200" imgH="355320" progId="Equation.3">
                  <p:embed/>
                </p:oleObj>
              </mc:Choice>
              <mc:Fallback>
                <p:oleObj name="Формула" r:id="rId9" imgW="1168200" imgH="35532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113" y="3284538"/>
                        <a:ext cx="2208212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7" name="Object 33"/>
          <p:cNvGraphicFramePr>
            <a:graphicFrameLocks noChangeAspect="1"/>
          </p:cNvGraphicFramePr>
          <p:nvPr/>
        </p:nvGraphicFramePr>
        <p:xfrm>
          <a:off x="777875" y="4711700"/>
          <a:ext cx="7299325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7" name="Формула" r:id="rId11" imgW="1993680" imgH="355320" progId="Equation.3">
                  <p:embed/>
                </p:oleObj>
              </mc:Choice>
              <mc:Fallback>
                <p:oleObj name="Формула" r:id="rId11" imgW="1993680" imgH="35532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4711700"/>
                        <a:ext cx="7299325" cy="130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глобу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508500"/>
            <a:ext cx="1655763" cy="20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95288" y="107950"/>
            <a:ext cx="8431212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 4</a:t>
            </a:r>
          </a:p>
          <a:p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физической карте России</a:t>
            </a:r>
          </a:p>
          <a:p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определите реальное расстояние</a:t>
            </a:r>
          </a:p>
          <a:p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между Москвой и Санкт-Петербургом.</a:t>
            </a:r>
          </a:p>
          <a:p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 1 : 20000000</a:t>
            </a:r>
          </a:p>
          <a:p>
            <a:endParaRPr lang="ru-RU" sz="320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2310" name="Group 22"/>
          <p:cNvGraphicFramePr>
            <a:graphicFrameLocks noGrp="1"/>
          </p:cNvGraphicFramePr>
          <p:nvPr/>
        </p:nvGraphicFramePr>
        <p:xfrm>
          <a:off x="900113" y="3284538"/>
          <a:ext cx="6096000" cy="2363789"/>
        </p:xfrm>
        <a:graphic>
          <a:graphicData uri="http://schemas.openxmlformats.org/drawingml/2006/table">
            <a:tbl>
              <a:tblPr/>
              <a:tblGrid>
                <a:gridCol w="1944687"/>
                <a:gridCol w="4151313"/>
              </a:tblGrid>
              <a:tr h="779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на карте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на местности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1527175" y="4067175"/>
            <a:ext cx="935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1см</a:t>
            </a:r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3348038" y="414972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sz="2800"/>
          </a:p>
        </p:txBody>
      </p:sp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2916238" y="4149725"/>
            <a:ext cx="4156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20000000см = 200км</a:t>
            </a:r>
          </a:p>
        </p:txBody>
      </p:sp>
      <p:sp>
        <p:nvSpPr>
          <p:cNvPr id="12327" name="Text Box 39"/>
          <p:cNvSpPr txBox="1">
            <a:spLocks noChangeArrowheads="1"/>
          </p:cNvSpPr>
          <p:nvPr/>
        </p:nvSpPr>
        <p:spPr bwMode="auto">
          <a:xfrm>
            <a:off x="1600200" y="4932363"/>
            <a:ext cx="9350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3см</a:t>
            </a:r>
          </a:p>
        </p:txBody>
      </p:sp>
      <p:sp>
        <p:nvSpPr>
          <p:cNvPr id="12328" name="Text Box 40"/>
          <p:cNvSpPr txBox="1">
            <a:spLocks noChangeArrowheads="1"/>
          </p:cNvSpPr>
          <p:nvPr/>
        </p:nvSpPr>
        <p:spPr bwMode="auto">
          <a:xfrm>
            <a:off x="4067175" y="4941888"/>
            <a:ext cx="10715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Х км</a:t>
            </a:r>
          </a:p>
        </p:txBody>
      </p:sp>
      <p:sp>
        <p:nvSpPr>
          <p:cNvPr id="12329" name="Text Box 41"/>
          <p:cNvSpPr txBox="1">
            <a:spLocks noChangeArrowheads="1"/>
          </p:cNvSpPr>
          <p:nvPr/>
        </p:nvSpPr>
        <p:spPr bwMode="auto">
          <a:xfrm>
            <a:off x="735013" y="5867400"/>
            <a:ext cx="1257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 = 3 </a:t>
            </a:r>
          </a:p>
        </p:txBody>
      </p:sp>
      <p:graphicFrame>
        <p:nvGraphicFramePr>
          <p:cNvPr id="12330" name="Object 42"/>
          <p:cNvGraphicFramePr>
            <a:graphicFrameLocks noChangeAspect="1"/>
          </p:cNvGraphicFramePr>
          <p:nvPr/>
        </p:nvGraphicFramePr>
        <p:xfrm>
          <a:off x="1835150" y="6092825"/>
          <a:ext cx="1524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" name="Формула" r:id="rId4" imgW="152280" imgH="152280" progId="Equation.3">
                  <p:embed/>
                </p:oleObj>
              </mc:Choice>
              <mc:Fallback>
                <p:oleObj name="Формула" r:id="rId4" imgW="152280" imgH="15228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6092825"/>
                        <a:ext cx="152400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31" name="Text Box 43"/>
          <p:cNvSpPr txBox="1">
            <a:spLocks noChangeArrowheads="1"/>
          </p:cNvSpPr>
          <p:nvPr/>
        </p:nvSpPr>
        <p:spPr bwMode="auto">
          <a:xfrm>
            <a:off x="1908175" y="5876925"/>
            <a:ext cx="2886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200 = 600 (км)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4" grpId="0"/>
      <p:bldP spid="12326" grpId="0"/>
      <p:bldP spid="12327" grpId="0"/>
      <p:bldP spid="12328" grpId="0"/>
      <p:bldP spid="12329" grpId="0"/>
      <p:bldP spid="123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глобу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508500"/>
            <a:ext cx="1655763" cy="20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95288" y="107950"/>
            <a:ext cx="8431212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№ 5</a:t>
            </a:r>
          </a:p>
          <a:p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физической карте полушарий</a:t>
            </a:r>
          </a:p>
          <a:p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определите реальное расстояние</a:t>
            </a:r>
          </a:p>
          <a:p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между Пекином и Нью-Дели.</a:t>
            </a:r>
          </a:p>
          <a:p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 1 : 90000000</a:t>
            </a:r>
          </a:p>
          <a:p>
            <a:endParaRPr lang="ru-RU" sz="320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7653" name="Group 5"/>
          <p:cNvGraphicFramePr>
            <a:graphicFrameLocks noGrp="1"/>
          </p:cNvGraphicFramePr>
          <p:nvPr/>
        </p:nvGraphicFramePr>
        <p:xfrm>
          <a:off x="971550" y="3068638"/>
          <a:ext cx="6096000" cy="2363789"/>
        </p:xfrm>
        <a:graphic>
          <a:graphicData uri="http://schemas.openxmlformats.org/drawingml/2006/table">
            <a:tbl>
              <a:tblPr/>
              <a:tblGrid>
                <a:gridCol w="1944688"/>
                <a:gridCol w="4151312"/>
              </a:tblGrid>
              <a:tr h="779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на карте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на местности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1547813" y="3956050"/>
            <a:ext cx="9350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1см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3348038" y="414972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sz="2800"/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2916238" y="4005263"/>
            <a:ext cx="4156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90000000см = 900км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1619250" y="4748213"/>
            <a:ext cx="9350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4см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4067175" y="4675188"/>
            <a:ext cx="10715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Х км</a:t>
            </a: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735013" y="5867400"/>
            <a:ext cx="1257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 = 4</a:t>
            </a:r>
            <a:r>
              <a:rPr lang="ru-RU" sz="3200">
                <a:solidFill>
                  <a:srgbClr val="663300"/>
                </a:solidFill>
              </a:rPr>
              <a:t> </a:t>
            </a:r>
          </a:p>
        </p:txBody>
      </p:sp>
      <p:graphicFrame>
        <p:nvGraphicFramePr>
          <p:cNvPr id="27673" name="Object 25"/>
          <p:cNvGraphicFramePr>
            <a:graphicFrameLocks noChangeAspect="1"/>
          </p:cNvGraphicFramePr>
          <p:nvPr/>
        </p:nvGraphicFramePr>
        <p:xfrm>
          <a:off x="1835150" y="6092825"/>
          <a:ext cx="1524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6" name="Формула" r:id="rId4" imgW="152280" imgH="152280" progId="Equation.3">
                  <p:embed/>
                </p:oleObj>
              </mc:Choice>
              <mc:Fallback>
                <p:oleObj name="Формула" r:id="rId4" imgW="152280" imgH="1522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6092825"/>
                        <a:ext cx="152400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2051050" y="5876925"/>
            <a:ext cx="3111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900 = 3600 (км)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7" grpId="0"/>
      <p:bldP spid="27669" grpId="0"/>
      <p:bldP spid="27670" grpId="0"/>
      <p:bldP spid="27671" grpId="0"/>
      <p:bldP spid="27672" grpId="0"/>
      <p:bldP spid="276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глобу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5097463"/>
            <a:ext cx="1443037" cy="176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4" t="52992" r="8446"/>
          <a:stretch>
            <a:fillRect/>
          </a:stretch>
        </p:blipFill>
        <p:spPr bwMode="auto">
          <a:xfrm>
            <a:off x="0" y="0"/>
            <a:ext cx="4370388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Line 4"/>
          <p:cNvSpPr>
            <a:spLocks noChangeShapeType="1"/>
          </p:cNvSpPr>
          <p:nvPr/>
        </p:nvSpPr>
        <p:spPr bwMode="auto">
          <a:xfrm flipH="1" flipV="1">
            <a:off x="1979613" y="4149725"/>
            <a:ext cx="1368425" cy="1150938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V="1">
            <a:off x="1979613" y="1484313"/>
            <a:ext cx="1223962" cy="2665412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632450" y="34925"/>
            <a:ext cx="25733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 1 : 325000</a:t>
            </a:r>
          </a:p>
        </p:txBody>
      </p:sp>
      <p:graphicFrame>
        <p:nvGraphicFramePr>
          <p:cNvPr id="10268" name="Group 28"/>
          <p:cNvGraphicFramePr>
            <a:graphicFrameLocks noGrp="1"/>
          </p:cNvGraphicFramePr>
          <p:nvPr/>
        </p:nvGraphicFramePr>
        <p:xfrm>
          <a:off x="4500563" y="2349500"/>
          <a:ext cx="4430712" cy="3082037"/>
        </p:xfrm>
        <a:graphic>
          <a:graphicData uri="http://schemas.openxmlformats.org/drawingml/2006/table">
            <a:tbl>
              <a:tblPr/>
              <a:tblGrid>
                <a:gridCol w="1930400"/>
                <a:gridCol w="2500312"/>
              </a:tblGrid>
              <a:tr h="1100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на карте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на местности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1см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325000см=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= 3,25км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8см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Х см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4408488" y="611188"/>
            <a:ext cx="41052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Рязань – Рыбное – </a:t>
            </a:r>
          </a:p>
          <a:p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Константиново</a:t>
            </a: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4335463" y="5795963"/>
            <a:ext cx="40719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 = 8  3, 25 = 26 (км)</a:t>
            </a:r>
          </a:p>
        </p:txBody>
      </p:sp>
      <p:graphicFrame>
        <p:nvGraphicFramePr>
          <p:cNvPr id="10270" name="Object 30"/>
          <p:cNvGraphicFramePr>
            <a:graphicFrameLocks noChangeAspect="1"/>
          </p:cNvGraphicFramePr>
          <p:nvPr/>
        </p:nvGraphicFramePr>
        <p:xfrm>
          <a:off x="5364163" y="5949950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Формула" r:id="rId5" imgW="88560" imgH="88560" progId="Equation.3">
                  <p:embed/>
                </p:oleObj>
              </mc:Choice>
              <mc:Fallback>
                <p:oleObj name="Формула" r:id="rId5" imgW="88560" imgH="8856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5949950"/>
                        <a:ext cx="2159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4859338" y="1628775"/>
            <a:ext cx="354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(родина С.А. Есенина)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102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глобу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508500"/>
            <a:ext cx="1655763" cy="20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спасибо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8497888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1403350" y="692150"/>
            <a:ext cx="5689600" cy="1277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За урок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карта ми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" t="1471" r="1878" b="2057"/>
          <a:stretch>
            <a:fillRect/>
          </a:stretch>
        </p:blipFill>
        <p:spPr bwMode="auto">
          <a:xfrm>
            <a:off x="250825" y="188913"/>
            <a:ext cx="4968875" cy="33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Rus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" t="813" r="1399" b="4922"/>
          <a:stretch>
            <a:fillRect/>
          </a:stretch>
        </p:blipFill>
        <p:spPr bwMode="auto">
          <a:xfrm>
            <a:off x="3779838" y="3429000"/>
            <a:ext cx="5184775" cy="33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глобу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2288"/>
            <a:ext cx="2070100" cy="252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Афри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" b="6244"/>
          <a:stretch>
            <a:fillRect/>
          </a:stretch>
        </p:blipFill>
        <p:spPr bwMode="auto">
          <a:xfrm>
            <a:off x="5940425" y="333375"/>
            <a:ext cx="236537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метр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4338638" cy="59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Ряз об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4813"/>
            <a:ext cx="3960812" cy="39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глобу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332288"/>
            <a:ext cx="2070100" cy="252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857250"/>
            <a:ext cx="8183562" cy="1285875"/>
          </a:xfrm>
        </p:spPr>
        <p:txBody>
          <a:bodyPr anchor="b">
            <a:normAutofit fontScale="90000"/>
          </a:bodyPr>
          <a:lstStyle/>
          <a:p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40" name="Picture 4" descr="глобу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5013325"/>
            <a:ext cx="1512887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23825" y="412750"/>
            <a:ext cx="8499475" cy="375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48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Масштаб – </a:t>
            </a:r>
          </a:p>
          <a:p>
            <a:pPr algn="ctr"/>
            <a:r>
              <a:rPr lang="ru-RU" sz="48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это отношение длины</a:t>
            </a:r>
          </a:p>
          <a:p>
            <a:pPr algn="ctr"/>
            <a:r>
              <a:rPr lang="ru-RU" sz="48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отрезка на карте или плане</a:t>
            </a:r>
          </a:p>
          <a:p>
            <a:pPr algn="ctr"/>
            <a:r>
              <a:rPr lang="ru-RU" sz="48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 его действительной</a:t>
            </a:r>
          </a:p>
          <a:p>
            <a:pPr algn="ctr"/>
            <a:r>
              <a:rPr lang="ru-RU" sz="480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длине на местности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23850" y="4365625"/>
            <a:ext cx="78327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Масштаб</a:t>
            </a:r>
            <a:r>
              <a:rPr lang="ru-RU" sz="2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>
                <a:solidFill>
                  <a:schemeClr val="accent2"/>
                </a:solidFill>
              </a:rPr>
              <a:t>(нем. Maßstab)</a:t>
            </a:r>
            <a:r>
              <a:rPr lang="ru-RU" sz="2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переводе с немецкого</a:t>
            </a:r>
          </a:p>
          <a:p>
            <a:r>
              <a:rPr lang="ru-RU" sz="28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– «мерная палка»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188913"/>
            <a:ext cx="8183563" cy="1050925"/>
          </a:xfrm>
        </p:spPr>
        <p:txBody>
          <a:bodyPr anchor="b">
            <a:normAutofit/>
          </a:bodyPr>
          <a:lstStyle/>
          <a:p>
            <a:r>
              <a:rPr lang="ru-RU" sz="4800" b="1">
                <a:solidFill>
                  <a:srgbClr val="663300"/>
                </a:solidFill>
              </a:rPr>
              <a:t>Виды масштаба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4929188" y="26431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b="0">
              <a:latin typeface="Century Gothic" pitchFamily="34" charset="0"/>
            </a:endParaRP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395288" y="1700213"/>
            <a:ext cx="76327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м е н о в а н н ы й</a:t>
            </a: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395288" y="3357563"/>
            <a:ext cx="76327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 и с л е н н ы й</a:t>
            </a: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468313" y="5084763"/>
            <a:ext cx="76327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6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 и н е й н ы й</a:t>
            </a:r>
          </a:p>
        </p:txBody>
      </p:sp>
      <p:pic>
        <p:nvPicPr>
          <p:cNvPr id="15371" name="Picture 11" descr="глобу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5516563"/>
            <a:ext cx="1100137" cy="13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368" grpId="0" animBg="1"/>
      <p:bldP spid="15369" grpId="0" animBg="1"/>
      <p:bldP spid="153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57" name="Group 73"/>
          <p:cNvGraphicFramePr>
            <a:graphicFrameLocks noGrp="1"/>
          </p:cNvGraphicFramePr>
          <p:nvPr>
            <p:ph idx="4294967295"/>
          </p:nvPr>
        </p:nvGraphicFramePr>
        <p:xfrm>
          <a:off x="285750" y="500063"/>
          <a:ext cx="8572500" cy="5862639"/>
        </p:xfrm>
        <a:graphic>
          <a:graphicData uri="http://schemas.openxmlformats.org/drawingml/2006/table">
            <a:tbl>
              <a:tblPr/>
              <a:tblGrid>
                <a:gridCol w="1928813"/>
                <a:gridCol w="2286000"/>
                <a:gridCol w="2000250"/>
                <a:gridCol w="2357437"/>
              </a:tblGrid>
              <a:tr h="1057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Виды масштаба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Как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записывается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Что показывает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Для чего используется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2AC"/>
                    </a:solidFill>
                  </a:tcPr>
                </a:tc>
              </a:tr>
              <a:tr h="160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Именован-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60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Численный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160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Линейный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CDE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3125" y="2143125"/>
            <a:ext cx="22145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Словами и числами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43438" y="3284538"/>
            <a:ext cx="1785937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Во сколько раз уменьшается расстояние на карте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77050" y="3573463"/>
            <a:ext cx="17145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Для краткой записи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14625" y="3857625"/>
            <a:ext cx="151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>
                <a:latin typeface="Century Gothic" pitchFamily="34" charset="0"/>
              </a:rPr>
              <a:t>Дробью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00563" y="2060575"/>
            <a:ext cx="18716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Величину масштаба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43663" y="1844675"/>
            <a:ext cx="21431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Для определения величины масштаба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28875" y="5072063"/>
            <a:ext cx="1855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Делениями на линии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29125" y="5000625"/>
            <a:ext cx="22145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600">
                <a:latin typeface="Century Gothic" pitchFamily="34" charset="0"/>
              </a:rPr>
              <a:t>Соответствующие делениям расстояния на местности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58000" y="5072063"/>
            <a:ext cx="16430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Для измерения расстояний циркулем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15888"/>
            <a:ext cx="8183562" cy="1050925"/>
          </a:xfrm>
        </p:spPr>
        <p:txBody>
          <a:bodyPr anchor="b">
            <a:normAutofit/>
          </a:bodyPr>
          <a:lstStyle/>
          <a:p>
            <a:r>
              <a:rPr lang="ru-RU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Перевести: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6263" y="1341438"/>
            <a:ext cx="8567737" cy="4187825"/>
          </a:xfrm>
        </p:spPr>
        <p:txBody>
          <a:bodyPr lIns="182880" tIns="91440">
            <a:normAutofit fontScale="92500" lnSpcReduction="10000"/>
          </a:bodyPr>
          <a:lstStyle/>
          <a:p>
            <a:pPr marL="265113" indent="-265113"/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Численный масштаб в именованный: </a:t>
            </a:r>
          </a:p>
          <a:p>
            <a:pPr marL="265113" indent="-265113">
              <a:lnSpc>
                <a:spcPct val="150000"/>
              </a:lnSpc>
              <a:buFont typeface="Century Gothic" pitchFamily="34" charset="0"/>
              <a:buAutoNum type="arabicParenR"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1 : 2 000 </a:t>
            </a:r>
          </a:p>
          <a:p>
            <a:pPr marL="265113" indent="-265113">
              <a:lnSpc>
                <a:spcPct val="150000"/>
              </a:lnSpc>
              <a:buFont typeface="Century Gothic" pitchFamily="34" charset="0"/>
              <a:buAutoNum type="arabicParenR"/>
            </a:pPr>
            <a:r>
              <a:rPr lang="ru-RU" b="1"/>
              <a:t>1 : 15 000 000</a:t>
            </a:r>
          </a:p>
          <a:p>
            <a:pPr marL="265113" indent="-265113"/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Именованный масштаб в численный:</a:t>
            </a:r>
          </a:p>
          <a:p>
            <a:pPr marL="265113" indent="-265113">
              <a:lnSpc>
                <a:spcPct val="150000"/>
              </a:lnSpc>
              <a:buFont typeface="Century Gothic" pitchFamily="34" charset="0"/>
              <a:buAutoNum type="arabicParenR"/>
            </a:pPr>
            <a:r>
              <a:rPr lang="ru-RU" b="1"/>
              <a:t>в 1 см – 30 км</a:t>
            </a:r>
          </a:p>
          <a:p>
            <a:pPr marL="265113" indent="-265113">
              <a:lnSpc>
                <a:spcPct val="150000"/>
              </a:lnSpc>
              <a:buFont typeface="Century Gothic" pitchFamily="34" charset="0"/>
              <a:buAutoNum type="arabicParenR"/>
            </a:pPr>
            <a:r>
              <a:rPr lang="ru-RU" b="1"/>
              <a:t>в 1 см – 500 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43663" y="2060575"/>
            <a:ext cx="2376487" cy="50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в 1 см – </a:t>
            </a:r>
            <a:r>
              <a:rPr lang="ru-RU" sz="2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ru-RU" sz="2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0 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35713" y="2852738"/>
            <a:ext cx="2808287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в 1 см – </a:t>
            </a:r>
            <a:r>
              <a:rPr lang="ru-RU" sz="2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</a:t>
            </a:r>
            <a:r>
              <a:rPr lang="ru-RU" sz="2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50 км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04025" y="4292600"/>
            <a:ext cx="2000250" cy="50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1 : </a:t>
            </a:r>
            <a:r>
              <a:rPr lang="ru-RU" sz="2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 </a:t>
            </a:r>
            <a:r>
              <a:rPr lang="ru-RU" sz="2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000</a:t>
            </a:r>
            <a:r>
              <a:rPr lang="ru-RU" sz="2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000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32588" y="5229225"/>
            <a:ext cx="2000250" cy="50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1 : </a:t>
            </a:r>
            <a:r>
              <a:rPr lang="ru-RU" sz="2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</a:t>
            </a:r>
            <a:r>
              <a:rPr lang="ru-RU" sz="2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0</a:t>
            </a:r>
            <a:r>
              <a:rPr lang="ru-RU" sz="2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4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3238" y="530225"/>
            <a:ext cx="8183562" cy="5256213"/>
          </a:xfrm>
        </p:spPr>
        <p:txBody>
          <a:bodyPr lIns="182880" tIns="91440">
            <a:normAutofit/>
          </a:bodyPr>
          <a:lstStyle/>
          <a:p>
            <a:pPr marL="265113" indent="-265113"/>
            <a:r>
              <a:rPr lang="ru-RU" sz="40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Какой из масштабов крупнее?</a:t>
            </a:r>
          </a:p>
          <a:p>
            <a:pPr marL="265113" indent="-265113">
              <a:lnSpc>
                <a:spcPct val="150000"/>
              </a:lnSpc>
              <a:buFont typeface="Century Gothic" pitchFamily="34" charset="0"/>
              <a:buAutoNum type="arabicParenR"/>
            </a:pPr>
            <a:r>
              <a:rPr lang="ru-RU" sz="3600" b="1"/>
              <a:t>1 : 25</a:t>
            </a:r>
          </a:p>
          <a:p>
            <a:pPr marL="265113" indent="-265113">
              <a:lnSpc>
                <a:spcPct val="150000"/>
              </a:lnSpc>
              <a:buFont typeface="Century Gothic" pitchFamily="34" charset="0"/>
              <a:buAutoNum type="arabicParenR"/>
            </a:pPr>
            <a:r>
              <a:rPr lang="ru-RU" sz="3600" b="1"/>
              <a:t>1 : 300</a:t>
            </a:r>
          </a:p>
          <a:p>
            <a:pPr marL="265113" indent="-265113">
              <a:lnSpc>
                <a:spcPct val="150000"/>
              </a:lnSpc>
              <a:buFont typeface="Century Gothic" pitchFamily="34" charset="0"/>
              <a:buAutoNum type="arabicParenR"/>
            </a:pPr>
            <a:r>
              <a:rPr lang="ru-RU" sz="3600" b="1"/>
              <a:t>1 : 50 000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932363" y="1989138"/>
            <a:ext cx="3168650" cy="1223962"/>
          </a:xfrm>
          <a:prstGeom prst="rect">
            <a:avLst/>
          </a:prstGeom>
          <a:solidFill>
            <a:srgbClr val="EDDEE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48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1 : 25</a:t>
            </a:r>
          </a:p>
        </p:txBody>
      </p:sp>
      <p:pic>
        <p:nvPicPr>
          <p:cNvPr id="18437" name="Picture 5" descr="глобу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508500"/>
            <a:ext cx="1655763" cy="20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183562" cy="693737"/>
          </a:xfrm>
        </p:spPr>
        <p:txBody>
          <a:bodyPr anchor="b">
            <a:normAutofit fontScale="90000"/>
          </a:bodyPr>
          <a:lstStyle/>
          <a:p>
            <a:r>
              <a:rPr lang="ru-RU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Отношения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4294967295"/>
          </p:nvPr>
        </p:nvSpPr>
        <p:spPr>
          <a:xfrm>
            <a:off x="250825" y="908050"/>
            <a:ext cx="8785225" cy="5472113"/>
          </a:xfrm>
        </p:spPr>
        <p:txBody>
          <a:bodyPr lIns="182880" tIns="91440"/>
          <a:lstStyle/>
          <a:p>
            <a:pPr marL="265113" indent="-265113"/>
            <a: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называют отношением двух чисел?</a:t>
            </a:r>
          </a:p>
          <a:p>
            <a:pPr marL="265113" indent="-265113"/>
            <a: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показывает отношение двух чисел?</a:t>
            </a:r>
          </a:p>
          <a:p>
            <a:pPr marL="265113" indent="-265113"/>
            <a: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можно записать отношение  1 : 100 и что оно показывает?</a:t>
            </a:r>
          </a:p>
          <a:p>
            <a:pPr marL="265113" indent="-265113"/>
            <a: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показывает отношение 1000 : 1?</a:t>
            </a:r>
          </a:p>
          <a:p>
            <a:pPr marL="265113" indent="-265113"/>
            <a: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найти отношение 400м к 8см?</a:t>
            </a:r>
          </a:p>
          <a:p>
            <a:pPr marL="265113" indent="-265113"/>
            <a: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Выразить в см: 650м, 8км.</a:t>
            </a:r>
          </a:p>
          <a:p>
            <a:pPr marL="265113" indent="-265113">
              <a:buFontTx/>
              <a:buNone/>
            </a:pPr>
            <a:endParaRPr lang="ru-RU" b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461" name="Picture 5" descr="глобу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4837113"/>
            <a:ext cx="1655762" cy="20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534</Words>
  <Application>Microsoft Office PowerPoint</Application>
  <PresentationFormat>Экран (4:3)</PresentationFormat>
  <Paragraphs>151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Оформление по умолчанию</vt:lpstr>
      <vt:lpstr>Формула</vt:lpstr>
      <vt:lpstr>Презентация PowerPoint</vt:lpstr>
      <vt:lpstr>Презентация PowerPoint</vt:lpstr>
      <vt:lpstr>Презентация PowerPoint</vt:lpstr>
      <vt:lpstr> </vt:lpstr>
      <vt:lpstr>Виды масштаба </vt:lpstr>
      <vt:lpstr>Презентация PowerPoint</vt:lpstr>
      <vt:lpstr>Перевести:</vt:lpstr>
      <vt:lpstr>Презентация PowerPoint</vt:lpstr>
      <vt:lpstr>Отношения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Масштаб, 6 класс</dc:title>
  <dc:creator>РоМаra</dc:creator>
  <cp:lastModifiedBy>User</cp:lastModifiedBy>
  <cp:revision>22</cp:revision>
  <dcterms:created xsi:type="dcterms:W3CDTF">2011-10-16T10:04:12Z</dcterms:created>
  <dcterms:modified xsi:type="dcterms:W3CDTF">2012-08-09T15:10:09Z</dcterms:modified>
</cp:coreProperties>
</file>