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theme/theme2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</p:sldMasterIdLst>
  <p:notesMasterIdLst>
    <p:notesMasterId r:id="rId69"/>
  </p:notesMasterIdLst>
  <p:sldIdLst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80" r:id="rId43"/>
    <p:sldId id="279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94" r:id="rId58"/>
    <p:sldId id="295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slide" Target="slides/slide26.xml"/><Relationship Id="rId50" Type="http://schemas.openxmlformats.org/officeDocument/2006/relationships/slide" Target="slides/slide29.xml"/><Relationship Id="rId55" Type="http://schemas.openxmlformats.org/officeDocument/2006/relationships/slide" Target="slides/slide34.xml"/><Relationship Id="rId63" Type="http://schemas.openxmlformats.org/officeDocument/2006/relationships/slide" Target="slides/slide42.xml"/><Relationship Id="rId68" Type="http://schemas.openxmlformats.org/officeDocument/2006/relationships/slide" Target="slides/slide47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slide" Target="slides/slide24.xml"/><Relationship Id="rId53" Type="http://schemas.openxmlformats.org/officeDocument/2006/relationships/slide" Target="slides/slide32.xml"/><Relationship Id="rId58" Type="http://schemas.openxmlformats.org/officeDocument/2006/relationships/slide" Target="slides/slide37.xml"/><Relationship Id="rId66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49" Type="http://schemas.openxmlformats.org/officeDocument/2006/relationships/slide" Target="slides/slide28.xml"/><Relationship Id="rId57" Type="http://schemas.openxmlformats.org/officeDocument/2006/relationships/slide" Target="slides/slide36.xml"/><Relationship Id="rId61" Type="http://schemas.openxmlformats.org/officeDocument/2006/relationships/slide" Target="slides/slide40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slide" Target="slides/slide23.xml"/><Relationship Id="rId52" Type="http://schemas.openxmlformats.org/officeDocument/2006/relationships/slide" Target="slides/slide31.xml"/><Relationship Id="rId60" Type="http://schemas.openxmlformats.org/officeDocument/2006/relationships/slide" Target="slides/slide39.xml"/><Relationship Id="rId65" Type="http://schemas.openxmlformats.org/officeDocument/2006/relationships/slide" Target="slides/slide44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slide" Target="slides/slide22.xml"/><Relationship Id="rId48" Type="http://schemas.openxmlformats.org/officeDocument/2006/relationships/slide" Target="slides/slide27.xml"/><Relationship Id="rId56" Type="http://schemas.openxmlformats.org/officeDocument/2006/relationships/slide" Target="slides/slide35.xml"/><Relationship Id="rId64" Type="http://schemas.openxmlformats.org/officeDocument/2006/relationships/slide" Target="slides/slide43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0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slide" Target="slides/slide25.xml"/><Relationship Id="rId59" Type="http://schemas.openxmlformats.org/officeDocument/2006/relationships/slide" Target="slides/slide38.xml"/><Relationship Id="rId67" Type="http://schemas.openxmlformats.org/officeDocument/2006/relationships/slide" Target="slides/slide46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20.xml"/><Relationship Id="rId54" Type="http://schemas.openxmlformats.org/officeDocument/2006/relationships/slide" Target="slides/slide33.xml"/><Relationship Id="rId62" Type="http://schemas.openxmlformats.org/officeDocument/2006/relationships/slide" Target="slides/slide4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DCF1-EB3B-47B0-81AC-277387E10CB5}" type="datetimeFigureOut">
              <a:rPr lang="ru-RU" smtClean="0"/>
              <a:t>03.10.2011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9A195-6E34-401D-8A2E-707AF91D4A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64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DC790B-7D60-45B5-AC44-8A81B8587DE7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A35B51-F1D0-4FF2-96D6-55C3BEE58B74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92495E9-60D2-49E2-B9B6-14396125A3D7}" type="slidenum">
              <a:rPr lang="ru-RU" smtClean="0"/>
              <a:pPr/>
              <a:t>39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85F6A4B-796B-4548-81FC-14298EFFD72F}" type="slidenum">
              <a:rPr lang="ru-RU" smtClean="0"/>
              <a:pPr/>
              <a:t>40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06B71B-4EFE-49F8-8FDF-CB495D57528C}" type="slidenum">
              <a:rPr lang="ru-RU" smtClean="0"/>
              <a:pPr/>
              <a:t>41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CF65EB8-011B-4885-8293-B6F1A1E0C2EC}" type="slidenum">
              <a:rPr lang="ru-RU" smtClean="0"/>
              <a:pPr/>
              <a:t>42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248A5B-2F76-41BF-AD7F-D23F14B77928}" type="slidenum">
              <a:rPr lang="ru-RU" smtClean="0"/>
              <a:pPr/>
              <a:t>43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79861-1B39-476C-A6DF-A22607FD3C61}" type="slidenum">
              <a:rPr lang="ru-RU"/>
              <a:pPr/>
              <a:t>44</a:t>
            </a:fld>
            <a:endParaRPr lang="ru-RU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263E81-00AB-4476-9CDC-BE24123922E7}" type="slidenum">
              <a:rPr lang="ru-RU"/>
              <a:pPr/>
              <a:t>45</a:t>
            </a:fld>
            <a:endParaRPr lang="ru-RU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4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3896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1317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4710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4307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4106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18557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0632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8688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100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9063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2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026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3834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00099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42129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115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7140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8557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918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35899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33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3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391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96533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077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257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8603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9779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105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62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9758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79953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0255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6286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8599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6467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5555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9796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76982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053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69852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9001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4679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72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5091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075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7674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44900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46718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6294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60989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778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366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00100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25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2833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60335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08326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9037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2562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27557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486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160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04827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3924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198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17153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0201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38953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330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1684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784684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44900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4145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6808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7969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753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865461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6638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70030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2506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733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6020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436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49933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837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06267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516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5271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4928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478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73850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06357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79532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0763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0524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1398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73499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98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27620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07032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444465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995979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11807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0062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994020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594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9378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21949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04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17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94877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080864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6729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0309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646509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03963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8532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7023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1082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408012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0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3462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3934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71543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8544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16070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130101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59019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78291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11688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51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91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30699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12258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63362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21055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90464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9951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8401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157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05258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77692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516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43095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54340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7925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98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393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706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114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71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7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9999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807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280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78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1525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686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521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211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566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055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00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703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6713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724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674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84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675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055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71344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639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1868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9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097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370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7372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29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00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0355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188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9283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9616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641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632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35307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794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2471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3015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6357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9459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3961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4243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956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81216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4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956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60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800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0371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993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220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6989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297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49606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557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51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9905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873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3537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8702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2720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259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088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88812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14587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4776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6A991-72E3-4575-9D36-3C0F1A66485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1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1352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10CA-FF1C-4449-88E1-3CFA89C6B0A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907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3AD7E1-52E7-4A86-A90C-D0CB1785D51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329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1BAB0-1B3E-424D-8D7A-B7860C89C8D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05579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08B65-2E16-4D9F-A7FA-EB1291C969E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56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AAEED-7766-4B5E-BC0D-16803CD589F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798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D9C4-04C5-42F8-99A6-A032E4E4780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404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73F39-2599-47E9-99F2-387D9D98DE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0569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D44BD-2701-4983-B2AC-4E51D19E6A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279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4E612-0F27-4C4C-8E60-EF1E59BC9B3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2062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E9C2-CF16-4132-8D1D-79F43EE20C3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0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7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20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1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40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41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6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49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065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37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7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85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56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42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41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18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55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650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1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CCFFFF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5E50D8-CE05-4878-A04D-FC6154FE090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59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15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7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7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8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8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8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9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9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0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0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3.xml"/><Relationship Id="rId1" Type="http://schemas.openxmlformats.org/officeDocument/2006/relationships/slideLayout" Target="../slideLayouts/slideLayout2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2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27.xml"/><Relationship Id="rId4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ladimir-proff.narod.ru/Works/Diplom/Course/Html/Images/Kenigs.jp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9.xml"/><Relationship Id="rId5" Type="http://schemas.openxmlformats.org/officeDocument/2006/relationships/slide" Target="slide1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ЕГО ВЕЛИЧЕСТВО ГРАФ</a:t>
            </a:r>
          </a:p>
        </p:txBody>
      </p:sp>
    </p:spTree>
    <p:extLst>
      <p:ext uri="{BB962C8B-B14F-4D97-AF65-F5344CB8AC3E}">
        <p14:creationId xmlns:p14="http://schemas.microsoft.com/office/powerpoint/2010/main" val="40309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9"/>
          <p:cNvSpPr txBox="1">
            <a:spLocks noChangeArrowheads="1"/>
          </p:cNvSpPr>
          <p:nvPr/>
        </p:nvSpPr>
        <p:spPr bwMode="auto">
          <a:xfrm>
            <a:off x="7848600" y="6491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3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47109" name="Picture 5" descr="мальч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-1466850"/>
            <a:ext cx="134778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5435600" y="1341438"/>
            <a:ext cx="1584325" cy="863600"/>
          </a:xfrm>
          <a:prstGeom prst="wedgeEllipseCallout">
            <a:avLst>
              <a:gd name="adj1" fmla="val -45190"/>
              <a:gd name="adj2" fmla="val 63421"/>
            </a:avLst>
          </a:prstGeom>
          <a:gradFill rotWithShape="1">
            <a:gsLst>
              <a:gs pos="0">
                <a:schemeClr val="bg1"/>
              </a:gs>
              <a:gs pos="100000">
                <a:srgbClr val="CCFFFF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>
                <a:solidFill>
                  <a:srgbClr val="000000"/>
                </a:solidFill>
              </a:rPr>
              <a:t>Я здесь уже был!</a:t>
            </a:r>
          </a:p>
        </p:txBody>
      </p:sp>
      <p:pic>
        <p:nvPicPr>
          <p:cNvPr id="47118" name="Picture 14" descr="Безымянны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863" y="1557338"/>
            <a:ext cx="1862137" cy="244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9" name="Picture 15" descr="пнг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149725"/>
            <a:ext cx="19304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0" name="Picture 16" descr="рп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557338"/>
            <a:ext cx="1901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1" name="Picture 17" descr="Безымянный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-1611313"/>
            <a:ext cx="1862138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4" name="Picture 20" descr="мальч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916113"/>
            <a:ext cx="1347788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5" name="Picture 21" descr="рп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221163"/>
            <a:ext cx="1901825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26" name="Picture 22" descr="мальчи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700213"/>
            <a:ext cx="134778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2190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0.09306 C 0.05625 0.09537 0.06042 0.10047 0.07084 0.10602 C 0.07275 0.11644 0.075 0.11436 0.08195 0.12084 C 0.0908 0.12894 0.0981 0.13473 0.10834 0.13936 C 0.11441 0.15162 0.12744 0.15903 0.13612 0.16899 C 0.13785 0.17107 0.13976 0.17269 0.14167 0.17454 C 0.14445 0.17709 0.15 0.18195 0.15 0.18218 C 0.15435 0.19931 0.14115 0.21181 0.13473 0.22454 C 0.13403 0.24399 0.13403 0.26158 0.13056 0.2801 C 0.13195 0.31945 0.13716 0.36459 0.12778 0.40232 C 0.13125 0.42084 0.13212 0.44352 0.14028 0.45973 C 0.14202 0.47176 0.13976 0.48125 0.1375 0.49306 C 0.13681 0.497 0.13334 0.50417 0.13334 0.5044 " pathEditMode="relative" rAng="0" ptsTypes="ffffffffffffA">
                                      <p:cBhvr>
                                        <p:cTn id="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86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7.40741E-7 L -0.37795 -7.40741E-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47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556 L 0.00122 -0.4833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47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93 0.03634 C -0.04843 0.01759 -0.03888 0.02894 -0.07621 0.03218 C -0.10347 0.03472 -0.13073 0.03727 -0.15816 0.03843 C -0.16284 0.04097 -0.16718 0.04468 -0.17204 0.04676 C -0.20017 0.05949 -0.22968 0.06852 -0.25677 0.08634 C -0.26649 0.09283 -0.27638 0.09815 -0.28593 0.10509 C -0.30138 0.1169 -0.31319 0.12523 -0.33038 0.12778 C -0.35104 0.13565 -0.35642 0.16875 -0.37204 0.18611 C -0.37534 0.2007 -0.37048 0.1838 -0.37899 0.19653 C -0.38003 0.19815 -0.37968 0.2007 -0.38038 0.20278 C -0.38298 0.21065 -0.38333 0.20903 -0.38871 0.2132 C -0.38958 0.21528 -0.39027 0.21759 -0.39149 0.21945 C -0.39305 0.22176 -0.39566 0.22269 -0.39704 0.2257 C -0.4052 0.24283 -0.39132 0.22685 -0.4026 0.2382 C -0.41093 0.25695 -0.40277 0.28125 -0.39843 0.3007 C -0.39843 0.30093 -0.39149 0.31621 -0.3901 0.31922 C -0.38923 0.3213 -0.38732 0.32547 -0.38732 0.32593 C -0.38559 0.33634 -0.38437 0.35185 -0.38038 0.36088 C -0.37569 0.3713 -0.36788 0.37454 -0.36093 0.37963 C -0.35173 0.38634 -0.34461 0.39676 -0.33593 0.40463 C -0.32795 0.42269 -0.33854 0.40162 -0.32899 0.41297 C -0.3276 0.41459 -0.3276 0.41759 -0.32621 0.41922 C -0.325 0.4206 -0.32326 0.42037 -0.32204 0.4213 C -0.31909 0.42361 -0.31649 0.42685 -0.31371 0.42963 C -0.30798 0.44398 -0.29878 0.45116 -0.28871 0.4588 C -0.28211 0.46366 -0.27552 0.4713 -0.26927 0.47755 C -0.26128 0.49537 -0.25191 0.50509 -0.2401 0.51713 C -0.23663 0.5206 -0.23159 0.51922 -0.2276 0.5213 C -0.22604 0.52847 -0.22274 0.53056 -0.21788 0.5338 C -0.21527 0.53565 -0.20954 0.53797 -0.20954 0.5382 C -0.2052 0.54445 -0.19982 0.54838 -0.19566 0.55463 C -0.19079 0.56181 -0.19444 0.55926 -0.19149 0.56713 C -0.18906 0.57361 -0.18541 0.57894 -0.18316 0.58588 " pathEditMode="relative" rAng="0" ptsTypes="ffffffffffffffffffffffffffffffffA">
                                      <p:cBhvr>
                                        <p:cTn id="33" dur="20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0" y="2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6 3.7037E-7 C -0.00399 0.00532 -0.00642 0.01065 -0.01111 0.01481 C -0.01319 0.01875 -0.01597 0.02199 -0.01805 0.02592 C -0.01892 0.02754 -0.01857 0.02986 -0.01944 0.03148 C -0.02048 0.03333 -0.02239 0.03356 -0.02361 0.03518 C -0.02638 0.03889 -0.02777 0.04444 -0.03055 0.04815 C -0.03506 0.05416 -0.04079 0.05625 -0.04583 0.06111 C -0.05069 0.06574 -0.05242 0.06967 -0.05833 0.07222 C -0.06093 0.07569 -0.06406 0.07801 -0.06666 0.08148 C -0.06788 0.0831 -0.06805 0.08588 -0.06944 0.08703 C -0.071 0.08842 -0.07308 0.08819 -0.07499 0.08889 C -0.08107 0.09699 -0.08992 0.10509 -0.09722 0.11111 C -0.10156 0.11458 -0.10677 0.11643 -0.11111 0.12037 C -0.11319 0.12453 -0.11406 0.12986 -0.11666 0.13333 C -0.11909 0.13657 -0.12499 0.14074 -0.12499 0.14074 C -0.12777 0.15162 -0.1243 0.14166 -0.13055 0.15 C -0.13663 0.1581 -0.14131 0.16828 -0.14999 0.17222 C -0.15086 0.17477 -0.15138 0.17778 -0.15277 0.17963 C -0.1552 0.18287 -0.16111 0.18703 -0.16111 0.18703 C -0.16562 0.19884 -0.17135 0.19884 -0.17777 0.20741 C -0.17933 0.20949 -0.18038 0.21273 -0.18194 0.21481 C -0.18524 0.21921 -0.19062 0.2206 -0.19444 0.22407 C -0.19704 0.23125 -0.19999 0.23518 -0.20416 0.24074 " pathEditMode="relative" ptsTypes="ffffffffffffffffffffffA">
                                      <p:cBhvr>
                                        <p:cTn id="42" dur="2000" fill="hold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40741E-7 C 0.00539 0.00185 0.01007 0.00509 0.01528 0.00741 C 0.0257 0.01783 0.0375 0.02454 0.04861 0.03333 C 0.05035 0.03472 0.05122 0.0375 0.05278 0.03889 C 0.06372 0.04861 0.07639 0.05371 0.08889 0.05926 C 0.0941 0.06158 0.09549 0.06528 0.10139 0.06667 C 0.10573 0.06759 0.14167 0.07037 0.14306 0.07037 C 0.15747 0.06968 0.17188 0.07014 0.18611 0.06852 C 0.19289 0.06783 0.19653 0.05972 0.20278 0.05926 C 0.21858 0.0581 0.2342 0.0581 0.25 0.05741 C 0.28542 0.05949 0.28455 0.06134 0.32084 0.05741 C 0.33091 0.0507 0.33525 0.0463 0.34167 0.03333 C 0.34254 0.03148 0.34393 0.02986 0.34445 0.02778 C 0.34497 0.02593 0.34584 0.02222 0.34584 0.02222 " pathEditMode="relative" ptsTypes="fffffffffffffA">
                                      <p:cBhvr>
                                        <p:cTn id="51" dur="2000" fill="hold"/>
                                        <p:tgtEl>
                                          <p:spTgt spid="47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0" dur="20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5000" fill="hold"/>
                                        <p:tgtEl>
                                          <p:spTgt spid="47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7" grpId="0" animBg="1"/>
      <p:bldP spid="471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Задача о Кенигсбергских мостах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908050"/>
            <a:ext cx="8893175" cy="5545138"/>
          </a:xfrm>
        </p:spPr>
        <p:txBody>
          <a:bodyPr/>
          <a:lstStyle/>
          <a:p>
            <a:pPr marL="6350" indent="-6350" algn="just" eaLnBrk="1" hangingPunct="1">
              <a:buFontTx/>
              <a:buNone/>
            </a:pPr>
            <a:r>
              <a:rPr lang="ru-RU" smtClean="0"/>
              <a:t>Пройти по Кенигсбергским мостам, соблюдая заданные условия, нельзя. Прохождение по всем мостам при условии, что нужно на каждом побывать один раз и вернуться в точку начала путешествия, на языке теории графов выглядит как задача изображения «одним росчерком» графа.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87850"/>
            <a:ext cx="3352800" cy="2209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7848600" y="6491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3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60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Задача о Кенигсбергских мостах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52513"/>
            <a:ext cx="8893175" cy="5545137"/>
          </a:xfrm>
        </p:spPr>
        <p:txBody>
          <a:bodyPr/>
          <a:lstStyle/>
          <a:p>
            <a:pPr marL="6350" indent="-6350" algn="just" eaLnBrk="1" hangingPunct="1">
              <a:buFontTx/>
              <a:buNone/>
            </a:pPr>
            <a:r>
              <a:rPr lang="ru-RU" smtClean="0"/>
              <a:t>Но, поскольку граф на этом рисунке имеет четыре нечетные вершины, то такой граф начертить «одним росчерком» невозможно.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 flipH="1" flipV="1">
            <a:off x="4140200" y="3573463"/>
            <a:ext cx="2087563" cy="11509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 flipH="1">
            <a:off x="4140200" y="4724400"/>
            <a:ext cx="20875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6" name="Line 8"/>
          <p:cNvSpPr>
            <a:spLocks noChangeShapeType="1"/>
          </p:cNvSpPr>
          <p:nvPr/>
        </p:nvSpPr>
        <p:spPr bwMode="auto">
          <a:xfrm flipH="1">
            <a:off x="4211638" y="4724400"/>
            <a:ext cx="2016125" cy="11525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3" name="Oval 5"/>
          <p:cNvSpPr>
            <a:spLocks noChangeArrowheads="1"/>
          </p:cNvSpPr>
          <p:nvPr/>
        </p:nvSpPr>
        <p:spPr bwMode="auto">
          <a:xfrm>
            <a:off x="6083300" y="465296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3995738" y="4652963"/>
            <a:ext cx="431800" cy="1154112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3995738" y="3573463"/>
            <a:ext cx="431800" cy="1081087"/>
          </a:xfrm>
          <a:prstGeom prst="ellips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4095750" y="45815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4102100" y="35004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4140200" y="573405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6397" name="Text Box 15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содержание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03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nimBg="1"/>
      <p:bldP spid="32775" grpId="0" animBg="1"/>
      <p:bldP spid="32776" grpId="0" animBg="1"/>
      <p:bldP spid="32773" grpId="0" animBg="1"/>
      <p:bldP spid="32780" grpId="0" animBg="1"/>
      <p:bldP spid="32781" grpId="0" animBg="1"/>
      <p:bldP spid="32778" grpId="0" animBg="1"/>
      <p:bldP spid="32777" grpId="0" animBg="1"/>
      <p:bldP spid="3277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Одним росчерком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50" indent="-6350" algn="just" eaLnBrk="1" hangingPunct="1">
              <a:buFontTx/>
              <a:buNone/>
            </a:pPr>
            <a:r>
              <a:rPr lang="ru-RU" smtClean="0"/>
              <a:t>Граф, который можно нарисовать, не отрывая карандаша от бумаги, называется </a:t>
            </a:r>
            <a:r>
              <a:rPr lang="ru-RU" b="1" i="1" smtClean="0">
                <a:solidFill>
                  <a:srgbClr val="3333FF"/>
                </a:solidFill>
              </a:rPr>
              <a:t>эйлеровым</a:t>
            </a:r>
            <a:r>
              <a:rPr lang="ru-RU" i="1" smtClean="0"/>
              <a:t>. </a:t>
            </a:r>
          </a:p>
          <a:p>
            <a:pPr marL="6350" indent="-6350" algn="just" eaLnBrk="1" hangingPunct="1">
              <a:buFontTx/>
              <a:buNone/>
            </a:pPr>
            <a:r>
              <a:rPr lang="ru-RU" smtClean="0"/>
              <a:t>Решая задачу О кенигсбергских мостах, Эйлер сформулировал свойства графа:</a:t>
            </a:r>
          </a:p>
          <a:p>
            <a:pPr marL="6350" indent="-6350" algn="just" eaLnBrk="1" hangingPunct="1">
              <a:buFontTx/>
              <a:buNone/>
            </a:pPr>
            <a:r>
              <a:rPr lang="ru-RU" b="1" i="1" smtClean="0">
                <a:solidFill>
                  <a:srgbClr val="3333FF"/>
                </a:solidFill>
              </a:rPr>
              <a:t>Невозможно начертить граф с нечетным числом нечетных вершин</a:t>
            </a:r>
            <a:r>
              <a:rPr lang="ru-RU" i="1" smtClean="0"/>
              <a:t>.</a:t>
            </a:r>
            <a:r>
              <a:rPr lang="ru-RU" smtClean="0"/>
              <a:t> </a:t>
            </a:r>
            <a:br>
              <a:rPr lang="ru-RU" smtClean="0"/>
            </a:br>
            <a:endParaRPr lang="ru-RU" smtClean="0"/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8135938" y="649128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8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Одним росчерком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4679950" cy="5256212"/>
          </a:xfrm>
        </p:spPr>
        <p:txBody>
          <a:bodyPr/>
          <a:lstStyle/>
          <a:p>
            <a:pPr marL="6350" indent="-6350" algn="just" eaLnBrk="1" hangingPunct="1">
              <a:buFontTx/>
              <a:buNone/>
            </a:pPr>
            <a:r>
              <a:rPr lang="ru-RU" sz="2800" smtClean="0"/>
              <a:t>Если все вершины графа четные, то можно не отрывая карандаш от бумаги («одним росчерком»), проводя по каждому ребру только один раз, начертить этот граф. Движение можно начать с любой вершины и закончить его в той же вершине. </a:t>
            </a:r>
          </a:p>
        </p:txBody>
      </p:sp>
      <p:sp>
        <p:nvSpPr>
          <p:cNvPr id="21548" name="Oval 44"/>
          <p:cNvSpPr>
            <a:spLocks noChangeArrowheads="1"/>
          </p:cNvSpPr>
          <p:nvPr/>
        </p:nvSpPr>
        <p:spPr bwMode="auto">
          <a:xfrm>
            <a:off x="5494338" y="1987550"/>
            <a:ext cx="3240087" cy="3240088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H="1">
            <a:off x="6156325" y="2060575"/>
            <a:ext cx="920750" cy="28162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>
            <a:off x="7077075" y="2060575"/>
            <a:ext cx="968375" cy="28178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 flipH="1" flipV="1">
            <a:off x="5565775" y="3140075"/>
            <a:ext cx="2489200" cy="17541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5565775" y="3140075"/>
            <a:ext cx="3070225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 flipH="1">
            <a:off x="6178550" y="3140075"/>
            <a:ext cx="2482850" cy="17383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55" name="Oval 51"/>
          <p:cNvSpPr>
            <a:spLocks noChangeArrowheads="1"/>
          </p:cNvSpPr>
          <p:nvPr/>
        </p:nvSpPr>
        <p:spPr bwMode="auto">
          <a:xfrm>
            <a:off x="6972300" y="1916113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5435600" y="29972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57" name="Oval 53"/>
          <p:cNvSpPr>
            <a:spLocks noChangeArrowheads="1"/>
          </p:cNvSpPr>
          <p:nvPr/>
        </p:nvSpPr>
        <p:spPr bwMode="auto">
          <a:xfrm>
            <a:off x="6011863" y="47974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58" name="Oval 54"/>
          <p:cNvSpPr>
            <a:spLocks noChangeArrowheads="1"/>
          </p:cNvSpPr>
          <p:nvPr/>
        </p:nvSpPr>
        <p:spPr bwMode="auto">
          <a:xfrm>
            <a:off x="7956550" y="4797425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59" name="Oval 55"/>
          <p:cNvSpPr>
            <a:spLocks noChangeArrowheads="1"/>
          </p:cNvSpPr>
          <p:nvPr/>
        </p:nvSpPr>
        <p:spPr bwMode="auto">
          <a:xfrm>
            <a:off x="8532813" y="29972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60" name="Oval 56"/>
          <p:cNvSpPr>
            <a:spLocks noChangeArrowheads="1"/>
          </p:cNvSpPr>
          <p:nvPr/>
        </p:nvSpPr>
        <p:spPr bwMode="auto">
          <a:xfrm>
            <a:off x="6588125" y="29972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61" name="Oval 57"/>
          <p:cNvSpPr>
            <a:spLocks noChangeArrowheads="1"/>
          </p:cNvSpPr>
          <p:nvPr/>
        </p:nvSpPr>
        <p:spPr bwMode="auto">
          <a:xfrm>
            <a:off x="7308850" y="29972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62" name="Oval 58"/>
          <p:cNvSpPr>
            <a:spLocks noChangeArrowheads="1"/>
          </p:cNvSpPr>
          <p:nvPr/>
        </p:nvSpPr>
        <p:spPr bwMode="auto">
          <a:xfrm>
            <a:off x="7524750" y="37163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63" name="Oval 59"/>
          <p:cNvSpPr>
            <a:spLocks noChangeArrowheads="1"/>
          </p:cNvSpPr>
          <p:nvPr/>
        </p:nvSpPr>
        <p:spPr bwMode="auto">
          <a:xfrm>
            <a:off x="7019925" y="4076700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6372225" y="3716338"/>
            <a:ext cx="215900" cy="2159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8452" name="Rectangle 61"/>
          <p:cNvSpPr>
            <a:spLocks noChangeArrowheads="1"/>
          </p:cNvSpPr>
          <p:nvPr/>
        </p:nvSpPr>
        <p:spPr bwMode="auto">
          <a:xfrm>
            <a:off x="7885113" y="6491288"/>
            <a:ext cx="10080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9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48" grpId="0" animBg="1"/>
      <p:bldP spid="21549" grpId="0" animBg="1"/>
      <p:bldP spid="21550" grpId="0" animBg="1"/>
      <p:bldP spid="21551" grpId="0" animBg="1"/>
      <p:bldP spid="21552" grpId="0" animBg="1"/>
      <p:bldP spid="21553" grpId="0" animBg="1"/>
      <p:bldP spid="21555" grpId="0" animBg="1"/>
      <p:bldP spid="21556" grpId="0" animBg="1"/>
      <p:bldP spid="21557" grpId="0" animBg="1"/>
      <p:bldP spid="21558" grpId="0" animBg="1"/>
      <p:bldP spid="21559" grpId="0" animBg="1"/>
      <p:bldP spid="21560" grpId="0" animBg="1"/>
      <p:bldP spid="21561" grpId="0" animBg="1"/>
      <p:bldP spid="21562" grpId="0" animBg="1"/>
      <p:bldP spid="21563" grpId="0" animBg="1"/>
      <p:bldP spid="215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Одним росчерком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4537075" cy="5327650"/>
          </a:xfrm>
        </p:spPr>
        <p:txBody>
          <a:bodyPr/>
          <a:lstStyle/>
          <a:p>
            <a:pPr marL="6350" indent="-6350" algn="just" eaLnBrk="1" hangingPunct="1">
              <a:buFontTx/>
              <a:buNone/>
            </a:pPr>
            <a:r>
              <a:rPr lang="ru-RU" smtClean="0"/>
              <a:t>Граф, имеющий всего две нечетные вершины, можно начертить, не отрывая карандаш от бумаги, при этом движение нужно начать с одной из этих нечетных вершин и закончить во второй из них.</a:t>
            </a:r>
            <a:r>
              <a:rPr lang="ru-RU" sz="2800" smtClean="0"/>
              <a:t> 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6645275" y="2130425"/>
            <a:ext cx="3175" cy="30194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>
            <a:off x="5364163" y="5157788"/>
            <a:ext cx="1295400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44" name="Line 16"/>
          <p:cNvSpPr>
            <a:spLocks noChangeShapeType="1"/>
          </p:cNvSpPr>
          <p:nvPr/>
        </p:nvSpPr>
        <p:spPr bwMode="auto">
          <a:xfrm>
            <a:off x="6659563" y="5157788"/>
            <a:ext cx="1296987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>
            <a:off x="6659563" y="2205038"/>
            <a:ext cx="1296987" cy="29527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5364163" y="2205038"/>
            <a:ext cx="1295400" cy="29527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4" name="Oval 6"/>
          <p:cNvSpPr>
            <a:spLocks noChangeArrowheads="1"/>
          </p:cNvSpPr>
          <p:nvPr/>
        </p:nvSpPr>
        <p:spPr bwMode="auto">
          <a:xfrm>
            <a:off x="6515100" y="2130425"/>
            <a:ext cx="257175" cy="250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5" name="Oval 7"/>
          <p:cNvSpPr>
            <a:spLocks noChangeArrowheads="1"/>
          </p:cNvSpPr>
          <p:nvPr/>
        </p:nvSpPr>
        <p:spPr bwMode="auto">
          <a:xfrm>
            <a:off x="5233988" y="5008563"/>
            <a:ext cx="257175" cy="250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6" name="Oval 8"/>
          <p:cNvSpPr>
            <a:spLocks noChangeArrowheads="1"/>
          </p:cNvSpPr>
          <p:nvPr/>
        </p:nvSpPr>
        <p:spPr bwMode="auto">
          <a:xfrm>
            <a:off x="6516688" y="5013325"/>
            <a:ext cx="257175" cy="250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2537" name="Oval 9"/>
          <p:cNvSpPr>
            <a:spLocks noChangeArrowheads="1"/>
          </p:cNvSpPr>
          <p:nvPr/>
        </p:nvSpPr>
        <p:spPr bwMode="auto">
          <a:xfrm>
            <a:off x="7799388" y="5008563"/>
            <a:ext cx="257175" cy="250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9469" name="Rectangle 19"/>
          <p:cNvSpPr>
            <a:spLocks noChangeArrowheads="1"/>
          </p:cNvSpPr>
          <p:nvPr/>
        </p:nvSpPr>
        <p:spPr bwMode="auto">
          <a:xfrm>
            <a:off x="7956550" y="6491288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8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  <p:bldP spid="22543" grpId="0" animBg="1"/>
      <p:bldP spid="22544" grpId="0" animBg="1"/>
      <p:bldP spid="22545" grpId="0" animBg="1"/>
      <p:bldP spid="22546" grpId="0" animBg="1"/>
      <p:bldP spid="22534" grpId="0" animBg="1"/>
      <p:bldP spid="22535" grpId="0" animBg="1"/>
      <p:bldP spid="22536" grpId="0" animBg="1"/>
      <p:bldP spid="225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Одним росчерком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marL="6350" indent="-6350" algn="just" eaLnBrk="1" hangingPunct="1">
              <a:buFontTx/>
              <a:buNone/>
            </a:pPr>
            <a:r>
              <a:rPr lang="ru-RU" smtClean="0"/>
              <a:t>Граф, имеющий более двух нечетных вершин, невозможно начертить «одним росчерком». </a:t>
            </a:r>
            <a:br>
              <a:rPr lang="ru-RU" smtClean="0"/>
            </a:br>
            <a:endParaRPr lang="ru-RU" smtClean="0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5219700" y="3644900"/>
            <a:ext cx="2879725" cy="21605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59" name="Line 7"/>
          <p:cNvSpPr>
            <a:spLocks noChangeShapeType="1"/>
          </p:cNvSpPr>
          <p:nvPr/>
        </p:nvSpPr>
        <p:spPr bwMode="auto">
          <a:xfrm flipH="1">
            <a:off x="5219700" y="3644900"/>
            <a:ext cx="2879725" cy="21605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86" name="Oval 10"/>
          <p:cNvSpPr>
            <a:spLocks noChangeArrowheads="1"/>
          </p:cNvSpPr>
          <p:nvPr/>
        </p:nvSpPr>
        <p:spPr bwMode="auto">
          <a:xfrm>
            <a:off x="6588125" y="4652963"/>
            <a:ext cx="144463" cy="1444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2" name="Text Box 20"/>
          <p:cNvSpPr txBox="1">
            <a:spLocks noChangeArrowheads="1"/>
          </p:cNvSpPr>
          <p:nvPr/>
        </p:nvSpPr>
        <p:spPr bwMode="auto">
          <a:xfrm>
            <a:off x="6227763" y="2420938"/>
            <a:ext cx="1008062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88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574" name="Line 22"/>
          <p:cNvSpPr>
            <a:spLocks noChangeShapeType="1"/>
          </p:cNvSpPr>
          <p:nvPr/>
        </p:nvSpPr>
        <p:spPr bwMode="auto">
          <a:xfrm>
            <a:off x="5219700" y="3644900"/>
            <a:ext cx="0" cy="2160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5" name="Line 23"/>
          <p:cNvSpPr>
            <a:spLocks noChangeShapeType="1"/>
          </p:cNvSpPr>
          <p:nvPr/>
        </p:nvSpPr>
        <p:spPr bwMode="auto">
          <a:xfrm>
            <a:off x="5219700" y="5805488"/>
            <a:ext cx="280828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6" name="Line 24"/>
          <p:cNvSpPr>
            <a:spLocks noChangeShapeType="1"/>
          </p:cNvSpPr>
          <p:nvPr/>
        </p:nvSpPr>
        <p:spPr bwMode="auto">
          <a:xfrm>
            <a:off x="8027988" y="3644900"/>
            <a:ext cx="0" cy="21605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5219700" y="3644900"/>
            <a:ext cx="28082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92" name="Oval 12"/>
          <p:cNvSpPr>
            <a:spLocks noChangeArrowheads="1"/>
          </p:cNvSpPr>
          <p:nvPr/>
        </p:nvSpPr>
        <p:spPr bwMode="auto">
          <a:xfrm>
            <a:off x="7954963" y="5734050"/>
            <a:ext cx="144462" cy="144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93" name="Oval 11"/>
          <p:cNvSpPr>
            <a:spLocks noChangeArrowheads="1"/>
          </p:cNvSpPr>
          <p:nvPr/>
        </p:nvSpPr>
        <p:spPr bwMode="auto">
          <a:xfrm>
            <a:off x="5146675" y="5734050"/>
            <a:ext cx="144463" cy="144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94" name="Oval 9"/>
          <p:cNvSpPr>
            <a:spLocks noChangeArrowheads="1"/>
          </p:cNvSpPr>
          <p:nvPr/>
        </p:nvSpPr>
        <p:spPr bwMode="auto">
          <a:xfrm>
            <a:off x="5146675" y="3573463"/>
            <a:ext cx="144463" cy="1444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95" name="Oval 8"/>
          <p:cNvSpPr>
            <a:spLocks noChangeArrowheads="1"/>
          </p:cNvSpPr>
          <p:nvPr/>
        </p:nvSpPr>
        <p:spPr bwMode="auto">
          <a:xfrm>
            <a:off x="7954963" y="3573463"/>
            <a:ext cx="144462" cy="1444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96" name="Line 48"/>
          <p:cNvSpPr>
            <a:spLocks noChangeShapeType="1"/>
          </p:cNvSpPr>
          <p:nvPr/>
        </p:nvSpPr>
        <p:spPr bwMode="auto">
          <a:xfrm>
            <a:off x="611188" y="3716338"/>
            <a:ext cx="2879725" cy="216058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97" name="Line 49"/>
          <p:cNvSpPr>
            <a:spLocks noChangeShapeType="1"/>
          </p:cNvSpPr>
          <p:nvPr/>
        </p:nvSpPr>
        <p:spPr bwMode="auto">
          <a:xfrm flipH="1">
            <a:off x="611188" y="3716338"/>
            <a:ext cx="2879725" cy="216058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98" name="Oval 50"/>
          <p:cNvSpPr>
            <a:spLocks noChangeArrowheads="1"/>
          </p:cNvSpPr>
          <p:nvPr/>
        </p:nvSpPr>
        <p:spPr bwMode="auto">
          <a:xfrm>
            <a:off x="1979613" y="4724400"/>
            <a:ext cx="144462" cy="144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499" name="Line 51"/>
          <p:cNvSpPr>
            <a:spLocks noChangeShapeType="1"/>
          </p:cNvSpPr>
          <p:nvPr/>
        </p:nvSpPr>
        <p:spPr bwMode="auto">
          <a:xfrm>
            <a:off x="611188" y="3716338"/>
            <a:ext cx="0" cy="2160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00" name="Line 52"/>
          <p:cNvSpPr>
            <a:spLocks noChangeShapeType="1"/>
          </p:cNvSpPr>
          <p:nvPr/>
        </p:nvSpPr>
        <p:spPr bwMode="auto">
          <a:xfrm>
            <a:off x="611188" y="5876925"/>
            <a:ext cx="28082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01" name="Line 53"/>
          <p:cNvSpPr>
            <a:spLocks noChangeShapeType="1"/>
          </p:cNvSpPr>
          <p:nvPr/>
        </p:nvSpPr>
        <p:spPr bwMode="auto">
          <a:xfrm>
            <a:off x="3419475" y="3716338"/>
            <a:ext cx="0" cy="216058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02" name="Line 54"/>
          <p:cNvSpPr>
            <a:spLocks noChangeShapeType="1"/>
          </p:cNvSpPr>
          <p:nvPr/>
        </p:nvSpPr>
        <p:spPr bwMode="auto">
          <a:xfrm>
            <a:off x="611188" y="3716338"/>
            <a:ext cx="280828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03" name="Oval 55"/>
          <p:cNvSpPr>
            <a:spLocks noChangeArrowheads="1"/>
          </p:cNvSpPr>
          <p:nvPr/>
        </p:nvSpPr>
        <p:spPr bwMode="auto">
          <a:xfrm>
            <a:off x="3346450" y="5805488"/>
            <a:ext cx="144463" cy="1444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04" name="Oval 56"/>
          <p:cNvSpPr>
            <a:spLocks noChangeArrowheads="1"/>
          </p:cNvSpPr>
          <p:nvPr/>
        </p:nvSpPr>
        <p:spPr bwMode="auto">
          <a:xfrm>
            <a:off x="538163" y="5805488"/>
            <a:ext cx="144462" cy="14446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05" name="Oval 57"/>
          <p:cNvSpPr>
            <a:spLocks noChangeArrowheads="1"/>
          </p:cNvSpPr>
          <p:nvPr/>
        </p:nvSpPr>
        <p:spPr bwMode="auto">
          <a:xfrm>
            <a:off x="538163" y="3644900"/>
            <a:ext cx="144462" cy="144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06" name="Oval 58"/>
          <p:cNvSpPr>
            <a:spLocks noChangeArrowheads="1"/>
          </p:cNvSpPr>
          <p:nvPr/>
        </p:nvSpPr>
        <p:spPr bwMode="auto">
          <a:xfrm>
            <a:off x="3346450" y="3644900"/>
            <a:ext cx="144463" cy="14446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0507" name="Text Box 59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содержание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12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23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72" grpId="0" build="allAtOnce"/>
      <p:bldP spid="23574" grpId="0" animBg="1"/>
      <p:bldP spid="23575" grpId="0" animBg="1"/>
      <p:bldP spid="23576" grpId="0" animBg="1"/>
      <p:bldP spid="2357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Рисунок 44" descr="Описание: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81" y="457200"/>
            <a:ext cx="7579038" cy="568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095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4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 графов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181100"/>
          </a:xfrm>
        </p:spPr>
        <p:txBody>
          <a:bodyPr/>
          <a:lstStyle/>
          <a:p>
            <a:pPr marL="6350" indent="-6350" algn="just" eaLnBrk="1" hangingPunct="1">
              <a:buFontTx/>
              <a:buNone/>
            </a:pPr>
            <a:r>
              <a:rPr lang="ru-RU" smtClean="0"/>
              <a:t>Лабиринт - это граф. А исследовать его - это найти путь в этом графе. 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956550" y="6491288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68638"/>
            <a:ext cx="3802063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Дядя Федо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427413"/>
            <a:ext cx="327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Дядя Федо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427413"/>
            <a:ext cx="327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Дядя Федо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13" y="5156200"/>
            <a:ext cx="3270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Дядя Федор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3643313"/>
            <a:ext cx="327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Дядя Федор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3860800"/>
            <a:ext cx="3270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Дядя Федор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355975"/>
            <a:ext cx="3270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2" descr="Дядя Федор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795838"/>
            <a:ext cx="3270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89" name="Group 133"/>
          <p:cNvGrpSpPr>
            <a:grpSpLocks/>
          </p:cNvGrpSpPr>
          <p:nvPr/>
        </p:nvGrpSpPr>
        <p:grpSpPr bwMode="auto">
          <a:xfrm>
            <a:off x="5867400" y="2565400"/>
            <a:ext cx="2520950" cy="3654425"/>
            <a:chOff x="5105" y="4100"/>
            <a:chExt cx="2400" cy="3902"/>
          </a:xfrm>
        </p:grpSpPr>
        <p:sp>
          <p:nvSpPr>
            <p:cNvPr id="24592" name="Line 160"/>
            <p:cNvSpPr>
              <a:spLocks noChangeShapeType="1"/>
            </p:cNvSpPr>
            <p:nvPr/>
          </p:nvSpPr>
          <p:spPr bwMode="auto">
            <a:xfrm>
              <a:off x="5669" y="4100"/>
              <a:ext cx="0" cy="4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3" name="Line 159"/>
            <p:cNvSpPr>
              <a:spLocks noChangeShapeType="1"/>
            </p:cNvSpPr>
            <p:nvPr/>
          </p:nvSpPr>
          <p:spPr bwMode="auto">
            <a:xfrm>
              <a:off x="5669" y="4518"/>
              <a:ext cx="565" cy="1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4" name="Line 158"/>
            <p:cNvSpPr>
              <a:spLocks noChangeShapeType="1"/>
            </p:cNvSpPr>
            <p:nvPr/>
          </p:nvSpPr>
          <p:spPr bwMode="auto">
            <a:xfrm>
              <a:off x="6234" y="4658"/>
              <a:ext cx="56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5" name="Line 157"/>
            <p:cNvSpPr>
              <a:spLocks noChangeShapeType="1"/>
            </p:cNvSpPr>
            <p:nvPr/>
          </p:nvSpPr>
          <p:spPr bwMode="auto">
            <a:xfrm>
              <a:off x="6799" y="4658"/>
              <a:ext cx="5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6" name="Line 156"/>
            <p:cNvSpPr>
              <a:spLocks noChangeShapeType="1"/>
            </p:cNvSpPr>
            <p:nvPr/>
          </p:nvSpPr>
          <p:spPr bwMode="auto">
            <a:xfrm flipH="1">
              <a:off x="6657" y="4658"/>
              <a:ext cx="14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7" name="Line 155"/>
            <p:cNvSpPr>
              <a:spLocks noChangeShapeType="1"/>
            </p:cNvSpPr>
            <p:nvPr/>
          </p:nvSpPr>
          <p:spPr bwMode="auto">
            <a:xfrm>
              <a:off x="6657" y="5076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8" name="Line 154"/>
            <p:cNvSpPr>
              <a:spLocks noChangeShapeType="1"/>
            </p:cNvSpPr>
            <p:nvPr/>
          </p:nvSpPr>
          <p:spPr bwMode="auto">
            <a:xfrm>
              <a:off x="6657" y="5076"/>
              <a:ext cx="565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599" name="Rectangle 153"/>
            <p:cNvSpPr>
              <a:spLocks noChangeArrowheads="1"/>
            </p:cNvSpPr>
            <p:nvPr/>
          </p:nvSpPr>
          <p:spPr bwMode="auto">
            <a:xfrm>
              <a:off x="7363" y="4658"/>
              <a:ext cx="142" cy="1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0" name="Rectangle 152"/>
            <p:cNvSpPr>
              <a:spLocks noChangeArrowheads="1"/>
            </p:cNvSpPr>
            <p:nvPr/>
          </p:nvSpPr>
          <p:spPr bwMode="auto">
            <a:xfrm>
              <a:off x="7222" y="5355"/>
              <a:ext cx="142" cy="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1" name="Rectangle 151"/>
            <p:cNvSpPr>
              <a:spLocks noChangeArrowheads="1"/>
            </p:cNvSpPr>
            <p:nvPr/>
          </p:nvSpPr>
          <p:spPr bwMode="auto">
            <a:xfrm>
              <a:off x="6657" y="5355"/>
              <a:ext cx="142" cy="1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2" name="Rectangle 150"/>
            <p:cNvSpPr>
              <a:spLocks noChangeArrowheads="1"/>
            </p:cNvSpPr>
            <p:nvPr/>
          </p:nvSpPr>
          <p:spPr bwMode="auto">
            <a:xfrm>
              <a:off x="5105" y="5773"/>
              <a:ext cx="141" cy="14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3" name="Rectangle 149"/>
            <p:cNvSpPr>
              <a:spLocks noChangeArrowheads="1"/>
            </p:cNvSpPr>
            <p:nvPr/>
          </p:nvSpPr>
          <p:spPr bwMode="auto">
            <a:xfrm>
              <a:off x="6375" y="7306"/>
              <a:ext cx="142" cy="1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4" name="Rectangle 148"/>
            <p:cNvSpPr>
              <a:spLocks noChangeArrowheads="1"/>
            </p:cNvSpPr>
            <p:nvPr/>
          </p:nvSpPr>
          <p:spPr bwMode="auto">
            <a:xfrm>
              <a:off x="5387" y="6748"/>
              <a:ext cx="140" cy="1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5" name="Rectangle 147"/>
            <p:cNvSpPr>
              <a:spLocks noChangeArrowheads="1"/>
            </p:cNvSpPr>
            <p:nvPr/>
          </p:nvSpPr>
          <p:spPr bwMode="auto">
            <a:xfrm>
              <a:off x="5387" y="7863"/>
              <a:ext cx="142" cy="13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6" name="Line 146"/>
            <p:cNvSpPr>
              <a:spLocks noChangeShapeType="1"/>
            </p:cNvSpPr>
            <p:nvPr/>
          </p:nvSpPr>
          <p:spPr bwMode="auto">
            <a:xfrm>
              <a:off x="5669" y="4518"/>
              <a:ext cx="0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7" name="Line 145"/>
            <p:cNvSpPr>
              <a:spLocks noChangeShapeType="1"/>
            </p:cNvSpPr>
            <p:nvPr/>
          </p:nvSpPr>
          <p:spPr bwMode="auto">
            <a:xfrm flipH="1">
              <a:off x="5246" y="5076"/>
              <a:ext cx="423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8" name="Line 144"/>
            <p:cNvSpPr>
              <a:spLocks noChangeShapeType="1"/>
            </p:cNvSpPr>
            <p:nvPr/>
          </p:nvSpPr>
          <p:spPr bwMode="auto">
            <a:xfrm>
              <a:off x="5246" y="5355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09" name="Line 143"/>
            <p:cNvSpPr>
              <a:spLocks noChangeShapeType="1"/>
            </p:cNvSpPr>
            <p:nvPr/>
          </p:nvSpPr>
          <p:spPr bwMode="auto">
            <a:xfrm>
              <a:off x="5669" y="5076"/>
              <a:ext cx="0" cy="5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0" name="Line 142"/>
            <p:cNvSpPr>
              <a:spLocks noChangeShapeType="1"/>
            </p:cNvSpPr>
            <p:nvPr/>
          </p:nvSpPr>
          <p:spPr bwMode="auto">
            <a:xfrm>
              <a:off x="5669" y="5633"/>
              <a:ext cx="141" cy="4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1" name="Line 141"/>
            <p:cNvSpPr>
              <a:spLocks noChangeShapeType="1"/>
            </p:cNvSpPr>
            <p:nvPr/>
          </p:nvSpPr>
          <p:spPr bwMode="auto">
            <a:xfrm flipH="1">
              <a:off x="5528" y="6051"/>
              <a:ext cx="282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2" name="Line 140"/>
            <p:cNvSpPr>
              <a:spLocks noChangeShapeType="1"/>
            </p:cNvSpPr>
            <p:nvPr/>
          </p:nvSpPr>
          <p:spPr bwMode="auto">
            <a:xfrm>
              <a:off x="5528" y="6469"/>
              <a:ext cx="0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3" name="Line 139"/>
            <p:cNvSpPr>
              <a:spLocks noChangeShapeType="1"/>
            </p:cNvSpPr>
            <p:nvPr/>
          </p:nvSpPr>
          <p:spPr bwMode="auto">
            <a:xfrm>
              <a:off x="5810" y="6051"/>
              <a:ext cx="142" cy="4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4" name="Line 138"/>
            <p:cNvSpPr>
              <a:spLocks noChangeShapeType="1"/>
            </p:cNvSpPr>
            <p:nvPr/>
          </p:nvSpPr>
          <p:spPr bwMode="auto">
            <a:xfrm>
              <a:off x="5952" y="6469"/>
              <a:ext cx="0" cy="55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5" name="Line 137"/>
            <p:cNvSpPr>
              <a:spLocks noChangeShapeType="1"/>
            </p:cNvSpPr>
            <p:nvPr/>
          </p:nvSpPr>
          <p:spPr bwMode="auto">
            <a:xfrm>
              <a:off x="5952" y="7027"/>
              <a:ext cx="423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6" name="Line 136"/>
            <p:cNvSpPr>
              <a:spLocks noChangeShapeType="1"/>
            </p:cNvSpPr>
            <p:nvPr/>
          </p:nvSpPr>
          <p:spPr bwMode="auto">
            <a:xfrm>
              <a:off x="5952" y="7027"/>
              <a:ext cx="0" cy="55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7" name="Line 135"/>
            <p:cNvSpPr>
              <a:spLocks noChangeShapeType="1"/>
            </p:cNvSpPr>
            <p:nvPr/>
          </p:nvSpPr>
          <p:spPr bwMode="auto">
            <a:xfrm flipH="1">
              <a:off x="5528" y="7584"/>
              <a:ext cx="424" cy="27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618" name="Line 134"/>
            <p:cNvSpPr>
              <a:spLocks noChangeShapeType="1"/>
            </p:cNvSpPr>
            <p:nvPr/>
          </p:nvSpPr>
          <p:spPr bwMode="auto">
            <a:xfrm>
              <a:off x="5952" y="7584"/>
              <a:ext cx="564" cy="41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4590" name="Text Box 161"/>
          <p:cNvSpPr txBox="1">
            <a:spLocks noChangeArrowheads="1"/>
          </p:cNvSpPr>
          <p:nvPr/>
        </p:nvSpPr>
        <p:spPr bwMode="auto">
          <a:xfrm>
            <a:off x="3724275" y="1895475"/>
            <a:ext cx="433388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591" name="Rectangle 181"/>
          <p:cNvSpPr>
            <a:spLocks noChangeArrowheads="1"/>
          </p:cNvSpPr>
          <p:nvPr/>
        </p:nvSpPr>
        <p:spPr bwMode="auto">
          <a:xfrm>
            <a:off x="3381375" y="1952625"/>
            <a:ext cx="239553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80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8.88889E-6 C 0.01979 0.00208 0.0566 0.01712 0.06805 -0.00556 C 0.07049 -0.0213 0.07396 -0.03658 0.07778 -0.05186 C 0.07864 -0.05556 0.08368 -0.05348 0.08611 -0.05556 C 0.0875 -0.05672 0.08889 -0.05811 0.09028 -0.05926 C 0.2092 -0.05278 0.13559 -0.05579 0.31111 -0.05371 C 0.38437 -0.05163 0.38177 -0.08195 0.37778 -0.01667 C 0.37621 0.01018 0.37639 -0.01621 0.37639 -8.88889E-6 " pathEditMode="relative" ptsTypes="fffffffA">
                                      <p:cBhvr>
                                        <p:cTn id="6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-4.44444E-6 C -0.0342 0.00209 -0.06874 -0.00254 -0.10277 0.00371 C -0.10694 0.0044 -0.10069 0.01551 -0.09722 0.01852 C -0.06718 0.01783 -0.03697 0.01852 -0.00694 0.01667 C 0.00938 0.01574 0.00435 -0.04398 -0.01111 -0.04444 C -0.04531 -0.0456 -0.07968 -0.0456 -0.11388 -0.04629 C -0.12447 -0.0456 -0.13524 -0.04676 -0.14583 -0.04444 C -0.14722 -0.04421 -0.14687 -0.04074 -0.14722 -0.03889 C -0.14791 -0.03402 -0.14808 -0.02893 -0.14861 -0.02407 C -0.15138 0.00047 -0.14999 -0.03588 -0.14999 0.01482 " pathEditMode="relative" ptsTypes="fffffffffA">
                                      <p:cBhvr>
                                        <p:cTn id="14" dur="2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8.88889E-6 C 0.00278 0.01111 0.00729 0.01203 0.0125 0.02222 C 0.01511 0.02731 0.02205 0.03796 0.02361 0.04444 C 0.02795 0.06203 0.03334 0.07337 0.04861 0.07407 C 0.07639 0.07523 0.10417 0.07523 0.13195 0.07592 C 0.13334 0.20185 0.10313 0.21087 0.15834 0.20555 C 0.15747 0.17685 0.15643 0.153 0.15139 0.12592 C 0.1507 0.10416 0.14861 0.08124 0.14861 0.05925 " pathEditMode="relative" ptsTypes="fffffffA">
                                      <p:cBhvr>
                                        <p:cTn id="22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C -0.01233 0.00556 -0.02379 -0.0044 -0.03611 -0.00555 C -0.05365 -0.00717 -0.08889 -0.00926 -0.08889 -0.00926 C -0.09653 -0.01065 -0.10191 -0.01111 -0.10833 -0.01666 C -0.11163 -0.02315 -0.11597 -0.02546 -0.11945 -0.03148 C -0.1257 -0.04213 -0.12917 -0.0537 -0.13472 -0.06481 C -0.14028 -0.07592 -0.1382 -0.08819 -0.14722 -0.09629 C -0.15052 -0.10278 -0.15278 -0.10486 -0.15833 -0.10741 C -0.175 -0.12963 -0.22448 -0.12014 -0.23472 -0.12037 C -0.24861 -0.11967 -0.2625 -0.12014 -0.27639 -0.11852 C -0.28281 -0.11782 -0.28316 -0.1044 -0.28472 -0.09815 C -0.2908 -0.07361 -0.28472 -0.04629 -0.28472 -0.02037 " pathEditMode="relative" ptsTypes="fffffffffffA">
                                      <p:cBhvr>
                                        <p:cTn id="30" dur="2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C 0.00798 0.00208 0.00868 0.00301 0.01111 0.01296 C 0.01232 0.02384 0.01406 0.03403 0.01666 0.04444 C 0.01614 0.05116 0.01684 0.05833 0.01528 0.06481 C 0.01406 0.07037 -0.00174 0.07291 -0.00556 0.07407 C -0.01025 0.07546 -0.01806 0.08333 -0.01806 0.08333 C -0.01893 0.08703 -0.01997 0.09074 -0.02084 0.09444 C -0.02136 0.09629 -0.02222 0.1 -0.02222 0.1 C -0.02014 0.14815 -0.025 0.13657 0.01666 0.13889 C 0.0243 0.14004 0.03038 0.1412 0.0375 0.14444 C 0.04253 0.16481 0.03559 0.18588 0.03194 0.20555 C 0.03073 0.21227 0.02899 0.22268 0.02222 0.22407 C 0.01441 0.22569 0.00642 0.22523 -0.00139 0.22592 C -0.00764 0.23426 -0.00695 0.23773 -0.00834 0.25 C -0.00712 0.27592 -0.0125 0.29004 0.00555 0.27407 C 0.00746 0.26643 0.00607 0.26111 0.00416 0.2537 C 0.00469 0.24699 0.00364 0.23958 0.00555 0.23333 C 0.00625 0.23078 0.0092 0.23055 0.01111 0.22963 C 0.01996 0.225 0.02969 0.22176 0.0375 0.21481 C 0.0434 0.19097 0.04184 0.1993 0.0375 0.14815 C 0.03732 0.14514 0.02378 0.14028 0.02083 0.13889 C 0.01024 0.13426 -0.00556 0.13403 -0.01528 0.13333 C -0.02084 0.13078 -0.02309 0.1287 -0.02639 0.12222 C -0.02587 0.10995 -0.02656 0.09745 -0.025 0.08518 C -0.02465 0.08287 -0.01823 0.07708 -0.01667 0.07592 C -0.00469 0.0669 0.00538 0.06666 0.01805 0.06111 C 0.02118 0.05463 0.0243 0.05046 0.02916 0.04629 C 0.04288 0.01898 0.02378 -0.01621 0.05416 -0.02963 C 0.10538 -0.02269 0.06979 0.03912 0.07222 0.12963 C 0.07239 0.13379 0.08472 0.14768 0.0875 0.14815 C 0.10035 0.14977 0.11337 0.1493 0.12639 0.15 C 0.12691 0.15185 0.12778 0.1537 0.12778 0.15555 C 0.12778 0.17222 0.12847 0.18912 0.12639 0.20555 C 0.12604 0.20856 0.11458 0.21111 0.11389 0.21111 C 0.10416 0.21203 0.09444 0.21227 0.08472 0.21296 C 0.075 0.21736 0.07725 0.21296 0.075 0.22222 C 0.07552 0.22708 0.07291 0.23518 0.07639 0.23703 C 0.09305 0.2456 0.11493 0.23009 0.12639 0.21481 C 0.12725 0.21111 0.12934 0.20764 0.12916 0.2037 C 0.12864 0.18634 0.12951 0.16898 0.12778 0.15185 C 0.12743 0.14884 0.11892 0.14629 0.11805 0.14629 C 0.10694 0.14514 0.09583 0.14514 0.08472 0.14444 C 0.07413 0.10208 0.07725 0.11666 0.08472 0.01852 C 0.08507 0.01412 0.09305 0.01111 0.09305 0.01111 C 0.10642 0.01366 0.11267 0.01504 0.12222 0.02778 C 0.12569 0.04166 0.12239 0.07731 0.13333 0.08703 C 0.14028 0.10116 0.14479 0.09676 0.15972 0.09815 C 0.16684 0.09977 0.17048 0.10046 0.17639 0.10555 C 0.17725 0.10741 0.17899 0.10879 0.17916 0.11111 C 0.18437 0.18403 0.16823 0.16666 0.22778 0.16666 " pathEditMode="relative" ptsTypes="fffffffffffffffffffffffffffffffffffffffffffffffffA">
                                      <p:cBhvr>
                                        <p:cTn id="38" dur="5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85185E-6 C -0.01197 -0.01065 -0.03072 -0.00509 -0.04444 -0.0037 C -0.04583 0.00208 -0.05242 0.00741 -0.05277 0.01296 C -0.05364 0.02894 -0.05277 0.04514 -0.05277 0.06111 " pathEditMode="relative" ptsTypes="fffA">
                                      <p:cBhvr>
                                        <p:cTn id="46" dur="2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1.48148E-6 C 0.00417 -0.00093 0.00816 -0.00371 0.0125 -0.00371 C 0.11164 -0.0044 0.21059 -0.00371 0.30973 -0.00371 " pathEditMode="relative" ptsTypes="ffA">
                                      <p:cBhvr>
                                        <p:cTn id="54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оиграй в теннис&#10;. Лабиринты для детей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0303"/>
            <a:ext cx="7596336" cy="56341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186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Введение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5111750" cy="4525962"/>
          </a:xfrm>
        </p:spPr>
        <p:txBody>
          <a:bodyPr/>
          <a:lstStyle/>
          <a:p>
            <a:pPr marL="1588" indent="-1588" eaLnBrk="1" hangingPunct="1">
              <a:buFontTx/>
              <a:buNone/>
            </a:pPr>
            <a:r>
              <a:rPr lang="ru-RU" smtClean="0"/>
              <a:t>С дворянским титулом «граф» тему моей работы связывает  только общее происхождение от латинского слова «</a:t>
            </a:r>
            <a:r>
              <a:rPr lang="ru-RU" b="1" i="1" smtClean="0">
                <a:solidFill>
                  <a:srgbClr val="0000CC"/>
                </a:solidFill>
              </a:rPr>
              <a:t>графио</a:t>
            </a:r>
            <a:r>
              <a:rPr lang="ru-RU" smtClean="0"/>
              <a:t>» - пишу.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700338" y="5373688"/>
            <a:ext cx="6032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000">
                <a:solidFill>
                  <a:srgbClr val="0000CC"/>
                </a:solidFill>
                <a:latin typeface="Monotype Corsiva" pitchFamily="66" charset="0"/>
              </a:rPr>
              <a:t>Г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3060700" y="5373688"/>
            <a:ext cx="5953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000">
                <a:solidFill>
                  <a:srgbClr val="0000CC"/>
                </a:solidFill>
                <a:latin typeface="Monotype Corsiva" pitchFamily="66" charset="0"/>
              </a:rPr>
              <a:t>Р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419475" y="5373688"/>
            <a:ext cx="6572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000">
                <a:solidFill>
                  <a:srgbClr val="0000CC"/>
                </a:solidFill>
                <a:latin typeface="Monotype Corsiva" pitchFamily="66" charset="0"/>
              </a:rPr>
              <a:t>А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852863" y="5368925"/>
            <a:ext cx="722312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5400">
                <a:solidFill>
                  <a:srgbClr val="0000CC"/>
                </a:solidFill>
                <a:latin typeface="Monotype Corsiva" pitchFamily="66" charset="0"/>
              </a:rPr>
              <a:t>Ф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4356100" y="5368925"/>
            <a:ext cx="7032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000">
                <a:solidFill>
                  <a:srgbClr val="0000CC"/>
                </a:solidFill>
                <a:latin typeface="Monotype Corsiva" pitchFamily="66" charset="0"/>
              </a:rPr>
              <a:t>И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4787900" y="5368925"/>
            <a:ext cx="6413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6000">
                <a:solidFill>
                  <a:srgbClr val="0000CC"/>
                </a:solidFill>
                <a:latin typeface="Monotype Corsiva" pitchFamily="66" charset="0"/>
              </a:rPr>
              <a:t>О</a:t>
            </a:r>
          </a:p>
        </p:txBody>
      </p:sp>
      <p:pic>
        <p:nvPicPr>
          <p:cNvPr id="4106" name="Picture 17" descr="А.В. Суворов. Копия неизв. худ. с оригинала Дж. Аткинсона. ГИМ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341438"/>
            <a:ext cx="28575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8"/>
          <p:cNvSpPr txBox="1">
            <a:spLocks noChangeArrowheads="1"/>
          </p:cNvSpPr>
          <p:nvPr/>
        </p:nvSpPr>
        <p:spPr bwMode="auto">
          <a:xfrm>
            <a:off x="7848600" y="6491288"/>
            <a:ext cx="129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3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546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5132" grpId="0"/>
      <p:bldP spid="5133" grpId="0"/>
      <p:bldP spid="5134" grpId="0"/>
      <p:bldP spid="51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th.vzms.org/images/labi_02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340768"/>
            <a:ext cx="514848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1886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Первый многосвязный садовый лабиринт был сооружён в 1820-е годы в </a:t>
            </a:r>
            <a:r>
              <a:rPr lang="ru-RU" dirty="0" err="1">
                <a:solidFill>
                  <a:schemeClr val="tx2"/>
                </a:solidFill>
              </a:rPr>
              <a:t>Чевнинге</a:t>
            </a:r>
            <a:r>
              <a:rPr lang="ru-RU" dirty="0">
                <a:solidFill>
                  <a:schemeClr val="tx2"/>
                </a:solidFill>
              </a:rPr>
              <a:t> в Великобритании.</a:t>
            </a:r>
          </a:p>
        </p:txBody>
      </p:sp>
    </p:spTree>
    <p:extLst>
      <p:ext uri="{BB962C8B-B14F-4D97-AF65-F5344CB8AC3E}">
        <p14:creationId xmlns:p14="http://schemas.microsoft.com/office/powerpoint/2010/main" val="188910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ath.vzms.org/images/labi_03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362" y="1916832"/>
            <a:ext cx="5625033" cy="32085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79712" y="332656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2"/>
                </a:solidFill>
              </a:rPr>
              <a:t>Граф для садового лабиринта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5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79388" y="0"/>
            <a:ext cx="6624637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>
                <a:solidFill>
                  <a:srgbClr val="6600FF"/>
                </a:solidFill>
                <a:latin typeface="Arial Unicode MS" pitchFamily="34" charset="-128"/>
              </a:rPr>
              <a:t>ГАМИЛЬТОНОВЫМ ПУТЕМ(ЦИКЛОМ)</a:t>
            </a:r>
            <a:r>
              <a:rPr lang="ru-RU" sz="2800">
                <a:solidFill>
                  <a:srgbClr val="6600FF"/>
                </a:solidFill>
                <a:latin typeface="Arial Unicode MS" pitchFamily="34" charset="-128"/>
              </a:rPr>
              <a:t> ГРАФА НАЗЫВАЕТСЯ ПУТЬ(ЦИКЛ), ПРОХОДЯЩИЙ ЧЕРЕЗ КАЖДУЮ ЕГО ВЕРШИНУ ТОЛЬКО ОДИН РАЗ.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6600FF"/>
                </a:solidFill>
                <a:latin typeface="Arial Unicode MS" pitchFamily="34" charset="-128"/>
              </a:rPr>
              <a:t>ГРАФ, СОДЕРЖАЩИЙ ГАМИЛЬТОНОВ ЦИКЛ, НАЗЫВАЕТСЯ </a:t>
            </a:r>
            <a:r>
              <a:rPr lang="ru-RU" sz="2800" b="1">
                <a:solidFill>
                  <a:srgbClr val="6600FF"/>
                </a:solidFill>
                <a:latin typeface="Arial Unicode MS" pitchFamily="34" charset="-128"/>
              </a:rPr>
              <a:t>ГАМИЛЬТОНОВЫМ</a:t>
            </a:r>
            <a:r>
              <a:rPr lang="ru-RU" sz="2800">
                <a:solidFill>
                  <a:srgbClr val="6600FF"/>
                </a:solidFill>
                <a:latin typeface="Arial Unicode MS" pitchFamily="34" charset="-128"/>
              </a:rPr>
              <a:t>.</a:t>
            </a:r>
          </a:p>
        </p:txBody>
      </p:sp>
      <p:sp>
        <p:nvSpPr>
          <p:cNvPr id="16387" name="Line 5"/>
          <p:cNvSpPr>
            <a:spLocks noChangeShapeType="1"/>
          </p:cNvSpPr>
          <p:nvPr/>
        </p:nvSpPr>
        <p:spPr bwMode="auto">
          <a:xfrm flipH="1">
            <a:off x="755650" y="4076700"/>
            <a:ext cx="792163" cy="8651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>
            <a:off x="1547813" y="4076700"/>
            <a:ext cx="792162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Line 8"/>
          <p:cNvSpPr>
            <a:spLocks noChangeShapeType="1"/>
          </p:cNvSpPr>
          <p:nvPr/>
        </p:nvSpPr>
        <p:spPr bwMode="auto">
          <a:xfrm>
            <a:off x="755650" y="4941888"/>
            <a:ext cx="792163" cy="7191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Line 9"/>
          <p:cNvSpPr>
            <a:spLocks noChangeShapeType="1"/>
          </p:cNvSpPr>
          <p:nvPr/>
        </p:nvSpPr>
        <p:spPr bwMode="auto">
          <a:xfrm flipH="1">
            <a:off x="1547813" y="4868863"/>
            <a:ext cx="792162" cy="7921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Line 10"/>
          <p:cNvSpPr>
            <a:spLocks noChangeShapeType="1"/>
          </p:cNvSpPr>
          <p:nvPr/>
        </p:nvSpPr>
        <p:spPr bwMode="auto">
          <a:xfrm flipV="1">
            <a:off x="755650" y="4868863"/>
            <a:ext cx="2808288" cy="73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2" name="Text Box 11"/>
          <p:cNvSpPr txBox="1">
            <a:spLocks noChangeArrowheads="1"/>
          </p:cNvSpPr>
          <p:nvPr/>
        </p:nvSpPr>
        <p:spPr bwMode="auto">
          <a:xfrm>
            <a:off x="1692275" y="3716338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A</a:t>
            </a:r>
            <a:endParaRPr lang="ru-RU" i="1"/>
          </a:p>
        </p:txBody>
      </p:sp>
      <p:sp>
        <p:nvSpPr>
          <p:cNvPr id="16393" name="Text Box 12"/>
          <p:cNvSpPr txBox="1">
            <a:spLocks noChangeArrowheads="1"/>
          </p:cNvSpPr>
          <p:nvPr/>
        </p:nvSpPr>
        <p:spPr bwMode="auto">
          <a:xfrm>
            <a:off x="2268538" y="4365625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B</a:t>
            </a:r>
            <a:endParaRPr lang="ru-RU" i="1"/>
          </a:p>
        </p:txBody>
      </p:sp>
      <p:sp>
        <p:nvSpPr>
          <p:cNvPr id="16394" name="Text Box 13"/>
          <p:cNvSpPr txBox="1">
            <a:spLocks noChangeArrowheads="1"/>
          </p:cNvSpPr>
          <p:nvPr/>
        </p:nvSpPr>
        <p:spPr bwMode="auto">
          <a:xfrm>
            <a:off x="1547813" y="5516563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C</a:t>
            </a:r>
            <a:endParaRPr lang="ru-RU" i="1"/>
          </a:p>
        </p:txBody>
      </p:sp>
      <p:sp>
        <p:nvSpPr>
          <p:cNvPr id="16395" name="Text Box 14"/>
          <p:cNvSpPr txBox="1">
            <a:spLocks noChangeArrowheads="1"/>
          </p:cNvSpPr>
          <p:nvPr/>
        </p:nvSpPr>
        <p:spPr bwMode="auto">
          <a:xfrm>
            <a:off x="395288" y="4652963"/>
            <a:ext cx="503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D</a:t>
            </a:r>
            <a:endParaRPr lang="ru-RU" i="1"/>
          </a:p>
        </p:txBody>
      </p:sp>
      <p:sp>
        <p:nvSpPr>
          <p:cNvPr id="16396" name="Text Box 15"/>
          <p:cNvSpPr txBox="1">
            <a:spLocks noChangeArrowheads="1"/>
          </p:cNvSpPr>
          <p:nvPr/>
        </p:nvSpPr>
        <p:spPr bwMode="auto">
          <a:xfrm>
            <a:off x="3492500" y="4724400"/>
            <a:ext cx="503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E</a:t>
            </a:r>
            <a:endParaRPr lang="ru-RU" i="1"/>
          </a:p>
        </p:txBody>
      </p:sp>
      <p:sp>
        <p:nvSpPr>
          <p:cNvPr id="16397" name="Text Box 16"/>
          <p:cNvSpPr txBox="1">
            <a:spLocks noChangeArrowheads="1"/>
          </p:cNvSpPr>
          <p:nvPr/>
        </p:nvSpPr>
        <p:spPr bwMode="auto">
          <a:xfrm>
            <a:off x="4572000" y="4581525"/>
            <a:ext cx="31686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>
                <a:solidFill>
                  <a:srgbClr val="CC0066"/>
                </a:solidFill>
                <a:latin typeface="Arial Unicode MS" pitchFamily="34" charset="-128"/>
              </a:rPr>
              <a:t>(C, D, A, B, E)</a:t>
            </a:r>
            <a:r>
              <a:rPr lang="en-US">
                <a:solidFill>
                  <a:srgbClr val="CC0066"/>
                </a:solidFill>
                <a:latin typeface="Arial Unicode MS" pitchFamily="34" charset="-128"/>
              </a:rPr>
              <a:t> – </a:t>
            </a:r>
            <a:r>
              <a:rPr lang="ru-RU">
                <a:solidFill>
                  <a:srgbClr val="CC0066"/>
                </a:solidFill>
                <a:latin typeface="Arial Unicode MS" pitchFamily="34" charset="-128"/>
              </a:rPr>
              <a:t>гамильтонов путь</a:t>
            </a:r>
          </a:p>
        </p:txBody>
      </p:sp>
    </p:spTree>
    <p:extLst>
      <p:ext uri="{BB962C8B-B14F-4D97-AF65-F5344CB8AC3E}">
        <p14:creationId xmlns:p14="http://schemas.microsoft.com/office/powerpoint/2010/main" val="242256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188640"/>
            <a:ext cx="59766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1857 году ирландский математик Гамильтон предложил игру, названную «Путешествием по додекаэдру». Игра сводилась к обходу по ребрам всех вершин правильного додекаэдра, при условии, что ни в одну из вершин нельзя заходить более одного раза.</a:t>
            </a:r>
          </a:p>
        </p:txBody>
      </p:sp>
      <p:pic>
        <p:nvPicPr>
          <p:cNvPr id="3" name="Рисунок 2" descr="http://sceptic-ratio.narod.ru/ma/pic/image086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060848"/>
            <a:ext cx="3993691" cy="3696048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8905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555776" y="1484784"/>
            <a:ext cx="3384376" cy="4176464"/>
            <a:chOff x="2555776" y="620688"/>
            <a:chExt cx="3067740" cy="4176464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555776" y="2132856"/>
              <a:ext cx="0" cy="1800200"/>
            </a:xfrm>
            <a:prstGeom prst="line">
              <a:avLst/>
            </a:prstGeom>
            <a:ln w="25400" cmpd="sng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2555776" y="3933056"/>
              <a:ext cx="1584176" cy="86409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flipH="1">
              <a:off x="4111348" y="3573016"/>
              <a:ext cx="1512168" cy="1224136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3851920" y="3573016"/>
              <a:ext cx="1771596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H="1">
              <a:off x="2555776" y="3573016"/>
              <a:ext cx="1296144" cy="36004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3851920" y="2132856"/>
              <a:ext cx="0" cy="14401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555776" y="2132856"/>
              <a:ext cx="1296144" cy="14401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>
              <a:off x="2555776" y="2132856"/>
              <a:ext cx="3067740" cy="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>
              <a:off x="5623516" y="2132856"/>
              <a:ext cx="0" cy="144016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V="1">
              <a:off x="2555776" y="620688"/>
              <a:ext cx="1152128" cy="151216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707904" y="620688"/>
              <a:ext cx="1915612" cy="1512168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437529" y="469019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/>
                </a:solidFill>
              </a:rPr>
              <a:t>Задача</a:t>
            </a:r>
            <a:endParaRPr lang="ru-RU" sz="4800" dirty="0">
              <a:solidFill>
                <a:schemeClr val="tx2"/>
              </a:solidFill>
            </a:endParaRPr>
          </a:p>
        </p:txBody>
      </p:sp>
      <p:cxnSp>
        <p:nvCxnSpPr>
          <p:cNvPr id="215040" name="Прямая соединительная линия 215039"/>
          <p:cNvCxnSpPr/>
          <p:nvPr/>
        </p:nvCxnSpPr>
        <p:spPr>
          <a:xfrm>
            <a:off x="2555776" y="29969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41" name="TextBox 215040"/>
          <p:cNvSpPr txBox="1"/>
          <p:nvPr/>
        </p:nvSpPr>
        <p:spPr>
          <a:xfrm>
            <a:off x="2098975" y="2812286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А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5043" name="TextBox 215042"/>
          <p:cNvSpPr txBox="1"/>
          <p:nvPr/>
        </p:nvSpPr>
        <p:spPr>
          <a:xfrm>
            <a:off x="3409110" y="127312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В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5044" name="TextBox 215043"/>
          <p:cNvSpPr txBox="1"/>
          <p:nvPr/>
        </p:nvSpPr>
        <p:spPr>
          <a:xfrm>
            <a:off x="6156176" y="276459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С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5045" name="TextBox 215044"/>
          <p:cNvSpPr txBox="1"/>
          <p:nvPr/>
        </p:nvSpPr>
        <p:spPr>
          <a:xfrm>
            <a:off x="6152236" y="423705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К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5046" name="TextBox 215045"/>
          <p:cNvSpPr txBox="1"/>
          <p:nvPr/>
        </p:nvSpPr>
        <p:spPr>
          <a:xfrm>
            <a:off x="3982780" y="398719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Е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5048" name="TextBox 215047"/>
          <p:cNvSpPr txBox="1"/>
          <p:nvPr/>
        </p:nvSpPr>
        <p:spPr>
          <a:xfrm>
            <a:off x="3846275" y="2564535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D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5049" name="TextBox 215048"/>
          <p:cNvSpPr txBox="1"/>
          <p:nvPr/>
        </p:nvSpPr>
        <p:spPr>
          <a:xfrm>
            <a:off x="2098975" y="465042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P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215050" name="TextBox 215049"/>
          <p:cNvSpPr txBox="1"/>
          <p:nvPr/>
        </p:nvSpPr>
        <p:spPr>
          <a:xfrm>
            <a:off x="4496140" y="554917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F</a:t>
            </a:r>
            <a:endParaRPr lang="ru-RU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4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Выводы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6350" indent="-6350" algn="just" eaLnBrk="1" hangingPunct="1">
              <a:buFontTx/>
              <a:buNone/>
            </a:pPr>
            <a:r>
              <a:rPr lang="ru-RU" sz="2800" smtClean="0"/>
              <a:t>Графы – это замечательные математические объекты, с помощью, которых можно решать математические, экономические и логические задачи. Также можно решать различные головоломки и упрощать условия задач по физике, химии, электронике, автоматике. Графы используются при составлении карт и генеалогических древ. </a:t>
            </a:r>
          </a:p>
          <a:p>
            <a:pPr marL="6350" indent="-6350" algn="just" eaLnBrk="1" hangingPunct="1">
              <a:buFontTx/>
              <a:buNone/>
            </a:pPr>
            <a:r>
              <a:rPr lang="ru-RU" sz="2800" smtClean="0"/>
              <a:t>В математике даже есть специальный раздел, который так и называется: «</a:t>
            </a:r>
            <a:r>
              <a:rPr lang="ru-RU" sz="2800" b="1" i="1" smtClean="0">
                <a:solidFill>
                  <a:srgbClr val="3333FF"/>
                </a:solidFill>
              </a:rPr>
              <a:t>Теория графов</a:t>
            </a:r>
            <a:r>
              <a:rPr lang="ru-RU" sz="2800" smtClean="0"/>
              <a:t>». 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содержание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4"/>
          <p:cNvSpPr>
            <a:spLocks noChangeArrowheads="1" noChangeShapeType="1" noTextEdit="1"/>
          </p:cNvSpPr>
          <p:nvPr/>
        </p:nvSpPr>
        <p:spPr bwMode="auto">
          <a:xfrm>
            <a:off x="323850" y="333375"/>
            <a:ext cx="15113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ТЕОРЕМА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979613" y="188913"/>
            <a:ext cx="66976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i="1" dirty="0">
                <a:latin typeface="Arial Unicode MS" pitchFamily="34" charset="-128"/>
              </a:rPr>
              <a:t>В </a:t>
            </a:r>
            <a:r>
              <a:rPr lang="ru-RU" i="1" dirty="0" smtClean="0">
                <a:latin typeface="Arial Unicode MS" pitchFamily="34" charset="-128"/>
              </a:rPr>
              <a:t>ГРАФЕ </a:t>
            </a:r>
            <a:r>
              <a:rPr lang="ru-RU" i="1" dirty="0">
                <a:latin typeface="Arial Unicode MS" pitchFamily="34" charset="-128"/>
              </a:rPr>
              <a:t>СУММА СТЕПЕНЕЙ ВСЕХ ЕГО ВЕРШИН – ЧИСЛО ЧЕТНОЕ, РАВНОЕ УДВОЕННОМУ ЧИСЛУ РЕБЕР ГРАФА: </a:t>
            </a:r>
          </a:p>
        </p:txBody>
      </p:sp>
      <p:sp>
        <p:nvSpPr>
          <p:cNvPr id="8198" name="WordArt 8"/>
          <p:cNvSpPr>
            <a:spLocks noChangeArrowheads="1" noChangeShapeType="1" noTextEdit="1"/>
          </p:cNvSpPr>
          <p:nvPr/>
        </p:nvSpPr>
        <p:spPr bwMode="auto">
          <a:xfrm>
            <a:off x="436738" y="2492896"/>
            <a:ext cx="151130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ТЕОРЕМА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2411412" y="2462733"/>
            <a:ext cx="6048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i="1" dirty="0">
                <a:latin typeface="Arial Unicode MS" pitchFamily="34" charset="-128"/>
              </a:rPr>
              <a:t>ЧИСЛО НЕЧЕТНЫХ ВЕРШИН ЛЮБОГО ГРАФА – ЧЕТНО.</a:t>
            </a:r>
            <a:r>
              <a:rPr lang="ru-RU" i="1" dirty="0"/>
              <a:t> </a:t>
            </a:r>
          </a:p>
        </p:txBody>
      </p:sp>
      <p:sp>
        <p:nvSpPr>
          <p:cNvPr id="8200" name="WordArt 10"/>
          <p:cNvSpPr>
            <a:spLocks noChangeArrowheads="1" noChangeShapeType="1" noTextEdit="1"/>
          </p:cNvSpPr>
          <p:nvPr/>
        </p:nvSpPr>
        <p:spPr bwMode="auto">
          <a:xfrm>
            <a:off x="468312" y="3717032"/>
            <a:ext cx="28670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СЛЕДСТВИЕ</a:t>
            </a:r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635375" y="3573016"/>
            <a:ext cx="55086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dirty="0" smtClean="0">
                <a:latin typeface="Arial Unicode MS" pitchFamily="34" charset="-128"/>
              </a:rPr>
              <a:t>ЧИСЛО ВЕРШИН МНОГОГРАННИКА, В КОТОРЫХ СХОДИТСЯ НЕЧЁТНОЕ ЧИСЛО РЁБЕР, ЧЁТНО.</a:t>
            </a:r>
            <a:endParaRPr lang="ru-RU" sz="1800" dirty="0">
              <a:latin typeface="Arial Unicode MS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9157" y="1484784"/>
            <a:ext cx="6948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chemeClr val="tx2"/>
                </a:solidFill>
              </a:rPr>
              <a:t>Степень А +степень В + степень С +…= 2*число рёбер</a:t>
            </a:r>
            <a:endParaRPr lang="ru-RU" i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5013176"/>
            <a:ext cx="4378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НЕЧЁТНОЕ ЧИСЛО ЗНАКОМЫХ В ЛЮБОЙ КОМПАНИИ ВСЕГДА ЧЁТНО.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4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38163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>
                <a:solidFill>
                  <a:srgbClr val="000099"/>
                </a:solidFill>
                <a:latin typeface="Arial Unicode MS" pitchFamily="34" charset="-128"/>
              </a:rPr>
              <a:t>ГРАФ НАЗЫВАЕТСЯ </a:t>
            </a:r>
            <a:r>
              <a:rPr lang="ru-RU" b="1">
                <a:solidFill>
                  <a:srgbClr val="000099"/>
                </a:solidFill>
                <a:latin typeface="Arial Unicode MS" pitchFamily="34" charset="-128"/>
              </a:rPr>
              <a:t>ПОЛНЫМ</a:t>
            </a:r>
            <a:r>
              <a:rPr lang="ru-RU">
                <a:solidFill>
                  <a:srgbClr val="000099"/>
                </a:solidFill>
                <a:latin typeface="Arial Unicode MS" pitchFamily="34" charset="-128"/>
              </a:rPr>
              <a:t>, ЕСЛИ ЛЮБЫЕ ДВЕ ЕГО РАЗЛИЧНЫЕ ВЕРШИНЫ СОЕДИНЕНЫ ОДНИМ И ТОЛЬКО ОДНИМ РЕБРОМ.</a:t>
            </a:r>
          </a:p>
        </p:txBody>
      </p:sp>
      <p:grpSp>
        <p:nvGrpSpPr>
          <p:cNvPr id="9219" name="Group 6"/>
          <p:cNvGrpSpPr>
            <a:grpSpLocks/>
          </p:cNvGrpSpPr>
          <p:nvPr/>
        </p:nvGrpSpPr>
        <p:grpSpPr bwMode="auto">
          <a:xfrm>
            <a:off x="5364163" y="476250"/>
            <a:ext cx="2663825" cy="2012950"/>
            <a:chOff x="249" y="1344"/>
            <a:chExt cx="1678" cy="1406"/>
          </a:xfrm>
        </p:grpSpPr>
        <p:sp>
          <p:nvSpPr>
            <p:cNvPr id="9239" name="Line 7"/>
            <p:cNvSpPr>
              <a:spLocks noChangeShapeType="1"/>
            </p:cNvSpPr>
            <p:nvPr/>
          </p:nvSpPr>
          <p:spPr bwMode="auto">
            <a:xfrm flipH="1">
              <a:off x="521" y="1344"/>
              <a:ext cx="499" cy="136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0" name="Line 8"/>
            <p:cNvSpPr>
              <a:spLocks noChangeShapeType="1"/>
            </p:cNvSpPr>
            <p:nvPr/>
          </p:nvSpPr>
          <p:spPr bwMode="auto">
            <a:xfrm>
              <a:off x="1020" y="1344"/>
              <a:ext cx="545" cy="140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1" name="Line 9"/>
            <p:cNvSpPr>
              <a:spLocks noChangeShapeType="1"/>
            </p:cNvSpPr>
            <p:nvPr/>
          </p:nvSpPr>
          <p:spPr bwMode="auto">
            <a:xfrm>
              <a:off x="249" y="1752"/>
              <a:ext cx="167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Line 10"/>
            <p:cNvSpPr>
              <a:spLocks noChangeShapeType="1"/>
            </p:cNvSpPr>
            <p:nvPr/>
          </p:nvSpPr>
          <p:spPr bwMode="auto">
            <a:xfrm flipH="1">
              <a:off x="521" y="1752"/>
              <a:ext cx="1406" cy="95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3" name="Line 11"/>
            <p:cNvSpPr>
              <a:spLocks noChangeShapeType="1"/>
            </p:cNvSpPr>
            <p:nvPr/>
          </p:nvSpPr>
          <p:spPr bwMode="auto">
            <a:xfrm>
              <a:off x="249" y="1752"/>
              <a:ext cx="1316" cy="99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12"/>
            <p:cNvSpPr>
              <a:spLocks noChangeShapeType="1"/>
            </p:cNvSpPr>
            <p:nvPr/>
          </p:nvSpPr>
          <p:spPr bwMode="auto">
            <a:xfrm>
              <a:off x="1020" y="1344"/>
              <a:ext cx="907" cy="40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5" name="Line 13"/>
            <p:cNvSpPr>
              <a:spLocks noChangeShapeType="1"/>
            </p:cNvSpPr>
            <p:nvPr/>
          </p:nvSpPr>
          <p:spPr bwMode="auto">
            <a:xfrm flipH="1">
              <a:off x="1565" y="1752"/>
              <a:ext cx="362" cy="99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6" name="Line 14"/>
            <p:cNvSpPr>
              <a:spLocks noChangeShapeType="1"/>
            </p:cNvSpPr>
            <p:nvPr/>
          </p:nvSpPr>
          <p:spPr bwMode="auto">
            <a:xfrm flipH="1">
              <a:off x="249" y="1344"/>
              <a:ext cx="771" cy="40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7" name="Line 15"/>
            <p:cNvSpPr>
              <a:spLocks noChangeShapeType="1"/>
            </p:cNvSpPr>
            <p:nvPr/>
          </p:nvSpPr>
          <p:spPr bwMode="auto">
            <a:xfrm>
              <a:off x="249" y="1752"/>
              <a:ext cx="272" cy="952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8" name="Line 16"/>
            <p:cNvSpPr>
              <a:spLocks noChangeShapeType="1"/>
            </p:cNvSpPr>
            <p:nvPr/>
          </p:nvSpPr>
          <p:spPr bwMode="auto">
            <a:xfrm>
              <a:off x="521" y="2704"/>
              <a:ext cx="1044" cy="46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9220" name="Object 17"/>
          <p:cNvGraphicFramePr>
            <a:graphicFrameLocks noChangeAspect="1"/>
          </p:cNvGraphicFramePr>
          <p:nvPr/>
        </p:nvGraphicFramePr>
        <p:xfrm>
          <a:off x="6286500" y="2647950"/>
          <a:ext cx="674688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4" name="Формула" r:id="rId3" imgW="203024" imgH="215713" progId="Equation.3">
                  <p:embed/>
                </p:oleObj>
              </mc:Choice>
              <mc:Fallback>
                <p:oleObj name="Формула" r:id="rId3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0" y="2647950"/>
                        <a:ext cx="674688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1" name="Text Box 18"/>
          <p:cNvSpPr txBox="1">
            <a:spLocks noChangeArrowheads="1"/>
          </p:cNvSpPr>
          <p:nvPr/>
        </p:nvSpPr>
        <p:spPr bwMode="auto">
          <a:xfrm>
            <a:off x="250825" y="3573463"/>
            <a:ext cx="44640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b="1">
                <a:solidFill>
                  <a:srgbClr val="009900"/>
                </a:solidFill>
                <a:latin typeface="Arial Unicode MS" pitchFamily="34" charset="-128"/>
              </a:rPr>
              <a:t>ДОПОЛНЕНИЕМ</a:t>
            </a:r>
            <a:r>
              <a:rPr lang="ru-RU">
                <a:solidFill>
                  <a:srgbClr val="009900"/>
                </a:solidFill>
                <a:latin typeface="Arial Unicode MS" pitchFamily="34" charset="-128"/>
              </a:rPr>
              <a:t> ГРАФА НАЗЫВАЕТСЯ ГРАФ С ТЕМИ ЖЕ ВЕРШИНАМИ И ИМЕЮЩИЙ ТЕ И ТОЛЬКО ТЕ РЕБРА, КОТОРЫЕ НЕОБХОДИМО ДОБАВИТЬ К ИСХОДНОМУ ГРАФУ, ЧТОБЫ ОН СТАЛ ПОЛНЫМ.</a:t>
            </a:r>
          </a:p>
        </p:txBody>
      </p:sp>
      <p:grpSp>
        <p:nvGrpSpPr>
          <p:cNvPr id="9222" name="Group 30"/>
          <p:cNvGrpSpPr>
            <a:grpSpLocks/>
          </p:cNvGrpSpPr>
          <p:nvPr/>
        </p:nvGrpSpPr>
        <p:grpSpPr bwMode="auto">
          <a:xfrm>
            <a:off x="4932363" y="3644900"/>
            <a:ext cx="1655762" cy="1436688"/>
            <a:chOff x="3243" y="2115"/>
            <a:chExt cx="1678" cy="1268"/>
          </a:xfrm>
        </p:grpSpPr>
        <p:sp>
          <p:nvSpPr>
            <p:cNvPr id="9234" name="Line 20"/>
            <p:cNvSpPr>
              <a:spLocks noChangeShapeType="1"/>
            </p:cNvSpPr>
            <p:nvPr/>
          </p:nvSpPr>
          <p:spPr bwMode="auto">
            <a:xfrm flipH="1">
              <a:off x="3515" y="2115"/>
              <a:ext cx="499" cy="1227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Line 21"/>
            <p:cNvSpPr>
              <a:spLocks noChangeShapeType="1"/>
            </p:cNvSpPr>
            <p:nvPr/>
          </p:nvSpPr>
          <p:spPr bwMode="auto">
            <a:xfrm>
              <a:off x="4014" y="2115"/>
              <a:ext cx="545" cy="126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22"/>
            <p:cNvSpPr>
              <a:spLocks noChangeShapeType="1"/>
            </p:cNvSpPr>
            <p:nvPr/>
          </p:nvSpPr>
          <p:spPr bwMode="auto">
            <a:xfrm>
              <a:off x="3243" y="2483"/>
              <a:ext cx="1678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23"/>
            <p:cNvSpPr>
              <a:spLocks noChangeShapeType="1"/>
            </p:cNvSpPr>
            <p:nvPr/>
          </p:nvSpPr>
          <p:spPr bwMode="auto">
            <a:xfrm flipH="1">
              <a:off x="3515" y="2483"/>
              <a:ext cx="1406" cy="85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24"/>
            <p:cNvSpPr>
              <a:spLocks noChangeShapeType="1"/>
            </p:cNvSpPr>
            <p:nvPr/>
          </p:nvSpPr>
          <p:spPr bwMode="auto">
            <a:xfrm>
              <a:off x="3243" y="2483"/>
              <a:ext cx="1316" cy="9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23" name="Group 42"/>
          <p:cNvGrpSpPr>
            <a:grpSpLocks/>
          </p:cNvGrpSpPr>
          <p:nvPr/>
        </p:nvGrpSpPr>
        <p:grpSpPr bwMode="auto">
          <a:xfrm>
            <a:off x="7019925" y="3860800"/>
            <a:ext cx="1873250" cy="1220788"/>
            <a:chOff x="3787" y="2750"/>
            <a:chExt cx="1678" cy="1268"/>
          </a:xfrm>
        </p:grpSpPr>
        <p:sp>
          <p:nvSpPr>
            <p:cNvPr id="9229" name="Line 37"/>
            <p:cNvSpPr>
              <a:spLocks noChangeShapeType="1"/>
            </p:cNvSpPr>
            <p:nvPr/>
          </p:nvSpPr>
          <p:spPr bwMode="auto">
            <a:xfrm>
              <a:off x="4558" y="2750"/>
              <a:ext cx="907" cy="36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38"/>
            <p:cNvSpPr>
              <a:spLocks noChangeShapeType="1"/>
            </p:cNvSpPr>
            <p:nvPr/>
          </p:nvSpPr>
          <p:spPr bwMode="auto">
            <a:xfrm flipH="1">
              <a:off x="5103" y="3118"/>
              <a:ext cx="362" cy="90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Line 39"/>
            <p:cNvSpPr>
              <a:spLocks noChangeShapeType="1"/>
            </p:cNvSpPr>
            <p:nvPr/>
          </p:nvSpPr>
          <p:spPr bwMode="auto">
            <a:xfrm flipH="1">
              <a:off x="3787" y="2750"/>
              <a:ext cx="771" cy="368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Line 40"/>
            <p:cNvSpPr>
              <a:spLocks noChangeShapeType="1"/>
            </p:cNvSpPr>
            <p:nvPr/>
          </p:nvSpPr>
          <p:spPr bwMode="auto">
            <a:xfrm>
              <a:off x="3787" y="3118"/>
              <a:ext cx="272" cy="85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41"/>
            <p:cNvSpPr>
              <a:spLocks noChangeShapeType="1"/>
            </p:cNvSpPr>
            <p:nvPr/>
          </p:nvSpPr>
          <p:spPr bwMode="auto">
            <a:xfrm>
              <a:off x="4059" y="3977"/>
              <a:ext cx="1044" cy="41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9224" name="Object 44"/>
          <p:cNvGraphicFramePr>
            <a:graphicFrameLocks noChangeAspect="1"/>
          </p:cNvGraphicFramePr>
          <p:nvPr/>
        </p:nvGraphicFramePr>
        <p:xfrm>
          <a:off x="5364163" y="5013325"/>
          <a:ext cx="63182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5" name="Формула" r:id="rId5" imgW="190500" imgH="228600" progId="Equation.3">
                  <p:embed/>
                </p:oleObj>
              </mc:Choice>
              <mc:Fallback>
                <p:oleObj name="Формула" r:id="rId5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5013325"/>
                        <a:ext cx="631825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45"/>
          <p:cNvSpPr txBox="1">
            <a:spLocks noChangeArrowheads="1"/>
          </p:cNvSpPr>
          <p:nvPr/>
        </p:nvSpPr>
        <p:spPr bwMode="auto">
          <a:xfrm>
            <a:off x="6300788" y="5805488"/>
            <a:ext cx="25923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i="1" u="sng">
                <a:solidFill>
                  <a:srgbClr val="000099"/>
                </a:solidFill>
                <a:latin typeface="Arial Unicode MS" pitchFamily="34" charset="-128"/>
              </a:rPr>
              <a:t>ДОПОЛНЕНИЕ ГРАФА           ДО ГРАФА  </a:t>
            </a:r>
          </a:p>
        </p:txBody>
      </p:sp>
      <p:graphicFrame>
        <p:nvGraphicFramePr>
          <p:cNvPr id="9226" name="Object 46"/>
          <p:cNvGraphicFramePr>
            <a:graphicFrameLocks noChangeAspect="1"/>
          </p:cNvGraphicFramePr>
          <p:nvPr/>
        </p:nvGraphicFramePr>
        <p:xfrm>
          <a:off x="7308850" y="6021388"/>
          <a:ext cx="4318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6" name="Формула" r:id="rId7" imgW="190500" imgH="228600" progId="Equation.3">
                  <p:embed/>
                </p:oleObj>
              </mc:Choice>
              <mc:Fallback>
                <p:oleObj name="Формула" r:id="rId7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6021388"/>
                        <a:ext cx="4318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47"/>
          <p:cNvGraphicFramePr>
            <a:graphicFrameLocks noChangeAspect="1"/>
          </p:cNvGraphicFramePr>
          <p:nvPr/>
        </p:nvGraphicFramePr>
        <p:xfrm>
          <a:off x="7235825" y="6381750"/>
          <a:ext cx="3746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17" name="Формула" r:id="rId9" imgW="203024" imgH="215713" progId="Equation.3">
                  <p:embed/>
                </p:oleObj>
              </mc:Choice>
              <mc:Fallback>
                <p:oleObj name="Формула" r:id="rId9" imgW="203024" imgH="2157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6381750"/>
                        <a:ext cx="374650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8" name="Line 48"/>
          <p:cNvSpPr>
            <a:spLocks noChangeShapeType="1"/>
          </p:cNvSpPr>
          <p:nvPr/>
        </p:nvSpPr>
        <p:spPr bwMode="auto">
          <a:xfrm flipV="1">
            <a:off x="7308850" y="5157788"/>
            <a:ext cx="431800" cy="6477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99592" y="4221163"/>
            <a:ext cx="78491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b="1" dirty="0" smtClean="0">
                <a:solidFill>
                  <a:schemeClr val="tx2"/>
                </a:solidFill>
              </a:rPr>
              <a:t>ЦИКЛ</a:t>
            </a:r>
            <a:r>
              <a:rPr lang="ru-RU" dirty="0" smtClean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– ПУТЬ, У КОТОРОГО СОВПАДАЮТ НАЧАЛО И КОНЕЦ.</a:t>
            </a:r>
          </a:p>
        </p:txBody>
      </p:sp>
      <p:grpSp>
        <p:nvGrpSpPr>
          <p:cNvPr id="12292" name="Group 6"/>
          <p:cNvGrpSpPr>
            <a:grpSpLocks/>
          </p:cNvGrpSpPr>
          <p:nvPr/>
        </p:nvGrpSpPr>
        <p:grpSpPr bwMode="auto">
          <a:xfrm>
            <a:off x="2159794" y="1255713"/>
            <a:ext cx="4681538" cy="2473325"/>
            <a:chOff x="1247" y="663"/>
            <a:chExt cx="2949" cy="1558"/>
          </a:xfrm>
        </p:grpSpPr>
        <p:sp>
          <p:nvSpPr>
            <p:cNvPr id="12294" name="Line 7"/>
            <p:cNvSpPr>
              <a:spLocks noChangeShapeType="1"/>
            </p:cNvSpPr>
            <p:nvPr/>
          </p:nvSpPr>
          <p:spPr bwMode="auto">
            <a:xfrm flipV="1">
              <a:off x="1474" y="1004"/>
              <a:ext cx="1860" cy="8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5" name="Line 8"/>
            <p:cNvSpPr>
              <a:spLocks noChangeShapeType="1"/>
            </p:cNvSpPr>
            <p:nvPr/>
          </p:nvSpPr>
          <p:spPr bwMode="auto">
            <a:xfrm flipH="1" flipV="1">
              <a:off x="1474" y="1866"/>
              <a:ext cx="2223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6" name="Freeform 9"/>
            <p:cNvSpPr>
              <a:spLocks/>
            </p:cNvSpPr>
            <p:nvPr/>
          </p:nvSpPr>
          <p:spPr bwMode="auto">
            <a:xfrm>
              <a:off x="3334" y="981"/>
              <a:ext cx="650" cy="975"/>
            </a:xfrm>
            <a:custGeom>
              <a:avLst/>
              <a:gdLst>
                <a:gd name="T0" fmla="*/ 0 w 650"/>
                <a:gd name="T1" fmla="*/ 23 h 975"/>
                <a:gd name="T2" fmla="*/ 590 w 650"/>
                <a:gd name="T3" fmla="*/ 159 h 975"/>
                <a:gd name="T4" fmla="*/ 363 w 650"/>
                <a:gd name="T5" fmla="*/ 975 h 97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0" h="975">
                  <a:moveTo>
                    <a:pt x="0" y="23"/>
                  </a:moveTo>
                  <a:cubicBezTo>
                    <a:pt x="265" y="11"/>
                    <a:pt x="530" y="0"/>
                    <a:pt x="590" y="159"/>
                  </a:cubicBezTo>
                  <a:cubicBezTo>
                    <a:pt x="650" y="318"/>
                    <a:pt x="401" y="839"/>
                    <a:pt x="363" y="97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oval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7" name="Freeform 10"/>
            <p:cNvSpPr>
              <a:spLocks/>
            </p:cNvSpPr>
            <p:nvPr/>
          </p:nvSpPr>
          <p:spPr bwMode="auto">
            <a:xfrm>
              <a:off x="3093" y="1004"/>
              <a:ext cx="601" cy="962"/>
            </a:xfrm>
            <a:custGeom>
              <a:avLst/>
              <a:gdLst>
                <a:gd name="T0" fmla="*/ 241 w 601"/>
                <a:gd name="T1" fmla="*/ 0 h 962"/>
                <a:gd name="T2" fmla="*/ 60 w 601"/>
                <a:gd name="T3" fmla="*/ 453 h 962"/>
                <a:gd name="T4" fmla="*/ 601 w 601"/>
                <a:gd name="T5" fmla="*/ 962 h 9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01" h="962">
                  <a:moveTo>
                    <a:pt x="241" y="0"/>
                  </a:moveTo>
                  <a:cubicBezTo>
                    <a:pt x="124" y="147"/>
                    <a:pt x="0" y="293"/>
                    <a:pt x="60" y="453"/>
                  </a:cubicBezTo>
                  <a:cubicBezTo>
                    <a:pt x="120" y="613"/>
                    <a:pt x="488" y="856"/>
                    <a:pt x="601" y="96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8" name="Text Box 11"/>
            <p:cNvSpPr txBox="1">
              <a:spLocks noChangeArrowheads="1"/>
            </p:cNvSpPr>
            <p:nvPr/>
          </p:nvSpPr>
          <p:spPr bwMode="auto">
            <a:xfrm>
              <a:off x="1247" y="1661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A</a:t>
              </a:r>
              <a:endParaRPr lang="ru-RU" i="1"/>
            </a:p>
          </p:txBody>
        </p:sp>
        <p:sp>
          <p:nvSpPr>
            <p:cNvPr id="12299" name="Text Box 12"/>
            <p:cNvSpPr txBox="1">
              <a:spLocks noChangeArrowheads="1"/>
            </p:cNvSpPr>
            <p:nvPr/>
          </p:nvSpPr>
          <p:spPr bwMode="auto">
            <a:xfrm>
              <a:off x="3198" y="663"/>
              <a:ext cx="3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B</a:t>
              </a:r>
              <a:endParaRPr lang="ru-RU" i="1"/>
            </a:p>
          </p:txBody>
        </p:sp>
        <p:sp>
          <p:nvSpPr>
            <p:cNvPr id="12300" name="Text Box 13"/>
            <p:cNvSpPr txBox="1">
              <a:spLocks noChangeArrowheads="1"/>
            </p:cNvSpPr>
            <p:nvPr/>
          </p:nvSpPr>
          <p:spPr bwMode="auto">
            <a:xfrm>
              <a:off x="3606" y="1933"/>
              <a:ext cx="45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C</a:t>
              </a:r>
              <a:endParaRPr lang="ru-RU" i="1"/>
            </a:p>
          </p:txBody>
        </p:sp>
        <p:sp>
          <p:nvSpPr>
            <p:cNvPr id="12301" name="Text Box 14"/>
            <p:cNvSpPr txBox="1">
              <a:spLocks noChangeArrowheads="1"/>
            </p:cNvSpPr>
            <p:nvPr/>
          </p:nvSpPr>
          <p:spPr bwMode="auto">
            <a:xfrm>
              <a:off x="3878" y="1117"/>
              <a:ext cx="3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u</a:t>
              </a:r>
              <a:endParaRPr lang="ru-RU" i="1"/>
            </a:p>
          </p:txBody>
        </p:sp>
        <p:sp>
          <p:nvSpPr>
            <p:cNvPr id="12302" name="Text Box 15"/>
            <p:cNvSpPr txBox="1">
              <a:spLocks noChangeArrowheads="1"/>
            </p:cNvSpPr>
            <p:nvPr/>
          </p:nvSpPr>
          <p:spPr bwMode="auto">
            <a:xfrm>
              <a:off x="3243" y="1344"/>
              <a:ext cx="31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t</a:t>
              </a:r>
              <a:endParaRPr lang="ru-RU" i="1"/>
            </a:p>
          </p:txBody>
        </p:sp>
        <p:sp>
          <p:nvSpPr>
            <p:cNvPr id="12303" name="Text Box 16"/>
            <p:cNvSpPr txBox="1">
              <a:spLocks noChangeArrowheads="1"/>
            </p:cNvSpPr>
            <p:nvPr/>
          </p:nvSpPr>
          <p:spPr bwMode="auto">
            <a:xfrm>
              <a:off x="2472" y="1661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s</a:t>
              </a:r>
              <a:endParaRPr lang="ru-RU" i="1"/>
            </a:p>
          </p:txBody>
        </p:sp>
        <p:sp>
          <p:nvSpPr>
            <p:cNvPr id="12304" name="Text Box 17"/>
            <p:cNvSpPr txBox="1">
              <a:spLocks noChangeArrowheads="1"/>
            </p:cNvSpPr>
            <p:nvPr/>
          </p:nvSpPr>
          <p:spPr bwMode="auto">
            <a:xfrm>
              <a:off x="2245" y="1253"/>
              <a:ext cx="49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r</a:t>
              </a:r>
              <a:endParaRPr lang="ru-RU" i="1"/>
            </a:p>
          </p:txBody>
        </p:sp>
      </p:grpSp>
    </p:spTree>
    <p:extLst>
      <p:ext uri="{BB962C8B-B14F-4D97-AF65-F5344CB8AC3E}">
        <p14:creationId xmlns:p14="http://schemas.microsoft.com/office/powerpoint/2010/main" val="12186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4" name="Group 28"/>
          <p:cNvGrpSpPr>
            <a:grpSpLocks/>
          </p:cNvGrpSpPr>
          <p:nvPr/>
        </p:nvGrpSpPr>
        <p:grpSpPr bwMode="auto">
          <a:xfrm>
            <a:off x="2520057" y="2060576"/>
            <a:ext cx="3240088" cy="2665412"/>
            <a:chOff x="3470" y="527"/>
            <a:chExt cx="2041" cy="1679"/>
          </a:xfrm>
        </p:grpSpPr>
        <p:grpSp>
          <p:nvGrpSpPr>
            <p:cNvPr id="7179" name="Group 29"/>
            <p:cNvGrpSpPr>
              <a:grpSpLocks/>
            </p:cNvGrpSpPr>
            <p:nvPr/>
          </p:nvGrpSpPr>
          <p:grpSpPr bwMode="auto">
            <a:xfrm>
              <a:off x="3696" y="754"/>
              <a:ext cx="1543" cy="1270"/>
              <a:chOff x="3651" y="1434"/>
              <a:chExt cx="1543" cy="1270"/>
            </a:xfrm>
          </p:grpSpPr>
          <p:sp>
            <p:nvSpPr>
              <p:cNvPr id="7189" name="Line 30"/>
              <p:cNvSpPr>
                <a:spLocks noChangeShapeType="1"/>
              </p:cNvSpPr>
              <p:nvPr/>
            </p:nvSpPr>
            <p:spPr bwMode="auto">
              <a:xfrm flipV="1">
                <a:off x="3651" y="2205"/>
                <a:ext cx="318" cy="499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Line 31"/>
              <p:cNvSpPr>
                <a:spLocks noChangeShapeType="1"/>
              </p:cNvSpPr>
              <p:nvPr/>
            </p:nvSpPr>
            <p:spPr bwMode="auto">
              <a:xfrm flipV="1">
                <a:off x="3969" y="1434"/>
                <a:ext cx="544" cy="771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Line 32"/>
              <p:cNvSpPr>
                <a:spLocks noChangeShapeType="1"/>
              </p:cNvSpPr>
              <p:nvPr/>
            </p:nvSpPr>
            <p:spPr bwMode="auto">
              <a:xfrm>
                <a:off x="3969" y="2205"/>
                <a:ext cx="136" cy="409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Line 33"/>
              <p:cNvSpPr>
                <a:spLocks noChangeShapeType="1"/>
              </p:cNvSpPr>
              <p:nvPr/>
            </p:nvSpPr>
            <p:spPr bwMode="auto">
              <a:xfrm>
                <a:off x="3969" y="2205"/>
                <a:ext cx="317" cy="136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Line 34"/>
              <p:cNvSpPr>
                <a:spLocks noChangeShapeType="1"/>
              </p:cNvSpPr>
              <p:nvPr/>
            </p:nvSpPr>
            <p:spPr bwMode="auto">
              <a:xfrm>
                <a:off x="4513" y="1434"/>
                <a:ext cx="454" cy="363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Line 35"/>
              <p:cNvSpPr>
                <a:spLocks noChangeShapeType="1"/>
              </p:cNvSpPr>
              <p:nvPr/>
            </p:nvSpPr>
            <p:spPr bwMode="auto">
              <a:xfrm flipH="1">
                <a:off x="4740" y="1797"/>
                <a:ext cx="227" cy="318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Line 36"/>
              <p:cNvSpPr>
                <a:spLocks noChangeShapeType="1"/>
              </p:cNvSpPr>
              <p:nvPr/>
            </p:nvSpPr>
            <p:spPr bwMode="auto">
              <a:xfrm>
                <a:off x="4967" y="1797"/>
                <a:ext cx="227" cy="681"/>
              </a:xfrm>
              <a:prstGeom prst="line">
                <a:avLst/>
              </a:prstGeom>
              <a:noFill/>
              <a:ln w="38100">
                <a:solidFill>
                  <a:srgbClr val="006600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aphicFrame>
          <p:nvGraphicFramePr>
            <p:cNvPr id="7180" name="Object 37"/>
            <p:cNvGraphicFramePr>
              <a:graphicFrameLocks noChangeAspect="1"/>
            </p:cNvGraphicFramePr>
            <p:nvPr/>
          </p:nvGraphicFramePr>
          <p:xfrm>
            <a:off x="4740" y="1888"/>
            <a:ext cx="265" cy="3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8120" name="Формула" r:id="rId3" imgW="190500" imgH="228600" progId="Equation.3">
                    <p:embed/>
                  </p:oleObj>
                </mc:Choice>
                <mc:Fallback>
                  <p:oleObj name="Формула" r:id="rId3" imgW="190500" imgH="228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0" y="1888"/>
                          <a:ext cx="265" cy="3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81" name="Text Box 38"/>
            <p:cNvSpPr txBox="1">
              <a:spLocks noChangeArrowheads="1"/>
            </p:cNvSpPr>
            <p:nvPr/>
          </p:nvSpPr>
          <p:spPr bwMode="auto">
            <a:xfrm>
              <a:off x="3470" y="184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G</a:t>
              </a:r>
              <a:endParaRPr lang="ru-RU" i="1"/>
            </a:p>
          </p:txBody>
        </p:sp>
        <p:sp>
          <p:nvSpPr>
            <p:cNvPr id="7182" name="Text Box 39"/>
            <p:cNvSpPr txBox="1">
              <a:spLocks noChangeArrowheads="1"/>
            </p:cNvSpPr>
            <p:nvPr/>
          </p:nvSpPr>
          <p:spPr bwMode="auto">
            <a:xfrm>
              <a:off x="4105" y="1842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H</a:t>
              </a:r>
              <a:endParaRPr lang="ru-RU" i="1"/>
            </a:p>
          </p:txBody>
        </p:sp>
        <p:sp>
          <p:nvSpPr>
            <p:cNvPr id="7183" name="Text Box 40"/>
            <p:cNvSpPr txBox="1">
              <a:spLocks noChangeArrowheads="1"/>
            </p:cNvSpPr>
            <p:nvPr/>
          </p:nvSpPr>
          <p:spPr bwMode="auto">
            <a:xfrm>
              <a:off x="4332" y="1434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 dirty="0"/>
                <a:t>E</a:t>
              </a:r>
              <a:endParaRPr lang="ru-RU" i="1" dirty="0"/>
            </a:p>
          </p:txBody>
        </p:sp>
        <p:sp>
          <p:nvSpPr>
            <p:cNvPr id="7184" name="Text Box 41"/>
            <p:cNvSpPr txBox="1">
              <a:spLocks noChangeArrowheads="1"/>
            </p:cNvSpPr>
            <p:nvPr/>
          </p:nvSpPr>
          <p:spPr bwMode="auto">
            <a:xfrm>
              <a:off x="3787" y="1253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C</a:t>
              </a:r>
              <a:endParaRPr lang="ru-RU" i="1"/>
            </a:p>
          </p:txBody>
        </p:sp>
        <p:sp>
          <p:nvSpPr>
            <p:cNvPr id="7185" name="Text Box 42"/>
            <p:cNvSpPr txBox="1">
              <a:spLocks noChangeArrowheads="1"/>
            </p:cNvSpPr>
            <p:nvPr/>
          </p:nvSpPr>
          <p:spPr bwMode="auto">
            <a:xfrm>
              <a:off x="4604" y="527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 dirty="0"/>
                <a:t>D</a:t>
              </a:r>
              <a:endParaRPr lang="ru-RU" i="1" dirty="0"/>
            </a:p>
          </p:txBody>
        </p:sp>
        <p:sp>
          <p:nvSpPr>
            <p:cNvPr id="7186" name="Text Box 43"/>
            <p:cNvSpPr txBox="1">
              <a:spLocks noChangeArrowheads="1"/>
            </p:cNvSpPr>
            <p:nvPr/>
          </p:nvSpPr>
          <p:spPr bwMode="auto">
            <a:xfrm>
              <a:off x="5012" y="84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F</a:t>
              </a:r>
              <a:endParaRPr lang="ru-RU" i="1"/>
            </a:p>
          </p:txBody>
        </p:sp>
        <p:sp>
          <p:nvSpPr>
            <p:cNvPr id="7187" name="Text Box 44"/>
            <p:cNvSpPr txBox="1">
              <a:spLocks noChangeArrowheads="1"/>
            </p:cNvSpPr>
            <p:nvPr/>
          </p:nvSpPr>
          <p:spPr bwMode="auto">
            <a:xfrm>
              <a:off x="5284" y="1661"/>
              <a:ext cx="2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A</a:t>
              </a:r>
              <a:endParaRPr lang="ru-RU" i="1"/>
            </a:p>
          </p:txBody>
        </p:sp>
        <p:sp>
          <p:nvSpPr>
            <p:cNvPr id="7188" name="Text Box 45"/>
            <p:cNvSpPr txBox="1">
              <a:spLocks noChangeArrowheads="1"/>
            </p:cNvSpPr>
            <p:nvPr/>
          </p:nvSpPr>
          <p:spPr bwMode="auto">
            <a:xfrm>
              <a:off x="4558" y="1162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B</a:t>
              </a:r>
              <a:endParaRPr lang="ru-RU" i="1"/>
            </a:p>
          </p:txBody>
        </p:sp>
      </p:grpSp>
      <p:sp>
        <p:nvSpPr>
          <p:cNvPr id="9266" name="Text Box 50"/>
          <p:cNvSpPr txBox="1">
            <a:spLocks noChangeArrowheads="1"/>
          </p:cNvSpPr>
          <p:nvPr/>
        </p:nvSpPr>
        <p:spPr bwMode="auto">
          <a:xfrm>
            <a:off x="6443663" y="3933825"/>
            <a:ext cx="2016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G, H, E, B, A  -  </a:t>
            </a: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ВИСЯЧИЕ</a:t>
            </a:r>
            <a:r>
              <a:rPr lang="ru-RU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 ВЕРШИНЫ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2256" y="980728"/>
            <a:ext cx="7930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Деревом называется связный граф, не имеющий циклов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такое граф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588" indent="-1588" algn="just" eaLnBrk="1" hangingPunct="1">
              <a:buFontTx/>
              <a:buNone/>
            </a:pPr>
            <a:r>
              <a:rPr lang="ru-RU" sz="2800" smtClean="0"/>
              <a:t>Слово «</a:t>
            </a:r>
            <a:r>
              <a:rPr lang="ru-RU" sz="2800" b="1" i="1" smtClean="0">
                <a:solidFill>
                  <a:srgbClr val="0000CC"/>
                </a:solidFill>
              </a:rPr>
              <a:t>граф</a:t>
            </a:r>
            <a:r>
              <a:rPr lang="ru-RU" sz="2800" smtClean="0"/>
              <a:t>» в математике означает картинку, где нарисовано несколько точек, некоторые из которых соединены линиями. В процессе решения задач математики заметили, что удобно изображать объекты точками, а отношения между ними отрезками или дугами.</a:t>
            </a:r>
          </a:p>
          <a:p>
            <a:pPr marL="1588" indent="-1588" eaLnBrk="1" hangingPunct="1">
              <a:buFontTx/>
              <a:buNone/>
            </a:pPr>
            <a:endParaRPr lang="ru-RU" sz="2800" smtClean="0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2555875" y="4868863"/>
            <a:ext cx="2303463" cy="1728787"/>
          </a:xfrm>
          <a:prstGeom prst="ellips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2771775" y="5229225"/>
            <a:ext cx="1295400" cy="79216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 flipV="1">
            <a:off x="3995738" y="4868863"/>
            <a:ext cx="71437" cy="11525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3348038" y="5445125"/>
            <a:ext cx="1439862" cy="11525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4067175" y="6021388"/>
            <a:ext cx="576263" cy="3603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2705100" y="51577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3924300" y="484663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4716463" y="53736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3995738" y="594995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4513263" y="6249988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3314700" y="64531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183" name="Text Box 24"/>
          <p:cNvSpPr txBox="1">
            <a:spLocks noChangeArrowheads="1"/>
          </p:cNvSpPr>
          <p:nvPr/>
        </p:nvSpPr>
        <p:spPr bwMode="auto">
          <a:xfrm>
            <a:off x="7956550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" name="Text Box 26"/>
          <p:cNvSpPr txBox="1">
            <a:spLocks noChangeArrowheads="1"/>
          </p:cNvSpPr>
          <p:nvPr/>
        </p:nvSpPr>
        <p:spPr bwMode="auto">
          <a:xfrm>
            <a:off x="7864475" y="6400800"/>
            <a:ext cx="1030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0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76" grpId="0" animBg="1"/>
      <p:bldP spid="7184" grpId="0" animBg="1"/>
      <p:bldP spid="7185" grpId="0" animBg="1"/>
      <p:bldP spid="7186" grpId="0" animBg="1"/>
      <p:bldP spid="7187" grpId="0" animBg="1"/>
      <p:bldP spid="7188" grpId="0" animBg="1"/>
      <p:bldP spid="718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 графов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5900" y="1268413"/>
            <a:ext cx="4140200" cy="5184775"/>
          </a:xfrm>
        </p:spPr>
        <p:txBody>
          <a:bodyPr/>
          <a:lstStyle/>
          <a:p>
            <a:pPr marL="6350" indent="-6350" algn="just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Использует графы и дворянство.</a:t>
            </a:r>
            <a:endParaRPr lang="en-US" sz="2800" smtClean="0"/>
          </a:p>
          <a:p>
            <a:pPr marL="6350" indent="-6350" algn="just"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На рисунке  приведена часть генеалогического дерева знаменитого дворянского рода Л. Н. Толстого. Здесь его вершины – члены этого рода, а связывающие их отрезки – отношения родственности, ведущие от родителей к детям.</a:t>
            </a:r>
          </a:p>
        </p:txBody>
      </p:sp>
      <p:pic>
        <p:nvPicPr>
          <p:cNvPr id="25604" name="Picture 10" descr="Рис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65688" y="1484313"/>
            <a:ext cx="3544887" cy="46815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5605" name="Rectangle 11"/>
          <p:cNvSpPr>
            <a:spLocks noChangeArrowheads="1"/>
          </p:cNvSpPr>
          <p:nvPr/>
        </p:nvSpPr>
        <p:spPr bwMode="auto">
          <a:xfrm>
            <a:off x="7956550" y="6491288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3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4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2"/>
            <a:ext cx="8351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Перечислить все возможные варианты обедов из трех блюд (одного первого, одного второго и одного третьего блюда), если в меню столовой имеются два первых блюда: щи </a:t>
            </a:r>
            <a:r>
              <a:rPr lang="ru-RU" i="1" dirty="0"/>
              <a:t>(щ) </a:t>
            </a:r>
            <a:r>
              <a:rPr lang="ru-RU" dirty="0"/>
              <a:t>и борщ (</a:t>
            </a:r>
            <a:r>
              <a:rPr lang="ru-RU" i="1" dirty="0"/>
              <a:t>б)</a:t>
            </a:r>
            <a:r>
              <a:rPr lang="ru-RU" dirty="0"/>
              <a:t>; три вторых блюда: рыба </a:t>
            </a:r>
            <a:r>
              <a:rPr lang="ru-RU" i="1" dirty="0"/>
              <a:t>(р), </a:t>
            </a:r>
            <a:r>
              <a:rPr lang="ru-RU" dirty="0"/>
              <a:t>гуляш </a:t>
            </a:r>
            <a:r>
              <a:rPr lang="ru-RU" i="1" dirty="0"/>
              <a:t>(г)</a:t>
            </a:r>
            <a:r>
              <a:rPr lang="ru-RU" dirty="0"/>
              <a:t> и плов </a:t>
            </a:r>
            <a:r>
              <a:rPr lang="ru-RU" i="1" dirty="0"/>
              <a:t>(</a:t>
            </a:r>
            <a:r>
              <a:rPr lang="en-US" i="1" dirty="0"/>
              <a:t>n</a:t>
            </a:r>
            <a:r>
              <a:rPr lang="ru-RU" i="1" dirty="0"/>
              <a:t>)</a:t>
            </a:r>
            <a:r>
              <a:rPr lang="ru-RU" dirty="0"/>
              <a:t>; два третьих: компот </a:t>
            </a:r>
            <a:r>
              <a:rPr lang="ru-RU" i="1" dirty="0"/>
              <a:t>(к) </a:t>
            </a:r>
            <a:r>
              <a:rPr lang="ru-RU" dirty="0"/>
              <a:t>и чай </a:t>
            </a:r>
            <a:r>
              <a:rPr lang="ru-RU" i="1" dirty="0"/>
              <a:t>(ч)</a:t>
            </a:r>
            <a:r>
              <a:rPr lang="ru-RU" dirty="0"/>
              <a:t>.</a:t>
            </a:r>
          </a:p>
          <a:p>
            <a:pPr algn="ctr"/>
            <a:r>
              <a:rPr lang="ru-RU" dirty="0"/>
              <a:t>Решение.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602099"/>
            <a:ext cx="5904656" cy="48067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318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9451" y="980728"/>
            <a:ext cx="81369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Задача №2. </a:t>
            </a:r>
            <a:r>
              <a:rPr lang="ru-RU" dirty="0" smtClean="0"/>
              <a:t>У </a:t>
            </a:r>
            <a:r>
              <a:rPr lang="ru-RU" dirty="0"/>
              <a:t>Аси есть любимый костюм, в котором она ходит в школу. Она надевает к нему белую, голубую, розовую или красную блузку, а в качестве «</a:t>
            </a:r>
            <a:r>
              <a:rPr lang="ru-RU" dirty="0" err="1"/>
              <a:t>сменки</a:t>
            </a:r>
            <a:r>
              <a:rPr lang="ru-RU" dirty="0"/>
              <a:t>» берет босоножки или туфли. Кроме того, у Аси есть три разных бантика (№ 1, 2, 3), подходящих ко всем блузкам.</a:t>
            </a:r>
          </a:p>
          <a:p>
            <a:r>
              <a:rPr lang="ru-RU" dirty="0"/>
              <a:t>а)	 Нарисуйте дерево возможных вариантов </a:t>
            </a:r>
            <a:r>
              <a:rPr lang="ru-RU" dirty="0" err="1"/>
              <a:t>Асиной</a:t>
            </a:r>
            <a:r>
              <a:rPr lang="ru-RU" dirty="0"/>
              <a:t> одежды.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9451" y="3243001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tx2"/>
                </a:solidFill>
              </a:rPr>
              <a:t>Задача №3.</a:t>
            </a:r>
            <a:r>
              <a:rPr lang="ru-RU" dirty="0" smtClean="0"/>
              <a:t> Группа </a:t>
            </a:r>
            <a:r>
              <a:rPr lang="ru-RU" dirty="0"/>
              <a:t>туристов планирует осуществить поход по маршруту Антоново – Борисово – Власово – </a:t>
            </a:r>
            <a:r>
              <a:rPr lang="ru-RU" dirty="0" err="1"/>
              <a:t>Грибово</a:t>
            </a:r>
            <a:r>
              <a:rPr lang="ru-RU" dirty="0"/>
              <a:t>. Из Антонова в Борисово можно сплавиться по реке или дойти пешком. Из Борисова во Власово можно дойти пешком или доехать на велосипедах. Из Власова в </a:t>
            </a:r>
            <a:r>
              <a:rPr lang="ru-RU" dirty="0" err="1"/>
              <a:t>Грибово</a:t>
            </a:r>
            <a:r>
              <a:rPr lang="ru-RU" dirty="0"/>
              <a:t> можно доплыть по реке, доехать на велосипедах или дойти пешком.</a:t>
            </a:r>
          </a:p>
          <a:p>
            <a:r>
              <a:rPr lang="ru-RU" dirty="0"/>
              <a:t>а)	Нарисуйте дерево возможных вариантов похода.</a:t>
            </a:r>
          </a:p>
          <a:p>
            <a:r>
              <a:rPr lang="ru-RU" dirty="0"/>
              <a:t>б)	Сколько всего вариантов похода могут выбрать туристы?</a:t>
            </a:r>
          </a:p>
          <a:p>
            <a:r>
              <a:rPr lang="ru-RU" dirty="0"/>
              <a:t>в)	Сколько есть полностью не пеших вариантов?</a:t>
            </a:r>
          </a:p>
        </p:txBody>
      </p:sp>
    </p:spTree>
    <p:extLst>
      <p:ext uri="{BB962C8B-B14F-4D97-AF65-F5344CB8AC3E}">
        <p14:creationId xmlns:p14="http://schemas.microsoft.com/office/powerpoint/2010/main" val="174847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Применение графов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229600" cy="452596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b="1" i="1" smtClean="0">
                <a:solidFill>
                  <a:srgbClr val="3333FF"/>
                </a:solidFill>
              </a:rPr>
              <a:t>Задача</a:t>
            </a:r>
            <a:r>
              <a:rPr lang="ru-RU" smtClean="0"/>
              <a:t>:</a:t>
            </a:r>
          </a:p>
          <a:p>
            <a:pPr marL="0" indent="0" algn="just" eaLnBrk="1" hangingPunct="1">
              <a:buFontTx/>
              <a:buNone/>
            </a:pPr>
            <a:r>
              <a:rPr lang="ru-RU" smtClean="0"/>
              <a:t>Аркадий, Борис. Владимир, Григорий и Дмитрий при встрече обменялись рукопожатиями (каждый пожал руку каждому по одному разу). Сколько всего рукопожатий было сделано? 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7956550" y="6491288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  <p:pic>
        <p:nvPicPr>
          <p:cNvPr id="22533" name="Picture 5" descr="мальч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933825"/>
            <a:ext cx="3887788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Применение графов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6048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i="1" smtClean="0">
                <a:solidFill>
                  <a:srgbClr val="3333FF"/>
                </a:solidFill>
              </a:rPr>
              <a:t>Решение:</a:t>
            </a: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714500" y="2773363"/>
            <a:ext cx="973138" cy="87788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А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1714500" y="4724400"/>
            <a:ext cx="973138" cy="876300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Г</a:t>
            </a:r>
          </a:p>
        </p:txBody>
      </p:sp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6008688" y="1700213"/>
            <a:ext cx="973137" cy="87788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В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6008688" y="3454400"/>
            <a:ext cx="973137" cy="877888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Б</a:t>
            </a:r>
          </a:p>
        </p:txBody>
      </p:sp>
      <p:sp>
        <p:nvSpPr>
          <p:cNvPr id="23560" name="Oval 8"/>
          <p:cNvSpPr>
            <a:spLocks noChangeArrowheads="1"/>
          </p:cNvSpPr>
          <p:nvPr/>
        </p:nvSpPr>
        <p:spPr bwMode="auto">
          <a:xfrm>
            <a:off x="6008688" y="5503863"/>
            <a:ext cx="973137" cy="877887"/>
          </a:xfrm>
          <a:prstGeom prst="ellipse">
            <a:avLst/>
          </a:prstGeom>
          <a:solidFill>
            <a:srgbClr val="FFCC99"/>
          </a:solidFill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Д</a:t>
            </a: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 flipV="1">
            <a:off x="2524125" y="2187575"/>
            <a:ext cx="3567113" cy="7810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2687638" y="3162300"/>
            <a:ext cx="3321050" cy="6842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2687638" y="3162300"/>
            <a:ext cx="3403600" cy="253841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 flipV="1">
            <a:off x="2687638" y="2187575"/>
            <a:ext cx="3403600" cy="29273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 flipV="1">
            <a:off x="2687638" y="3943350"/>
            <a:ext cx="3321050" cy="117157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2687638" y="5114925"/>
            <a:ext cx="3403600" cy="6826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6494463" y="2481263"/>
            <a:ext cx="0" cy="973137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6494463" y="4333875"/>
            <a:ext cx="0" cy="12668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3569" name="Line 25"/>
          <p:cNvSpPr>
            <a:spLocks noChangeShapeType="1"/>
          </p:cNvSpPr>
          <p:nvPr/>
        </p:nvSpPr>
        <p:spPr bwMode="auto">
          <a:xfrm>
            <a:off x="2200275" y="3651250"/>
            <a:ext cx="0" cy="107315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5628" name="Text Box 28"/>
          <p:cNvSpPr txBox="1">
            <a:spLocks noChangeArrowheads="1"/>
          </p:cNvSpPr>
          <p:nvPr/>
        </p:nvSpPr>
        <p:spPr bwMode="auto">
          <a:xfrm>
            <a:off x="1692275" y="38719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1</a:t>
            </a:r>
          </a:p>
        </p:txBody>
      </p:sp>
      <p:sp>
        <p:nvSpPr>
          <p:cNvPr id="25629" name="Text Box 29"/>
          <p:cNvSpPr txBox="1">
            <a:spLocks noChangeArrowheads="1"/>
          </p:cNvSpPr>
          <p:nvPr/>
        </p:nvSpPr>
        <p:spPr bwMode="auto">
          <a:xfrm>
            <a:off x="3878263" y="202088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25630" name="Text Box 30"/>
          <p:cNvSpPr txBox="1">
            <a:spLocks noChangeArrowheads="1"/>
          </p:cNvSpPr>
          <p:nvPr/>
        </p:nvSpPr>
        <p:spPr bwMode="auto">
          <a:xfrm>
            <a:off x="7607300" y="27987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3</a:t>
            </a:r>
          </a:p>
        </p:txBody>
      </p:sp>
      <p:sp>
        <p:nvSpPr>
          <p:cNvPr id="25631" name="Text Box 31"/>
          <p:cNvSpPr txBox="1">
            <a:spLocks noChangeArrowheads="1"/>
          </p:cNvSpPr>
          <p:nvPr/>
        </p:nvSpPr>
        <p:spPr bwMode="auto">
          <a:xfrm>
            <a:off x="6577013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4</a:t>
            </a:r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6577013" y="26765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5</a:t>
            </a:r>
          </a:p>
        </p:txBody>
      </p:sp>
      <p:sp>
        <p:nvSpPr>
          <p:cNvPr id="25633" name="Text Box 33"/>
          <p:cNvSpPr txBox="1">
            <a:spLocks noChangeArrowheads="1"/>
          </p:cNvSpPr>
          <p:nvPr/>
        </p:nvSpPr>
        <p:spPr bwMode="auto">
          <a:xfrm>
            <a:off x="3659188" y="540702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6</a:t>
            </a:r>
          </a:p>
        </p:txBody>
      </p:sp>
      <p:sp>
        <p:nvSpPr>
          <p:cNvPr id="25634" name="Text Box 34"/>
          <p:cNvSpPr txBox="1">
            <a:spLocks noChangeArrowheads="1"/>
          </p:cNvSpPr>
          <p:nvPr/>
        </p:nvSpPr>
        <p:spPr bwMode="auto">
          <a:xfrm>
            <a:off x="5116513" y="47244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7</a:t>
            </a:r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5581650" y="3970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8</a:t>
            </a:r>
          </a:p>
        </p:txBody>
      </p:sp>
      <p:sp>
        <p:nvSpPr>
          <p:cNvPr id="25636" name="Text Box 36"/>
          <p:cNvSpPr txBox="1">
            <a:spLocks noChangeArrowheads="1"/>
          </p:cNvSpPr>
          <p:nvPr/>
        </p:nvSpPr>
        <p:spPr bwMode="auto">
          <a:xfrm>
            <a:off x="3070225" y="41640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9</a:t>
            </a:r>
          </a:p>
        </p:txBody>
      </p:sp>
      <p:sp>
        <p:nvSpPr>
          <p:cNvPr id="25637" name="Text Box 37"/>
          <p:cNvSpPr txBox="1">
            <a:spLocks noChangeArrowheads="1"/>
          </p:cNvSpPr>
          <p:nvPr/>
        </p:nvSpPr>
        <p:spPr bwMode="auto">
          <a:xfrm>
            <a:off x="3659188" y="2968625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srgbClr val="3333FF"/>
                </a:solidFill>
              </a:rPr>
              <a:t>10</a:t>
            </a:r>
          </a:p>
        </p:txBody>
      </p:sp>
      <p:cxnSp>
        <p:nvCxnSpPr>
          <p:cNvPr id="23580" name="AutoShape 40"/>
          <p:cNvCxnSpPr>
            <a:cxnSpLocks noChangeShapeType="1"/>
            <a:stCxn id="23558" idx="6"/>
            <a:endCxn id="23560" idx="5"/>
          </p:cNvCxnSpPr>
          <p:nvPr/>
        </p:nvCxnSpPr>
        <p:spPr bwMode="auto">
          <a:xfrm flipH="1">
            <a:off x="6838950" y="2138363"/>
            <a:ext cx="142875" cy="4114800"/>
          </a:xfrm>
          <a:prstGeom prst="curvedConnector4">
            <a:avLst>
              <a:gd name="adj1" fmla="val -178750"/>
              <a:gd name="adj2" fmla="val 97176"/>
            </a:avLst>
          </a:prstGeom>
          <a:noFill/>
          <a:ln w="28575">
            <a:solidFill>
              <a:srgbClr val="0000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581" name="Rectangle 42"/>
          <p:cNvSpPr>
            <a:spLocks noChangeArrowheads="1"/>
          </p:cNvSpPr>
          <p:nvPr/>
        </p:nvSpPr>
        <p:spPr bwMode="auto">
          <a:xfrm>
            <a:off x="7956550" y="6491288"/>
            <a:ext cx="10080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36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256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29" grpId="0"/>
      <p:bldP spid="25630" grpId="0"/>
      <p:bldP spid="25631" grpId="0"/>
      <p:bldP spid="25632" grpId="0"/>
      <p:bldP spid="25634" grpId="0"/>
      <p:bldP spid="25635" grpId="0"/>
      <p:bldP spid="25636" grpId="0"/>
      <p:bldP spid="2563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542925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tx2"/>
                </a:solidFill>
              </a:rPr>
              <a:t>Задача 2</a:t>
            </a:r>
            <a:r>
              <a:rPr lang="ru-RU" dirty="0"/>
              <a:t>. По окончании деловой встречи специалисты обменялись визитными карточками (каждый вручил свою карточку каждому). Сколько всего визитных карточек было роздано, если во встрече участвовали: 1) 3 человека; 2) 4 человека; 3) 5 человек? 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9647" y="2256393"/>
            <a:ext cx="52810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49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1) Во встрече участвовали 3 человека: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3349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9137" name="Рисунок 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679" y="2132856"/>
            <a:ext cx="842962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700" y="5429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30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707904" y="3915753"/>
            <a:ext cx="49685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2) Во встрече участвовали 4 человека: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429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9140" name="Рисунок 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87" y="378904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28600" y="542925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913182" y="5322175"/>
            <a:ext cx="300781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3) Во встрече участвовали 5 человек.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9143" name="Рисунок 53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9906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9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9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2 3"/>
          <p:cNvSpPr/>
          <p:nvPr/>
        </p:nvSpPr>
        <p:spPr>
          <a:xfrm>
            <a:off x="642910" y="1357298"/>
            <a:ext cx="7929618" cy="450059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928934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Логические задачи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DCC-2D4E-4E42-950A-AF05D219323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4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idx="1"/>
          </p:nvPr>
        </p:nvSpPr>
        <p:spPr>
          <a:xfrm>
            <a:off x="500034" y="2857497"/>
            <a:ext cx="8229600" cy="2643206"/>
          </a:xfrm>
        </p:spPr>
        <p:txBody>
          <a:bodyPr>
            <a:normAutofit lnSpcReduction="10000"/>
          </a:bodyPr>
          <a:lstStyle/>
          <a:p>
            <a:pPr marL="609600" indent="-609600" eaLnBrk="1" fontAlgn="auto" hangingPunct="1">
              <a:spcAft>
                <a:spcPts val="0"/>
              </a:spcAft>
              <a:buSzPct val="60000"/>
              <a:buFontTx/>
              <a:buNone/>
              <a:defRPr/>
            </a:pPr>
            <a:r>
              <a:rPr lang="ru-RU" sz="2400" u="sng" dirty="0" smtClean="0">
                <a:solidFill>
                  <a:srgbClr val="7030A0"/>
                </a:solidFill>
                <a:latin typeface="Elephant" pitchFamily="18" charset="0"/>
              </a:rPr>
              <a:t> </a:t>
            </a:r>
            <a:r>
              <a:rPr lang="ru-RU" sz="2400" u="sng" dirty="0" smtClean="0">
                <a:solidFill>
                  <a:srgbClr val="7030A0"/>
                </a:solidFill>
                <a:latin typeface="Times New Roman" pitchFamily="18" charset="0"/>
              </a:rPr>
              <a:t>Известно, что в настоящий момент: </a:t>
            </a:r>
          </a:p>
          <a:p>
            <a:pPr marL="609600" indent="-344488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Ваня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сыграл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шесть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партий;</a:t>
            </a:r>
          </a:p>
          <a:p>
            <a:pPr marL="609600" indent="-344488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Толя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сыграл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пять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партий;</a:t>
            </a:r>
          </a:p>
          <a:p>
            <a:pPr marL="609600" indent="-344488" eaLnBrk="1" fontAlgn="auto" hangingPunct="1">
              <a:spcAft>
                <a:spcPts val="0"/>
              </a:spcAft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Леша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 Дима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сыграли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по три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партии;</a:t>
            </a:r>
          </a:p>
          <a:p>
            <a:pPr marL="609600" indent="-344488"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Семен 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 Илья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сыграли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по две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партии;</a:t>
            </a:r>
          </a:p>
          <a:p>
            <a:pPr marL="609600" indent="-344488">
              <a:buClr>
                <a:schemeClr val="bg2">
                  <a:lumMod val="25000"/>
                </a:schemeClr>
              </a:buClr>
              <a:buFontTx/>
              <a:buAutoNum type="arabicParenR"/>
              <a:defRPr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Женя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сыграл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</a:rPr>
              <a:t>одну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</a:rPr>
              <a:t> партию.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1885" y="203200"/>
            <a:ext cx="8229600" cy="85634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70C0"/>
                </a:solidFill>
              </a:rPr>
              <a:t>Условие задачи</a:t>
            </a:r>
            <a:endParaRPr lang="ru-RU" b="1" dirty="0" smtClean="0">
              <a:solidFill>
                <a:srgbClr val="3399FF"/>
              </a:solidFill>
            </a:endParaRP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357290" y="5643578"/>
            <a:ext cx="731522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2400" u="sng" dirty="0">
                <a:solidFill>
                  <a:srgbClr val="7030A0"/>
                </a:solidFill>
              </a:rPr>
              <a:t>Требуется определить:</a:t>
            </a:r>
            <a:r>
              <a:rPr lang="ru-RU" sz="2400" b="1" u="sng" dirty="0">
                <a:solidFill>
                  <a:srgbClr val="7030A0"/>
                </a:solidFill>
              </a:rPr>
              <a:t> </a:t>
            </a:r>
          </a:p>
          <a:p>
            <a:pPr algn="r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rgbClr val="7030A0"/>
                </a:solidFill>
              </a:rPr>
              <a:t>с кем сыграл </a:t>
            </a:r>
            <a:r>
              <a:rPr lang="ru-RU" sz="2800" b="1" dirty="0" smtClean="0">
                <a:solidFill>
                  <a:srgbClr val="7030A0"/>
                </a:solidFill>
              </a:rPr>
              <a:t>  Леша</a:t>
            </a:r>
            <a:r>
              <a:rPr lang="ru-RU" sz="2800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.</a:t>
            </a:r>
            <a:endParaRPr lang="ru-RU" sz="28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804863"/>
            <a:ext cx="88820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ClrTx/>
              <a:buSzTx/>
              <a:buFontTx/>
              <a:buNone/>
              <a:defRPr/>
            </a:pPr>
            <a:r>
              <a:rPr lang="ru-RU" sz="4000" kern="0" dirty="0">
                <a:solidFill>
                  <a:srgbClr val="7030A0"/>
                </a:solidFill>
                <a:latin typeface="Elephant" pitchFamily="18" charset="0"/>
              </a:rPr>
              <a:t>   </a:t>
            </a:r>
            <a:r>
              <a:rPr lang="ru-RU" sz="2800" kern="0" dirty="0">
                <a:solidFill>
                  <a:srgbClr val="7030A0"/>
                </a:solidFill>
              </a:rPr>
              <a:t>Шахматный турнир проводится по круговой системе, при которой каждый участник встречается с каждым ровно один раз, </a:t>
            </a:r>
            <a:r>
              <a:rPr lang="ru-RU" sz="2800" kern="0" dirty="0" smtClean="0">
                <a:solidFill>
                  <a:srgbClr val="7030A0"/>
                </a:solidFill>
              </a:rPr>
              <a:t> участвуют </a:t>
            </a:r>
            <a:r>
              <a:rPr lang="ru-RU" sz="2800" kern="0" dirty="0">
                <a:solidFill>
                  <a:srgbClr val="7030A0"/>
                </a:solidFill>
              </a:rPr>
              <a:t>семь школьников.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DCC-2D4E-4E42-950A-AF05D219323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62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250"/>
                            </p:stCondLst>
                            <p:childTnLst>
                              <p:par>
                                <p:cTn id="3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102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4-конечная звезда 20"/>
          <p:cNvSpPr/>
          <p:nvPr/>
        </p:nvSpPr>
        <p:spPr bwMode="auto">
          <a:xfrm>
            <a:off x="0" y="5457825"/>
            <a:ext cx="9144000" cy="1016000"/>
          </a:xfrm>
          <a:prstGeom prst="star24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515938" y="1947863"/>
            <a:ext cx="82296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8196" name="Овал 4"/>
          <p:cNvSpPr>
            <a:spLocks noChangeArrowheads="1"/>
          </p:cNvSpPr>
          <p:nvPr/>
        </p:nvSpPr>
        <p:spPr bwMode="auto">
          <a:xfrm>
            <a:off x="2046288" y="2816225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>
              <a:solidFill>
                <a:srgbClr val="00B050"/>
              </a:solidFill>
            </a:endParaRPr>
          </a:p>
        </p:txBody>
      </p:sp>
      <p:sp>
        <p:nvSpPr>
          <p:cNvPr id="8197" name="Овал 5"/>
          <p:cNvSpPr>
            <a:spLocks noChangeArrowheads="1"/>
          </p:cNvSpPr>
          <p:nvPr/>
        </p:nvSpPr>
        <p:spPr bwMode="auto">
          <a:xfrm>
            <a:off x="3548063" y="2416175"/>
            <a:ext cx="276225" cy="233363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8198" name="Овал 6"/>
          <p:cNvSpPr>
            <a:spLocks noChangeArrowheads="1"/>
          </p:cNvSpPr>
          <p:nvPr/>
        </p:nvSpPr>
        <p:spPr bwMode="auto">
          <a:xfrm>
            <a:off x="1828800" y="3889375"/>
            <a:ext cx="276225" cy="233363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8199" name="Овал 7"/>
          <p:cNvSpPr>
            <a:spLocks noChangeArrowheads="1"/>
          </p:cNvSpPr>
          <p:nvPr/>
        </p:nvSpPr>
        <p:spPr bwMode="auto">
          <a:xfrm>
            <a:off x="2649538" y="4637088"/>
            <a:ext cx="274637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8200" name="Овал 8"/>
          <p:cNvSpPr>
            <a:spLocks noChangeArrowheads="1"/>
          </p:cNvSpPr>
          <p:nvPr/>
        </p:nvSpPr>
        <p:spPr bwMode="auto">
          <a:xfrm>
            <a:off x="4818063" y="4513263"/>
            <a:ext cx="276225" cy="233362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8201" name="Овал 9"/>
          <p:cNvSpPr>
            <a:spLocks noChangeArrowheads="1"/>
          </p:cNvSpPr>
          <p:nvPr/>
        </p:nvSpPr>
        <p:spPr bwMode="auto">
          <a:xfrm>
            <a:off x="5246688" y="3462338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8202" name="Овал 10"/>
          <p:cNvSpPr>
            <a:spLocks noChangeArrowheads="1"/>
          </p:cNvSpPr>
          <p:nvPr/>
        </p:nvSpPr>
        <p:spPr bwMode="auto">
          <a:xfrm>
            <a:off x="4862513" y="2525713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14480" y="5572140"/>
            <a:ext cx="58626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800" i="1" dirty="0">
                <a:solidFill>
                  <a:schemeClr val="bg1"/>
                </a:solidFill>
              </a:rPr>
              <a:t>Число в скобках называют </a:t>
            </a:r>
            <a:r>
              <a:rPr lang="ru-RU" sz="1800" b="1" i="1" dirty="0">
                <a:solidFill>
                  <a:schemeClr val="bg1"/>
                </a:solidFill>
              </a:rPr>
              <a:t>степенью вершины, </a:t>
            </a:r>
            <a:r>
              <a:rPr lang="ru-RU" sz="1800" i="1" dirty="0">
                <a:solidFill>
                  <a:schemeClr val="bg1"/>
                </a:solidFill>
              </a:rPr>
              <a:t> оно показывает  сколько ребер выходит из данной вершины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034" y="2571744"/>
            <a:ext cx="1500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В</a:t>
            </a:r>
            <a:r>
              <a:rPr lang="ru-RU" sz="1800" dirty="0">
                <a:solidFill>
                  <a:srgbClr val="FF0000"/>
                </a:solidFill>
              </a:rPr>
              <a:t>аня </a:t>
            </a:r>
            <a:r>
              <a:rPr lang="ru-RU" sz="2400" b="1" dirty="0">
                <a:solidFill>
                  <a:srgbClr val="FF0000"/>
                </a:solidFill>
              </a:rPr>
              <a:t>(6)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000364" y="2000240"/>
            <a:ext cx="20113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Т</a:t>
            </a:r>
            <a:r>
              <a:rPr lang="ru-RU" sz="1800" dirty="0">
                <a:solidFill>
                  <a:srgbClr val="FF0000"/>
                </a:solidFill>
              </a:rPr>
              <a:t>оля </a:t>
            </a:r>
            <a:r>
              <a:rPr lang="ru-RU" sz="2400" b="1" dirty="0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275263" y="2243138"/>
            <a:ext cx="14017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FF0000"/>
                </a:solidFill>
              </a:rPr>
              <a:t>Л</a:t>
            </a:r>
            <a:r>
              <a:rPr lang="ru-RU" sz="1800">
                <a:solidFill>
                  <a:srgbClr val="FF0000"/>
                </a:solidFill>
              </a:rPr>
              <a:t>еша</a:t>
            </a:r>
            <a:r>
              <a:rPr lang="ru-RU" sz="2400" b="1">
                <a:solidFill>
                  <a:srgbClr val="FF0000"/>
                </a:solidFill>
              </a:rPr>
              <a:t> (3)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870575" y="3476625"/>
            <a:ext cx="1560513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FF0000"/>
                </a:solidFill>
              </a:rPr>
              <a:t>Д</a:t>
            </a:r>
            <a:r>
              <a:rPr lang="ru-RU" sz="1600">
                <a:solidFill>
                  <a:srgbClr val="FF0000"/>
                </a:solidFill>
              </a:rPr>
              <a:t>има</a:t>
            </a:r>
            <a:r>
              <a:rPr lang="ru-RU" sz="2400" b="1">
                <a:solidFill>
                  <a:srgbClr val="FF0000"/>
                </a:solidFill>
              </a:rPr>
              <a:t> (3)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19713" y="4608513"/>
            <a:ext cx="153035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FF0000"/>
                </a:solidFill>
              </a:rPr>
              <a:t>С</a:t>
            </a:r>
            <a:r>
              <a:rPr lang="ru-RU" sz="1800">
                <a:solidFill>
                  <a:srgbClr val="FF0000"/>
                </a:solidFill>
              </a:rPr>
              <a:t>емен </a:t>
            </a:r>
            <a:r>
              <a:rPr lang="ru-RU" sz="24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57356" y="4929198"/>
            <a:ext cx="13716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И</a:t>
            </a:r>
            <a:r>
              <a:rPr lang="ru-RU" sz="1800" dirty="0">
                <a:solidFill>
                  <a:srgbClr val="FF0000"/>
                </a:solidFill>
              </a:rPr>
              <a:t>лья </a:t>
            </a:r>
            <a:r>
              <a:rPr lang="ru-RU" sz="2400" b="1" dirty="0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85720" y="3786190"/>
            <a:ext cx="134143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FF0000"/>
                </a:solidFill>
              </a:rPr>
              <a:t>Ж</a:t>
            </a:r>
            <a:r>
              <a:rPr lang="ru-RU" sz="1800" dirty="0">
                <a:solidFill>
                  <a:srgbClr val="FF0000"/>
                </a:solidFill>
              </a:rPr>
              <a:t>еня </a:t>
            </a:r>
            <a:r>
              <a:rPr lang="ru-RU" sz="2400" b="1" dirty="0">
                <a:solidFill>
                  <a:srgbClr val="FF0000"/>
                </a:solidFill>
              </a:rPr>
              <a:t>(1)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341313"/>
            <a:ext cx="89297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00B050"/>
                </a:solidFill>
              </a:rPr>
              <a:t>Изобразим участников турнира точками</a:t>
            </a:r>
          </a:p>
          <a:p>
            <a:pPr algn="ctr">
              <a:buFontTx/>
              <a:buNone/>
              <a:defRPr/>
            </a:pPr>
            <a:r>
              <a:rPr lang="ru-RU" sz="2800" dirty="0" smtClean="0">
                <a:solidFill>
                  <a:srgbClr val="00B050"/>
                </a:solidFill>
              </a:rPr>
              <a:t>Для </a:t>
            </a:r>
            <a:r>
              <a:rPr lang="ru-RU" sz="2800" dirty="0">
                <a:solidFill>
                  <a:srgbClr val="00B050"/>
                </a:solidFill>
              </a:rPr>
              <a:t>каждой точки укажем ее имя </a:t>
            </a:r>
          </a:p>
          <a:p>
            <a:pPr algn="ctr">
              <a:buFontTx/>
              <a:buNone/>
              <a:defRPr/>
            </a:pPr>
            <a:r>
              <a:rPr lang="ru-RU" sz="2800" dirty="0">
                <a:solidFill>
                  <a:srgbClr val="00B050"/>
                </a:solidFill>
              </a:rPr>
              <a:t>(по первой букве имени игрока)</a:t>
            </a:r>
          </a:p>
          <a:p>
            <a:pPr algn="ctr">
              <a:buFontTx/>
              <a:buNone/>
              <a:defRPr/>
            </a:pPr>
            <a:r>
              <a:rPr lang="ru-RU" sz="2800" dirty="0">
                <a:solidFill>
                  <a:srgbClr val="00B050"/>
                </a:solidFill>
              </a:rPr>
              <a:t> и количество  партий, сыгранные этим игроком</a:t>
            </a: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DCC-2D4E-4E42-950A-AF05D219323D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545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4-конечная звезда 20"/>
          <p:cNvSpPr/>
          <p:nvPr/>
        </p:nvSpPr>
        <p:spPr bwMode="auto">
          <a:xfrm>
            <a:off x="261938" y="1000108"/>
            <a:ext cx="9144000" cy="1582755"/>
          </a:xfrm>
          <a:prstGeom prst="star24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9219" name="Овал 4"/>
          <p:cNvSpPr>
            <a:spLocks noChangeArrowheads="1"/>
          </p:cNvSpPr>
          <p:nvPr/>
        </p:nvSpPr>
        <p:spPr bwMode="auto">
          <a:xfrm>
            <a:off x="2206625" y="3497263"/>
            <a:ext cx="274638" cy="233362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>
              <a:solidFill>
                <a:srgbClr val="00B050"/>
              </a:solidFill>
            </a:endParaRPr>
          </a:p>
        </p:txBody>
      </p:sp>
      <p:sp>
        <p:nvSpPr>
          <p:cNvPr id="9220" name="Овал 5"/>
          <p:cNvSpPr>
            <a:spLocks noChangeArrowheads="1"/>
          </p:cNvSpPr>
          <p:nvPr/>
        </p:nvSpPr>
        <p:spPr bwMode="auto">
          <a:xfrm>
            <a:off x="3708400" y="3098800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9221" name="Овал 6"/>
          <p:cNvSpPr>
            <a:spLocks noChangeArrowheads="1"/>
          </p:cNvSpPr>
          <p:nvPr/>
        </p:nvSpPr>
        <p:spPr bwMode="auto">
          <a:xfrm>
            <a:off x="1989138" y="4572000"/>
            <a:ext cx="274637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9222" name="Овал 7"/>
          <p:cNvSpPr>
            <a:spLocks noChangeArrowheads="1"/>
          </p:cNvSpPr>
          <p:nvPr/>
        </p:nvSpPr>
        <p:spPr bwMode="auto">
          <a:xfrm>
            <a:off x="2808288" y="5319713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9223" name="Овал 8"/>
          <p:cNvSpPr>
            <a:spLocks noChangeArrowheads="1"/>
          </p:cNvSpPr>
          <p:nvPr/>
        </p:nvSpPr>
        <p:spPr bwMode="auto">
          <a:xfrm>
            <a:off x="4978400" y="5195888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9224" name="Овал 9"/>
          <p:cNvSpPr>
            <a:spLocks noChangeArrowheads="1"/>
          </p:cNvSpPr>
          <p:nvPr/>
        </p:nvSpPr>
        <p:spPr bwMode="auto">
          <a:xfrm>
            <a:off x="5407025" y="4143375"/>
            <a:ext cx="274638" cy="233363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9225" name="Овал 10"/>
          <p:cNvSpPr>
            <a:spLocks noChangeArrowheads="1"/>
          </p:cNvSpPr>
          <p:nvPr/>
        </p:nvSpPr>
        <p:spPr bwMode="auto">
          <a:xfrm>
            <a:off x="5021263" y="3208338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00166" y="1214422"/>
            <a:ext cx="642942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1800" b="1" i="1" dirty="0">
                <a:solidFill>
                  <a:schemeClr val="bg1"/>
                </a:solidFill>
              </a:rPr>
              <a:t>Начать построение ребер следует с вершины </a:t>
            </a:r>
            <a:r>
              <a:rPr lang="ru-RU" sz="2800" b="1" i="1" dirty="0">
                <a:solidFill>
                  <a:schemeClr val="bg1"/>
                </a:solidFill>
              </a:rPr>
              <a:t>В</a:t>
            </a:r>
            <a:r>
              <a:rPr lang="ru-RU" sz="1800" b="1" i="1" dirty="0">
                <a:solidFill>
                  <a:schemeClr val="bg1"/>
                </a:solidFill>
              </a:rPr>
              <a:t>, </a:t>
            </a:r>
            <a:r>
              <a:rPr lang="ru-RU" sz="1800" i="1" dirty="0" smtClean="0">
                <a:solidFill>
                  <a:schemeClr val="bg1"/>
                </a:solidFill>
              </a:rPr>
              <a:t>так </a:t>
            </a:r>
            <a:r>
              <a:rPr lang="ru-RU" sz="1800" i="1" dirty="0">
                <a:solidFill>
                  <a:schemeClr val="bg1"/>
                </a:solidFill>
              </a:rPr>
              <a:t>как это единственная вершина, </a:t>
            </a:r>
          </a:p>
          <a:p>
            <a:pPr algn="ctr">
              <a:buFontTx/>
              <a:buNone/>
            </a:pPr>
            <a:r>
              <a:rPr lang="ru-RU" sz="1800" i="1" dirty="0">
                <a:solidFill>
                  <a:schemeClr val="bg1"/>
                </a:solidFill>
              </a:rPr>
              <a:t>которая соединяется со всеми другими вершинами графа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sp>
        <p:nvSpPr>
          <p:cNvPr id="9227" name="TextBox 12"/>
          <p:cNvSpPr txBox="1">
            <a:spLocks noChangeArrowheads="1"/>
          </p:cNvSpPr>
          <p:nvPr/>
        </p:nvSpPr>
        <p:spPr bwMode="auto">
          <a:xfrm>
            <a:off x="1500166" y="2928934"/>
            <a:ext cx="1636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В</a:t>
            </a:r>
            <a:r>
              <a:rPr lang="ru-RU" sz="1800" dirty="0">
                <a:solidFill>
                  <a:srgbClr val="00B050"/>
                </a:solidFill>
              </a:rPr>
              <a:t>аня </a:t>
            </a:r>
            <a:r>
              <a:rPr lang="ru-RU" sz="2400" b="1" dirty="0">
                <a:solidFill>
                  <a:srgbClr val="00B050"/>
                </a:solidFill>
              </a:rPr>
              <a:t>(6)</a:t>
            </a: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3635375" y="2619375"/>
            <a:ext cx="1436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Т</a:t>
            </a:r>
            <a:r>
              <a:rPr lang="ru-RU" sz="1800" dirty="0">
                <a:solidFill>
                  <a:srgbClr val="00B050"/>
                </a:solidFill>
              </a:rPr>
              <a:t>оля </a:t>
            </a:r>
            <a:r>
              <a:rPr lang="ru-RU" sz="2400" b="1" dirty="0">
                <a:solidFill>
                  <a:srgbClr val="00B050"/>
                </a:solidFill>
              </a:rPr>
              <a:t>(5)</a:t>
            </a:r>
          </a:p>
        </p:txBody>
      </p:sp>
      <p:sp>
        <p:nvSpPr>
          <p:cNvPr id="9229" name="TextBox 14"/>
          <p:cNvSpPr txBox="1">
            <a:spLocks noChangeArrowheads="1"/>
          </p:cNvSpPr>
          <p:nvPr/>
        </p:nvSpPr>
        <p:spPr bwMode="auto">
          <a:xfrm>
            <a:off x="5435600" y="2924175"/>
            <a:ext cx="14001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Л</a:t>
            </a:r>
            <a:r>
              <a:rPr lang="ru-RU" sz="1800">
                <a:solidFill>
                  <a:srgbClr val="00B050"/>
                </a:solidFill>
              </a:rPr>
              <a:t>еша</a:t>
            </a:r>
            <a:r>
              <a:rPr lang="ru-RU" sz="2400" b="1">
                <a:solidFill>
                  <a:srgbClr val="00B050"/>
                </a:solidFill>
              </a:rPr>
              <a:t> (3)</a:t>
            </a:r>
          </a:p>
        </p:txBody>
      </p:sp>
      <p:sp>
        <p:nvSpPr>
          <p:cNvPr id="9230" name="TextBox 15"/>
          <p:cNvSpPr txBox="1">
            <a:spLocks noChangeArrowheads="1"/>
          </p:cNvSpPr>
          <p:nvPr/>
        </p:nvSpPr>
        <p:spPr bwMode="auto">
          <a:xfrm>
            <a:off x="6030913" y="4157663"/>
            <a:ext cx="15605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Д</a:t>
            </a:r>
            <a:r>
              <a:rPr lang="ru-RU" sz="1600">
                <a:solidFill>
                  <a:srgbClr val="00B050"/>
                </a:solidFill>
              </a:rPr>
              <a:t>има</a:t>
            </a:r>
            <a:r>
              <a:rPr lang="ru-RU" sz="2400" b="1">
                <a:solidFill>
                  <a:srgbClr val="00B050"/>
                </a:solidFill>
              </a:rPr>
              <a:t> (3)</a:t>
            </a:r>
          </a:p>
        </p:txBody>
      </p:sp>
      <p:sp>
        <p:nvSpPr>
          <p:cNvPr id="9231" name="TextBox 16"/>
          <p:cNvSpPr txBox="1">
            <a:spLocks noChangeArrowheads="1"/>
          </p:cNvSpPr>
          <p:nvPr/>
        </p:nvSpPr>
        <p:spPr bwMode="auto">
          <a:xfrm>
            <a:off x="5478463" y="529113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С</a:t>
            </a:r>
            <a:r>
              <a:rPr lang="ru-RU" sz="1800">
                <a:solidFill>
                  <a:srgbClr val="00B050"/>
                </a:solidFill>
              </a:rPr>
              <a:t>емен </a:t>
            </a:r>
            <a:r>
              <a:rPr lang="ru-RU" sz="2400" b="1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9232" name="TextBox 17"/>
          <p:cNvSpPr txBox="1">
            <a:spLocks noChangeArrowheads="1"/>
          </p:cNvSpPr>
          <p:nvPr/>
        </p:nvSpPr>
        <p:spPr bwMode="auto">
          <a:xfrm>
            <a:off x="2997200" y="5667375"/>
            <a:ext cx="1371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И</a:t>
            </a:r>
            <a:r>
              <a:rPr lang="ru-RU" sz="1800">
                <a:solidFill>
                  <a:srgbClr val="00B050"/>
                </a:solidFill>
              </a:rPr>
              <a:t>лья </a:t>
            </a:r>
            <a:r>
              <a:rPr lang="ru-RU" sz="2400" b="1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9233" name="TextBox 18"/>
          <p:cNvSpPr txBox="1">
            <a:spLocks noChangeArrowheads="1"/>
          </p:cNvSpPr>
          <p:nvPr/>
        </p:nvSpPr>
        <p:spPr bwMode="auto">
          <a:xfrm>
            <a:off x="485775" y="4419600"/>
            <a:ext cx="1343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Ж</a:t>
            </a:r>
            <a:r>
              <a:rPr lang="ru-RU" sz="1800">
                <a:solidFill>
                  <a:srgbClr val="00B050"/>
                </a:solidFill>
              </a:rPr>
              <a:t>еня </a:t>
            </a:r>
            <a:r>
              <a:rPr lang="ru-RU" sz="2400" b="1">
                <a:solidFill>
                  <a:srgbClr val="00B050"/>
                </a:solidFill>
              </a:rPr>
              <a:t>(1)</a:t>
            </a:r>
          </a:p>
        </p:txBody>
      </p:sp>
      <p:sp>
        <p:nvSpPr>
          <p:cNvPr id="9234" name="Прямоугольник 19"/>
          <p:cNvSpPr>
            <a:spLocks noChangeArrowheads="1"/>
          </p:cNvSpPr>
          <p:nvPr/>
        </p:nvSpPr>
        <p:spPr bwMode="auto">
          <a:xfrm>
            <a:off x="1241425" y="369888"/>
            <a:ext cx="665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dirty="0">
                <a:solidFill>
                  <a:srgbClr val="00B050"/>
                </a:solidFill>
              </a:rPr>
              <a:t>Будем строить ребра графа с учетом степеней вершин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V="1">
            <a:off x="2481943" y="3340565"/>
            <a:ext cx="1237814" cy="273492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 bwMode="auto">
          <a:xfrm rot="10800000">
            <a:off x="2441558" y="3696162"/>
            <a:ext cx="3226275" cy="520238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 rot="5400000" flipH="1" flipV="1">
            <a:off x="3621315" y="2233377"/>
            <a:ext cx="283026" cy="2642543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 rot="16200000" flipV="1">
            <a:off x="1856919" y="4280801"/>
            <a:ext cx="1666867" cy="49759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 rot="16200000" flipH="1">
            <a:off x="2953656" y="3184063"/>
            <a:ext cx="1589317" cy="261351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 bwMode="auto">
          <a:xfrm rot="5400000">
            <a:off x="1814285" y="4042229"/>
            <a:ext cx="841830" cy="217714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Номер слайда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DCC-2D4E-4E42-950A-AF05D219323D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8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/>
              <a:t>Что такое граф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908050"/>
            <a:ext cx="4175125" cy="5616575"/>
          </a:xfrm>
        </p:spPr>
        <p:txBody>
          <a:bodyPr/>
          <a:lstStyle/>
          <a:p>
            <a:pPr marL="1588" indent="-1588" algn="just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В математике определение графа дается так:</a:t>
            </a:r>
          </a:p>
          <a:p>
            <a:pPr marL="1588" indent="-1588" algn="just" eaLnBrk="1" hangingPunct="1">
              <a:lnSpc>
                <a:spcPct val="90000"/>
              </a:lnSpc>
              <a:buFontTx/>
              <a:buNone/>
            </a:pPr>
            <a:r>
              <a:rPr lang="ru-RU" b="1" i="1" smtClean="0">
                <a:solidFill>
                  <a:srgbClr val="0000CC"/>
                </a:solidFill>
              </a:rPr>
              <a:t>Графом</a:t>
            </a:r>
            <a:r>
              <a:rPr lang="ru-RU" smtClean="0"/>
              <a:t> называется конечное множество точек, некоторые из которых соединены линиями.</a:t>
            </a:r>
          </a:p>
          <a:p>
            <a:pPr marL="1588" indent="-1588" algn="just" eaLnBrk="1" hangingPunct="1">
              <a:lnSpc>
                <a:spcPct val="90000"/>
              </a:lnSpc>
              <a:buFontTx/>
              <a:buNone/>
            </a:pPr>
            <a:r>
              <a:rPr lang="ru-RU" smtClean="0"/>
              <a:t>Точки называются </a:t>
            </a:r>
            <a:r>
              <a:rPr lang="ru-RU" b="1" i="1" smtClean="0">
                <a:solidFill>
                  <a:srgbClr val="0000CC"/>
                </a:solidFill>
              </a:rPr>
              <a:t>вершинами</a:t>
            </a:r>
            <a:r>
              <a:rPr lang="ru-RU" smtClean="0"/>
              <a:t> графа, а соединяющие линии – </a:t>
            </a:r>
            <a:r>
              <a:rPr lang="ru-RU" b="1" i="1" smtClean="0">
                <a:solidFill>
                  <a:srgbClr val="0000CC"/>
                </a:solidFill>
              </a:rPr>
              <a:t>рёбрами</a:t>
            </a:r>
            <a:r>
              <a:rPr lang="ru-RU" smtClean="0"/>
              <a:t>. 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 flipH="1">
            <a:off x="5651500" y="3213100"/>
            <a:ext cx="935038" cy="863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6588125" y="3213100"/>
            <a:ext cx="792163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6588125" y="2565400"/>
            <a:ext cx="792163" cy="647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5580063" y="4005263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6515100" y="3141663"/>
            <a:ext cx="144463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7307263" y="4005263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7307263" y="2493963"/>
            <a:ext cx="144462" cy="1444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 flipV="1">
            <a:off x="6516688" y="3286125"/>
            <a:ext cx="69850" cy="1006475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 flipV="1">
            <a:off x="5795963" y="4078288"/>
            <a:ext cx="647700" cy="214312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flipV="1">
            <a:off x="6516688" y="4078288"/>
            <a:ext cx="719137" cy="214312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372225" y="1577975"/>
            <a:ext cx="2473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CC"/>
                </a:solidFill>
              </a:rPr>
              <a:t>Рёбра графа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724525" y="4384675"/>
            <a:ext cx="30210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b="1" i="1">
                <a:solidFill>
                  <a:srgbClr val="0000CC"/>
                </a:solidFill>
              </a:rPr>
              <a:t>Вершина графа</a:t>
            </a:r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H="1">
            <a:off x="6084888" y="1989138"/>
            <a:ext cx="574675" cy="1655762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>
            <a:off x="6659563" y="1989138"/>
            <a:ext cx="288925" cy="863600"/>
          </a:xfrm>
          <a:prstGeom prst="line">
            <a:avLst/>
          </a:prstGeom>
          <a:noFill/>
          <a:ln w="28575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289" name="Line 25"/>
          <p:cNvSpPr>
            <a:spLocks noChangeShapeType="1"/>
          </p:cNvSpPr>
          <p:nvPr/>
        </p:nvSpPr>
        <p:spPr bwMode="auto">
          <a:xfrm rot="21443604" flipH="1">
            <a:off x="7092950" y="2060575"/>
            <a:ext cx="1008063" cy="1655763"/>
          </a:xfrm>
          <a:prstGeom prst="line">
            <a:avLst/>
          </a:prstGeom>
          <a:noFill/>
          <a:ln w="38100">
            <a:solidFill>
              <a:schemeClr val="tx2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211" name="Text Box 27"/>
          <p:cNvSpPr txBox="1">
            <a:spLocks noChangeArrowheads="1"/>
          </p:cNvSpPr>
          <p:nvPr/>
        </p:nvSpPr>
        <p:spPr bwMode="auto">
          <a:xfrm>
            <a:off x="7648575" y="6400800"/>
            <a:ext cx="1030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5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 animBg="1"/>
      <p:bldP spid="11282" grpId="0" animBg="1"/>
      <p:bldP spid="11283" grpId="0" animBg="1"/>
      <p:bldP spid="11284" grpId="0"/>
      <p:bldP spid="11286" grpId="0"/>
      <p:bldP spid="11287" grpId="0" animBg="1"/>
      <p:bldP spid="11288" grpId="0" animBg="1"/>
      <p:bldP spid="1128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Овал 25"/>
          <p:cNvSpPr>
            <a:spLocks noChangeArrowheads="1"/>
          </p:cNvSpPr>
          <p:nvPr/>
        </p:nvSpPr>
        <p:spPr bwMode="auto">
          <a:xfrm>
            <a:off x="457200" y="4303713"/>
            <a:ext cx="1509713" cy="638175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25" name="Овал 24"/>
          <p:cNvSpPr>
            <a:spLocks noChangeArrowheads="1"/>
          </p:cNvSpPr>
          <p:nvPr/>
        </p:nvSpPr>
        <p:spPr bwMode="auto">
          <a:xfrm>
            <a:off x="1571604" y="2857496"/>
            <a:ext cx="1509713" cy="639763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21" name="24-конечная звезда 20"/>
          <p:cNvSpPr/>
          <p:nvPr/>
        </p:nvSpPr>
        <p:spPr bwMode="auto">
          <a:xfrm>
            <a:off x="261938" y="1277938"/>
            <a:ext cx="9144000" cy="1304925"/>
          </a:xfrm>
          <a:prstGeom prst="star24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2206625" y="3497263"/>
            <a:ext cx="274638" cy="233362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>
              <a:solidFill>
                <a:srgbClr val="00B050"/>
              </a:solidFill>
            </a:endParaRPr>
          </a:p>
        </p:txBody>
      </p:sp>
      <p:sp>
        <p:nvSpPr>
          <p:cNvPr id="10246" name="Овал 5"/>
          <p:cNvSpPr>
            <a:spLocks noChangeArrowheads="1"/>
          </p:cNvSpPr>
          <p:nvPr/>
        </p:nvSpPr>
        <p:spPr bwMode="auto">
          <a:xfrm>
            <a:off x="3708400" y="3098800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1989138" y="4572000"/>
            <a:ext cx="274637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0248" name="Овал 7"/>
          <p:cNvSpPr>
            <a:spLocks noChangeArrowheads="1"/>
          </p:cNvSpPr>
          <p:nvPr/>
        </p:nvSpPr>
        <p:spPr bwMode="auto">
          <a:xfrm>
            <a:off x="2808288" y="5319713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0249" name="Овал 8"/>
          <p:cNvSpPr>
            <a:spLocks noChangeArrowheads="1"/>
          </p:cNvSpPr>
          <p:nvPr/>
        </p:nvSpPr>
        <p:spPr bwMode="auto">
          <a:xfrm>
            <a:off x="4978400" y="5195888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0250" name="Овал 9"/>
          <p:cNvSpPr>
            <a:spLocks noChangeArrowheads="1"/>
          </p:cNvSpPr>
          <p:nvPr/>
        </p:nvSpPr>
        <p:spPr bwMode="auto">
          <a:xfrm>
            <a:off x="5407025" y="4143375"/>
            <a:ext cx="274638" cy="233363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0251" name="Овал 10"/>
          <p:cNvSpPr>
            <a:spLocks noChangeArrowheads="1"/>
          </p:cNvSpPr>
          <p:nvPr/>
        </p:nvSpPr>
        <p:spPr bwMode="auto">
          <a:xfrm>
            <a:off x="5021263" y="3208338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597025" y="1668463"/>
            <a:ext cx="64722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2000" b="1" i="1" dirty="0">
                <a:solidFill>
                  <a:schemeClr val="bg1"/>
                </a:solidFill>
              </a:rPr>
              <a:t>Для вершин  В и  Ж </a:t>
            </a:r>
            <a:r>
              <a:rPr lang="ru-RU" sz="2000" i="1" dirty="0">
                <a:solidFill>
                  <a:schemeClr val="bg1"/>
                </a:solidFill>
              </a:rPr>
              <a:t>построены все возможные ребра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10253" name="TextBox 12"/>
          <p:cNvSpPr txBox="1">
            <a:spLocks noChangeArrowheads="1"/>
          </p:cNvSpPr>
          <p:nvPr/>
        </p:nvSpPr>
        <p:spPr bwMode="auto">
          <a:xfrm>
            <a:off x="1714480" y="2989263"/>
            <a:ext cx="1493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В</a:t>
            </a:r>
            <a:r>
              <a:rPr lang="ru-RU" sz="1800" dirty="0">
                <a:solidFill>
                  <a:srgbClr val="00B050"/>
                </a:solidFill>
              </a:rPr>
              <a:t>аня </a:t>
            </a:r>
            <a:r>
              <a:rPr lang="ru-RU" sz="2400" b="1" dirty="0">
                <a:solidFill>
                  <a:srgbClr val="00B050"/>
                </a:solidFill>
              </a:rPr>
              <a:t>(6)</a:t>
            </a:r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3635375" y="2619375"/>
            <a:ext cx="14366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Т</a:t>
            </a:r>
            <a:r>
              <a:rPr lang="ru-RU" sz="1800" dirty="0">
                <a:solidFill>
                  <a:srgbClr val="00B050"/>
                </a:solidFill>
              </a:rPr>
              <a:t>оля </a:t>
            </a:r>
            <a:r>
              <a:rPr lang="ru-RU" sz="2400" b="1" dirty="0">
                <a:solidFill>
                  <a:srgbClr val="00B050"/>
                </a:solidFill>
              </a:rPr>
              <a:t>(5)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5435600" y="2924175"/>
            <a:ext cx="14001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Л</a:t>
            </a:r>
            <a:r>
              <a:rPr lang="ru-RU" sz="1800">
                <a:solidFill>
                  <a:srgbClr val="00B050"/>
                </a:solidFill>
              </a:rPr>
              <a:t>еша</a:t>
            </a:r>
            <a:r>
              <a:rPr lang="ru-RU" sz="2400" b="1">
                <a:solidFill>
                  <a:srgbClr val="00B050"/>
                </a:solidFill>
              </a:rPr>
              <a:t> (3)</a:t>
            </a:r>
          </a:p>
        </p:txBody>
      </p:sp>
      <p:sp>
        <p:nvSpPr>
          <p:cNvPr id="10256" name="TextBox 15"/>
          <p:cNvSpPr txBox="1">
            <a:spLocks noChangeArrowheads="1"/>
          </p:cNvSpPr>
          <p:nvPr/>
        </p:nvSpPr>
        <p:spPr bwMode="auto">
          <a:xfrm>
            <a:off x="6030913" y="4157663"/>
            <a:ext cx="15605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Д</a:t>
            </a:r>
            <a:r>
              <a:rPr lang="ru-RU" sz="1600">
                <a:solidFill>
                  <a:srgbClr val="00B050"/>
                </a:solidFill>
              </a:rPr>
              <a:t>има</a:t>
            </a:r>
            <a:r>
              <a:rPr lang="ru-RU" sz="2400" b="1">
                <a:solidFill>
                  <a:srgbClr val="00B050"/>
                </a:solidFill>
              </a:rPr>
              <a:t> (3)</a:t>
            </a:r>
          </a:p>
        </p:txBody>
      </p:sp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5478463" y="529113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С</a:t>
            </a:r>
            <a:r>
              <a:rPr lang="ru-RU" sz="1800">
                <a:solidFill>
                  <a:srgbClr val="00B050"/>
                </a:solidFill>
              </a:rPr>
              <a:t>емен </a:t>
            </a:r>
            <a:r>
              <a:rPr lang="ru-RU" sz="2400" b="1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10258" name="TextBox 17"/>
          <p:cNvSpPr txBox="1">
            <a:spLocks noChangeArrowheads="1"/>
          </p:cNvSpPr>
          <p:nvPr/>
        </p:nvSpPr>
        <p:spPr bwMode="auto">
          <a:xfrm>
            <a:off x="2997200" y="5667375"/>
            <a:ext cx="1371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И</a:t>
            </a:r>
            <a:r>
              <a:rPr lang="ru-RU" sz="1800">
                <a:solidFill>
                  <a:srgbClr val="00B050"/>
                </a:solidFill>
              </a:rPr>
              <a:t>лья </a:t>
            </a:r>
            <a:r>
              <a:rPr lang="ru-RU" sz="2400" b="1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10259" name="TextBox 18"/>
          <p:cNvSpPr txBox="1">
            <a:spLocks noChangeArrowheads="1"/>
          </p:cNvSpPr>
          <p:nvPr/>
        </p:nvSpPr>
        <p:spPr bwMode="auto">
          <a:xfrm>
            <a:off x="485775" y="4419600"/>
            <a:ext cx="1343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Ж</a:t>
            </a:r>
            <a:r>
              <a:rPr lang="ru-RU" sz="1800">
                <a:solidFill>
                  <a:srgbClr val="00B050"/>
                </a:solidFill>
              </a:rPr>
              <a:t>еня </a:t>
            </a:r>
            <a:r>
              <a:rPr lang="ru-RU" sz="2400" b="1">
                <a:solidFill>
                  <a:srgbClr val="00B050"/>
                </a:solidFill>
              </a:rPr>
              <a:t>(1)</a:t>
            </a:r>
          </a:p>
        </p:txBody>
      </p:sp>
      <p:sp>
        <p:nvSpPr>
          <p:cNvPr id="10260" name="Прямоугольник 19"/>
          <p:cNvSpPr>
            <a:spLocks noChangeArrowheads="1"/>
          </p:cNvSpPr>
          <p:nvPr/>
        </p:nvSpPr>
        <p:spPr bwMode="auto">
          <a:xfrm>
            <a:off x="1241425" y="369888"/>
            <a:ext cx="665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dirty="0">
                <a:solidFill>
                  <a:srgbClr val="00B050"/>
                </a:solidFill>
              </a:rPr>
              <a:t>Сделаем первые выводы: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V="1">
            <a:off x="2540001" y="3340565"/>
            <a:ext cx="1237814" cy="273492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5" idx="5"/>
          </p:cNvCxnSpPr>
          <p:nvPr/>
        </p:nvCxnSpPr>
        <p:spPr bwMode="auto">
          <a:xfrm rot="10800000">
            <a:off x="2441558" y="3696162"/>
            <a:ext cx="3226275" cy="520238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 rot="5400000" flipH="1" flipV="1">
            <a:off x="3679373" y="2233377"/>
            <a:ext cx="283026" cy="264254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5" idx="5"/>
          </p:cNvCxnSpPr>
          <p:nvPr/>
        </p:nvCxnSpPr>
        <p:spPr bwMode="auto">
          <a:xfrm rot="16200000" flipV="1">
            <a:off x="1856919" y="4280801"/>
            <a:ext cx="1666867" cy="49759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5" idx="5"/>
          </p:cNvCxnSpPr>
          <p:nvPr/>
        </p:nvCxnSpPr>
        <p:spPr bwMode="auto">
          <a:xfrm rot="16200000" flipH="1">
            <a:off x="2953656" y="3184063"/>
            <a:ext cx="1589317" cy="2613514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5" idx="4"/>
            <a:endCxn id="7" idx="0"/>
          </p:cNvCxnSpPr>
          <p:nvPr/>
        </p:nvCxnSpPr>
        <p:spPr bwMode="auto">
          <a:xfrm rot="5400000">
            <a:off x="1814285" y="4042229"/>
            <a:ext cx="841830" cy="217714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DCC-2D4E-4E42-950A-AF05D219323D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54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вал 25"/>
          <p:cNvSpPr>
            <a:spLocks noChangeArrowheads="1"/>
          </p:cNvSpPr>
          <p:nvPr/>
        </p:nvSpPr>
        <p:spPr bwMode="auto">
          <a:xfrm>
            <a:off x="1214414" y="2786058"/>
            <a:ext cx="1509713" cy="639763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1267" name="Овал 31"/>
          <p:cNvSpPr>
            <a:spLocks noChangeArrowheads="1"/>
          </p:cNvSpPr>
          <p:nvPr/>
        </p:nvSpPr>
        <p:spPr bwMode="auto">
          <a:xfrm>
            <a:off x="312738" y="4376738"/>
            <a:ext cx="1508125" cy="638175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21" name="24-конечная звезда 20"/>
          <p:cNvSpPr/>
          <p:nvPr/>
        </p:nvSpPr>
        <p:spPr bwMode="auto">
          <a:xfrm>
            <a:off x="0" y="500042"/>
            <a:ext cx="9286908" cy="2286016"/>
          </a:xfrm>
          <a:prstGeom prst="star24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1269" name="Овал 4"/>
          <p:cNvSpPr>
            <a:spLocks noChangeArrowheads="1"/>
          </p:cNvSpPr>
          <p:nvPr/>
        </p:nvSpPr>
        <p:spPr bwMode="auto">
          <a:xfrm>
            <a:off x="2206625" y="3497263"/>
            <a:ext cx="274638" cy="233362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>
              <a:solidFill>
                <a:srgbClr val="00B050"/>
              </a:solidFill>
            </a:endParaRPr>
          </a:p>
        </p:txBody>
      </p:sp>
      <p:sp>
        <p:nvSpPr>
          <p:cNvPr id="11270" name="Овал 5"/>
          <p:cNvSpPr>
            <a:spLocks noChangeArrowheads="1"/>
          </p:cNvSpPr>
          <p:nvPr/>
        </p:nvSpPr>
        <p:spPr bwMode="auto">
          <a:xfrm>
            <a:off x="3708400" y="3098800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1271" name="Овал 6"/>
          <p:cNvSpPr>
            <a:spLocks noChangeArrowheads="1"/>
          </p:cNvSpPr>
          <p:nvPr/>
        </p:nvSpPr>
        <p:spPr bwMode="auto">
          <a:xfrm>
            <a:off x="1989138" y="4572000"/>
            <a:ext cx="274637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1272" name="Овал 7"/>
          <p:cNvSpPr>
            <a:spLocks noChangeArrowheads="1"/>
          </p:cNvSpPr>
          <p:nvPr/>
        </p:nvSpPr>
        <p:spPr bwMode="auto">
          <a:xfrm>
            <a:off x="2808288" y="5319713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1273" name="Овал 8"/>
          <p:cNvSpPr>
            <a:spLocks noChangeArrowheads="1"/>
          </p:cNvSpPr>
          <p:nvPr/>
        </p:nvSpPr>
        <p:spPr bwMode="auto">
          <a:xfrm>
            <a:off x="4978400" y="5195888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1274" name="Овал 9"/>
          <p:cNvSpPr>
            <a:spLocks noChangeArrowheads="1"/>
          </p:cNvSpPr>
          <p:nvPr/>
        </p:nvSpPr>
        <p:spPr bwMode="auto">
          <a:xfrm>
            <a:off x="5407025" y="4143375"/>
            <a:ext cx="274638" cy="233363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1275" name="Овал 10"/>
          <p:cNvSpPr>
            <a:spLocks noChangeArrowheads="1"/>
          </p:cNvSpPr>
          <p:nvPr/>
        </p:nvSpPr>
        <p:spPr bwMode="auto">
          <a:xfrm>
            <a:off x="5021263" y="3208338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28728" y="1142984"/>
            <a:ext cx="650085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i="1" dirty="0">
                <a:solidFill>
                  <a:schemeClr val="bg1"/>
                </a:solidFill>
              </a:rPr>
              <a:t>Теперь </a:t>
            </a:r>
            <a:r>
              <a:rPr lang="ru-RU" sz="2000" i="1" u="sng" dirty="0">
                <a:solidFill>
                  <a:schemeClr val="bg1"/>
                </a:solidFill>
              </a:rPr>
              <a:t>однозначно </a:t>
            </a:r>
            <a:r>
              <a:rPr lang="ru-RU" sz="2000" i="1" dirty="0">
                <a:solidFill>
                  <a:schemeClr val="bg1"/>
                </a:solidFill>
              </a:rPr>
              <a:t>определяются ребра</a:t>
            </a:r>
            <a:r>
              <a:rPr lang="ru-RU" sz="2000" b="1" i="1" dirty="0">
                <a:solidFill>
                  <a:schemeClr val="bg1"/>
                </a:solidFill>
              </a:rPr>
              <a:t>   вершины  </a:t>
            </a:r>
            <a:r>
              <a:rPr lang="ru-RU" sz="2400" b="1" i="1" dirty="0">
                <a:solidFill>
                  <a:schemeClr val="bg1"/>
                </a:solidFill>
              </a:rPr>
              <a:t>Т</a:t>
            </a:r>
            <a:r>
              <a:rPr lang="ru-RU" sz="2000" b="1" i="1" dirty="0">
                <a:solidFill>
                  <a:schemeClr val="bg1"/>
                </a:solidFill>
              </a:rPr>
              <a:t>.</a:t>
            </a:r>
          </a:p>
          <a:p>
            <a:pPr algn="ctr">
              <a:buFontTx/>
              <a:buNone/>
            </a:pPr>
            <a:r>
              <a:rPr lang="ru-RU" sz="2000" i="1" dirty="0">
                <a:solidFill>
                  <a:schemeClr val="bg1"/>
                </a:solidFill>
              </a:rPr>
              <a:t>С учетом ребра </a:t>
            </a:r>
            <a:r>
              <a:rPr lang="ru-RU" sz="2400" b="1" i="1" dirty="0">
                <a:solidFill>
                  <a:schemeClr val="bg1"/>
                </a:solidFill>
              </a:rPr>
              <a:t>ВТ</a:t>
            </a:r>
            <a:r>
              <a:rPr lang="ru-RU" sz="2000" i="1" dirty="0">
                <a:solidFill>
                  <a:schemeClr val="bg1"/>
                </a:solidFill>
              </a:rPr>
              <a:t> надо построить </a:t>
            </a:r>
            <a:r>
              <a:rPr lang="ru-RU" sz="2000" i="1" u="sng" dirty="0">
                <a:solidFill>
                  <a:schemeClr val="bg1"/>
                </a:solidFill>
              </a:rPr>
              <a:t>четыре ребра</a:t>
            </a:r>
          </a:p>
        </p:txBody>
      </p:sp>
      <p:sp>
        <p:nvSpPr>
          <p:cNvPr id="11277" name="TextBox 12"/>
          <p:cNvSpPr txBox="1">
            <a:spLocks noChangeArrowheads="1"/>
          </p:cNvSpPr>
          <p:nvPr/>
        </p:nvSpPr>
        <p:spPr bwMode="auto">
          <a:xfrm>
            <a:off x="1389058" y="2930759"/>
            <a:ext cx="1254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В</a:t>
            </a:r>
            <a:r>
              <a:rPr lang="ru-RU" sz="1800" dirty="0">
                <a:solidFill>
                  <a:srgbClr val="00B050"/>
                </a:solidFill>
              </a:rPr>
              <a:t>аня </a:t>
            </a:r>
            <a:r>
              <a:rPr lang="ru-RU" sz="2400" b="1" dirty="0">
                <a:solidFill>
                  <a:srgbClr val="00B050"/>
                </a:solidFill>
              </a:rPr>
              <a:t>(6)</a:t>
            </a:r>
          </a:p>
        </p:txBody>
      </p:sp>
      <p:sp>
        <p:nvSpPr>
          <p:cNvPr id="11278" name="TextBox 13"/>
          <p:cNvSpPr txBox="1">
            <a:spLocks noChangeArrowheads="1"/>
          </p:cNvSpPr>
          <p:nvPr/>
        </p:nvSpPr>
        <p:spPr bwMode="auto">
          <a:xfrm>
            <a:off x="3635375" y="2619375"/>
            <a:ext cx="1508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Т</a:t>
            </a:r>
            <a:r>
              <a:rPr lang="ru-RU" sz="1800" dirty="0">
                <a:solidFill>
                  <a:srgbClr val="00B050"/>
                </a:solidFill>
              </a:rPr>
              <a:t>оля </a:t>
            </a:r>
            <a:r>
              <a:rPr lang="ru-RU" sz="2400" b="1" dirty="0">
                <a:solidFill>
                  <a:srgbClr val="00B050"/>
                </a:solidFill>
              </a:rPr>
              <a:t>(5)</a:t>
            </a:r>
          </a:p>
        </p:txBody>
      </p:sp>
      <p:sp>
        <p:nvSpPr>
          <p:cNvPr id="11279" name="TextBox 14"/>
          <p:cNvSpPr txBox="1">
            <a:spLocks noChangeArrowheads="1"/>
          </p:cNvSpPr>
          <p:nvPr/>
        </p:nvSpPr>
        <p:spPr bwMode="auto">
          <a:xfrm>
            <a:off x="5435600" y="2924175"/>
            <a:ext cx="14001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Л</a:t>
            </a:r>
            <a:r>
              <a:rPr lang="ru-RU" sz="1800">
                <a:solidFill>
                  <a:srgbClr val="00B050"/>
                </a:solidFill>
              </a:rPr>
              <a:t>еша</a:t>
            </a:r>
            <a:r>
              <a:rPr lang="ru-RU" sz="2400" b="1">
                <a:solidFill>
                  <a:srgbClr val="00B050"/>
                </a:solidFill>
              </a:rPr>
              <a:t> (3)</a:t>
            </a:r>
          </a:p>
        </p:txBody>
      </p:sp>
      <p:sp>
        <p:nvSpPr>
          <p:cNvPr id="11280" name="TextBox 15"/>
          <p:cNvSpPr txBox="1">
            <a:spLocks noChangeArrowheads="1"/>
          </p:cNvSpPr>
          <p:nvPr/>
        </p:nvSpPr>
        <p:spPr bwMode="auto">
          <a:xfrm>
            <a:off x="6030913" y="4157663"/>
            <a:ext cx="15605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Д</a:t>
            </a:r>
            <a:r>
              <a:rPr lang="ru-RU" sz="1600">
                <a:solidFill>
                  <a:srgbClr val="00B050"/>
                </a:solidFill>
              </a:rPr>
              <a:t>има</a:t>
            </a:r>
            <a:r>
              <a:rPr lang="ru-RU" sz="2400" b="1">
                <a:solidFill>
                  <a:srgbClr val="00B050"/>
                </a:solidFill>
              </a:rPr>
              <a:t> (3)</a:t>
            </a:r>
          </a:p>
        </p:txBody>
      </p:sp>
      <p:sp>
        <p:nvSpPr>
          <p:cNvPr id="11281" name="TextBox 16"/>
          <p:cNvSpPr txBox="1">
            <a:spLocks noChangeArrowheads="1"/>
          </p:cNvSpPr>
          <p:nvPr/>
        </p:nvSpPr>
        <p:spPr bwMode="auto">
          <a:xfrm>
            <a:off x="5478463" y="529113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С</a:t>
            </a:r>
            <a:r>
              <a:rPr lang="ru-RU" sz="1800">
                <a:solidFill>
                  <a:srgbClr val="00B050"/>
                </a:solidFill>
              </a:rPr>
              <a:t>емен </a:t>
            </a:r>
            <a:r>
              <a:rPr lang="ru-RU" sz="2400" b="1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11282" name="TextBox 17"/>
          <p:cNvSpPr txBox="1">
            <a:spLocks noChangeArrowheads="1"/>
          </p:cNvSpPr>
          <p:nvPr/>
        </p:nvSpPr>
        <p:spPr bwMode="auto">
          <a:xfrm>
            <a:off x="2997200" y="5667375"/>
            <a:ext cx="1371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И</a:t>
            </a:r>
            <a:r>
              <a:rPr lang="ru-RU" sz="1800">
                <a:solidFill>
                  <a:srgbClr val="00B050"/>
                </a:solidFill>
              </a:rPr>
              <a:t>лья </a:t>
            </a:r>
            <a:r>
              <a:rPr lang="ru-RU" sz="2400" b="1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11283" name="TextBox 18"/>
          <p:cNvSpPr txBox="1">
            <a:spLocks noChangeArrowheads="1"/>
          </p:cNvSpPr>
          <p:nvPr/>
        </p:nvSpPr>
        <p:spPr bwMode="auto">
          <a:xfrm>
            <a:off x="485775" y="4483608"/>
            <a:ext cx="1343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Ж</a:t>
            </a:r>
            <a:r>
              <a:rPr lang="ru-RU" sz="1800" dirty="0">
                <a:solidFill>
                  <a:srgbClr val="00B050"/>
                </a:solidFill>
              </a:rPr>
              <a:t>еня </a:t>
            </a:r>
            <a:r>
              <a:rPr lang="ru-RU" sz="2400" b="1" dirty="0">
                <a:solidFill>
                  <a:srgbClr val="00B050"/>
                </a:solidFill>
              </a:rPr>
              <a:t>(1)</a:t>
            </a:r>
          </a:p>
        </p:txBody>
      </p:sp>
      <p:sp>
        <p:nvSpPr>
          <p:cNvPr id="11284" name="Прямоугольник 19"/>
          <p:cNvSpPr>
            <a:spLocks noChangeArrowheads="1"/>
          </p:cNvSpPr>
          <p:nvPr/>
        </p:nvSpPr>
        <p:spPr bwMode="auto">
          <a:xfrm>
            <a:off x="1241425" y="214290"/>
            <a:ext cx="665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dirty="0">
                <a:solidFill>
                  <a:srgbClr val="00B050"/>
                </a:solidFill>
              </a:rPr>
              <a:t>Построим следующие ребра</a:t>
            </a:r>
          </a:p>
        </p:txBody>
      </p:sp>
      <p:cxnSp>
        <p:nvCxnSpPr>
          <p:cNvPr id="24" name="Прямая соединительная линия 23"/>
          <p:cNvCxnSpPr>
            <a:endCxn id="11270" idx="3"/>
          </p:cNvCxnSpPr>
          <p:nvPr/>
        </p:nvCxnSpPr>
        <p:spPr bwMode="auto">
          <a:xfrm flipV="1">
            <a:off x="2540001" y="3296632"/>
            <a:ext cx="1208851" cy="317425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 bwMode="auto">
          <a:xfrm rot="10800000">
            <a:off x="2441558" y="3696162"/>
            <a:ext cx="3226275" cy="520238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 rot="5400000" flipH="1" flipV="1">
            <a:off x="3679373" y="2233377"/>
            <a:ext cx="283026" cy="264254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 rot="16200000" flipV="1">
            <a:off x="1856919" y="4280801"/>
            <a:ext cx="1666867" cy="49759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 rot="16200000" flipH="1">
            <a:off x="2953656" y="3184063"/>
            <a:ext cx="1589317" cy="2613514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 bwMode="auto">
          <a:xfrm rot="5400000">
            <a:off x="1814285" y="4042229"/>
            <a:ext cx="841830" cy="217714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91" name="Овал 24"/>
          <p:cNvSpPr>
            <a:spLocks noChangeArrowheads="1"/>
          </p:cNvSpPr>
          <p:nvPr/>
        </p:nvSpPr>
        <p:spPr bwMode="auto">
          <a:xfrm>
            <a:off x="1428728" y="2928934"/>
            <a:ext cx="1103313" cy="304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3842185" y="3238963"/>
            <a:ext cx="1455528" cy="84809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 rot="16200000" flipH="1">
            <a:off x="3487057" y="3690257"/>
            <a:ext cx="1988457" cy="127000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3817257" y="3280231"/>
            <a:ext cx="1741714" cy="93617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11270" idx="4"/>
          </p:cNvCxnSpPr>
          <p:nvPr/>
        </p:nvCxnSpPr>
        <p:spPr bwMode="auto">
          <a:xfrm rot="5400000" flipH="1" flipV="1">
            <a:off x="2362086" y="3936661"/>
            <a:ext cx="2090512" cy="87834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DCC-2D4E-4E42-950A-AF05D219323D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98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Овал 38"/>
          <p:cNvSpPr>
            <a:spLocks noChangeArrowheads="1"/>
          </p:cNvSpPr>
          <p:nvPr/>
        </p:nvSpPr>
        <p:spPr bwMode="auto">
          <a:xfrm>
            <a:off x="2852738" y="5638800"/>
            <a:ext cx="1508125" cy="638175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38" name="Овал 37"/>
          <p:cNvSpPr>
            <a:spLocks noChangeArrowheads="1"/>
          </p:cNvSpPr>
          <p:nvPr/>
        </p:nvSpPr>
        <p:spPr bwMode="auto">
          <a:xfrm>
            <a:off x="5376863" y="5159375"/>
            <a:ext cx="1509712" cy="639763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2292" name="Овал 32"/>
          <p:cNvSpPr>
            <a:spLocks noChangeArrowheads="1"/>
          </p:cNvSpPr>
          <p:nvPr/>
        </p:nvSpPr>
        <p:spPr bwMode="auto">
          <a:xfrm>
            <a:off x="3462338" y="2517775"/>
            <a:ext cx="1508125" cy="639763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2293" name="Овал 25"/>
          <p:cNvSpPr>
            <a:spLocks noChangeArrowheads="1"/>
          </p:cNvSpPr>
          <p:nvPr/>
        </p:nvSpPr>
        <p:spPr bwMode="auto">
          <a:xfrm>
            <a:off x="1071538" y="2786058"/>
            <a:ext cx="1509713" cy="639763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2294" name="Овал 31"/>
          <p:cNvSpPr>
            <a:spLocks noChangeArrowheads="1"/>
          </p:cNvSpPr>
          <p:nvPr/>
        </p:nvSpPr>
        <p:spPr bwMode="auto">
          <a:xfrm>
            <a:off x="312738" y="4376738"/>
            <a:ext cx="1508125" cy="638175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21" name="24-конечная звезда 20"/>
          <p:cNvSpPr/>
          <p:nvPr/>
        </p:nvSpPr>
        <p:spPr bwMode="auto">
          <a:xfrm>
            <a:off x="0" y="714357"/>
            <a:ext cx="9144000" cy="1857388"/>
          </a:xfrm>
          <a:prstGeom prst="star24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2206625" y="3497263"/>
            <a:ext cx="274638" cy="233362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>
              <a:solidFill>
                <a:srgbClr val="00B050"/>
              </a:solidFill>
            </a:endParaRPr>
          </a:p>
        </p:txBody>
      </p:sp>
      <p:sp>
        <p:nvSpPr>
          <p:cNvPr id="6" name="Овал 5"/>
          <p:cNvSpPr>
            <a:spLocks noChangeArrowheads="1"/>
          </p:cNvSpPr>
          <p:nvPr/>
        </p:nvSpPr>
        <p:spPr bwMode="auto">
          <a:xfrm>
            <a:off x="3708400" y="3098800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7" name="Овал 6"/>
          <p:cNvSpPr>
            <a:spLocks noChangeArrowheads="1"/>
          </p:cNvSpPr>
          <p:nvPr/>
        </p:nvSpPr>
        <p:spPr bwMode="auto">
          <a:xfrm>
            <a:off x="1989138" y="4572000"/>
            <a:ext cx="274637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8" name="Овал 7"/>
          <p:cNvSpPr>
            <a:spLocks noChangeArrowheads="1"/>
          </p:cNvSpPr>
          <p:nvPr/>
        </p:nvSpPr>
        <p:spPr bwMode="auto">
          <a:xfrm>
            <a:off x="2808288" y="5319713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4978400" y="5195888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2301" name="Овал 9"/>
          <p:cNvSpPr>
            <a:spLocks noChangeArrowheads="1"/>
          </p:cNvSpPr>
          <p:nvPr/>
        </p:nvSpPr>
        <p:spPr bwMode="auto">
          <a:xfrm>
            <a:off x="5407025" y="4143375"/>
            <a:ext cx="274638" cy="233363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2302" name="Овал 10"/>
          <p:cNvSpPr>
            <a:spLocks noChangeArrowheads="1"/>
          </p:cNvSpPr>
          <p:nvPr/>
        </p:nvSpPr>
        <p:spPr bwMode="auto">
          <a:xfrm>
            <a:off x="5021263" y="3208338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00100" y="1357298"/>
            <a:ext cx="73787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000" i="1" dirty="0">
                <a:solidFill>
                  <a:schemeClr val="bg1"/>
                </a:solidFill>
              </a:rPr>
              <a:t>Все  возможные  ребра</a:t>
            </a:r>
            <a:r>
              <a:rPr lang="ru-RU" sz="2000" b="1" i="1" dirty="0">
                <a:solidFill>
                  <a:schemeClr val="bg1"/>
                </a:solidFill>
              </a:rPr>
              <a:t>  </a:t>
            </a:r>
            <a:r>
              <a:rPr lang="ru-RU" sz="2000" i="1" dirty="0">
                <a:solidFill>
                  <a:schemeClr val="bg1"/>
                </a:solidFill>
              </a:rPr>
              <a:t>теперь построены для  вершин </a:t>
            </a:r>
            <a:r>
              <a:rPr lang="ru-RU" sz="2000" b="1" i="1" dirty="0">
                <a:solidFill>
                  <a:schemeClr val="bg1"/>
                </a:solidFill>
              </a:rPr>
              <a:t>    </a:t>
            </a:r>
            <a:r>
              <a:rPr lang="ru-RU" sz="2400" b="1" i="1" dirty="0">
                <a:solidFill>
                  <a:schemeClr val="bg1"/>
                </a:solidFill>
              </a:rPr>
              <a:t>Ж, В, Т</a:t>
            </a:r>
            <a:r>
              <a:rPr lang="ru-RU" sz="2000" b="1" i="1" dirty="0" smtClean="0">
                <a:solidFill>
                  <a:schemeClr val="bg1"/>
                </a:solidFill>
              </a:rPr>
              <a:t>, 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i="1" dirty="0">
                <a:solidFill>
                  <a:schemeClr val="bg1"/>
                </a:solidFill>
              </a:rPr>
              <a:t>а также для вершин </a:t>
            </a:r>
            <a:r>
              <a:rPr lang="ru-RU" sz="2400" b="1" i="1" dirty="0">
                <a:solidFill>
                  <a:schemeClr val="bg1"/>
                </a:solidFill>
              </a:rPr>
              <a:t> С </a:t>
            </a:r>
            <a:r>
              <a:rPr lang="ru-RU" sz="2000" i="1" dirty="0">
                <a:solidFill>
                  <a:schemeClr val="bg1"/>
                </a:solidFill>
              </a:rPr>
              <a:t>и</a:t>
            </a:r>
            <a:r>
              <a:rPr lang="ru-RU" sz="2400" b="1" i="1" dirty="0">
                <a:solidFill>
                  <a:schemeClr val="bg1"/>
                </a:solidFill>
              </a:rPr>
              <a:t> И</a:t>
            </a:r>
            <a:endParaRPr lang="ru-RU" sz="2000" i="1" u="sng" dirty="0">
              <a:solidFill>
                <a:schemeClr val="bg1"/>
              </a:solidFill>
            </a:endParaRPr>
          </a:p>
        </p:txBody>
      </p:sp>
      <p:sp>
        <p:nvSpPr>
          <p:cNvPr id="12304" name="TextBox 12"/>
          <p:cNvSpPr txBox="1">
            <a:spLocks noChangeArrowheads="1"/>
          </p:cNvSpPr>
          <p:nvPr/>
        </p:nvSpPr>
        <p:spPr bwMode="auto">
          <a:xfrm>
            <a:off x="1214414" y="2912360"/>
            <a:ext cx="12477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В</a:t>
            </a:r>
            <a:r>
              <a:rPr lang="ru-RU" sz="1800" dirty="0">
                <a:solidFill>
                  <a:srgbClr val="00B050"/>
                </a:solidFill>
              </a:rPr>
              <a:t>аня </a:t>
            </a:r>
            <a:r>
              <a:rPr lang="ru-RU" sz="2400" b="1" dirty="0">
                <a:solidFill>
                  <a:srgbClr val="00B050"/>
                </a:solidFill>
              </a:rPr>
              <a:t>(6)</a:t>
            </a:r>
          </a:p>
        </p:txBody>
      </p:sp>
      <p:sp>
        <p:nvSpPr>
          <p:cNvPr id="12305" name="TextBox 13"/>
          <p:cNvSpPr txBox="1">
            <a:spLocks noChangeArrowheads="1"/>
          </p:cNvSpPr>
          <p:nvPr/>
        </p:nvSpPr>
        <p:spPr bwMode="auto">
          <a:xfrm>
            <a:off x="3571868" y="2610145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 smtClean="0">
                <a:solidFill>
                  <a:srgbClr val="00B050"/>
                </a:solidFill>
              </a:rPr>
              <a:t>Т</a:t>
            </a:r>
            <a:r>
              <a:rPr lang="ru-RU" sz="1800" dirty="0" smtClean="0">
                <a:solidFill>
                  <a:srgbClr val="00B050"/>
                </a:solidFill>
              </a:rPr>
              <a:t>оля  </a:t>
            </a:r>
            <a:r>
              <a:rPr lang="ru-RU" sz="2400" b="1" dirty="0" smtClean="0">
                <a:solidFill>
                  <a:srgbClr val="00B050"/>
                </a:solidFill>
              </a:rPr>
              <a:t>(5</a:t>
            </a:r>
            <a:r>
              <a:rPr lang="ru-RU" sz="2400" b="1" dirty="0">
                <a:solidFill>
                  <a:srgbClr val="00B050"/>
                </a:solidFill>
              </a:rPr>
              <a:t>)</a:t>
            </a:r>
          </a:p>
        </p:txBody>
      </p:sp>
      <p:sp>
        <p:nvSpPr>
          <p:cNvPr id="12306" name="TextBox 14"/>
          <p:cNvSpPr txBox="1">
            <a:spLocks noChangeArrowheads="1"/>
          </p:cNvSpPr>
          <p:nvPr/>
        </p:nvSpPr>
        <p:spPr bwMode="auto">
          <a:xfrm>
            <a:off x="5435600" y="2924175"/>
            <a:ext cx="14001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Л</a:t>
            </a:r>
            <a:r>
              <a:rPr lang="ru-RU" sz="1800">
                <a:solidFill>
                  <a:srgbClr val="00B050"/>
                </a:solidFill>
              </a:rPr>
              <a:t>еша</a:t>
            </a:r>
            <a:r>
              <a:rPr lang="ru-RU" sz="2400" b="1">
                <a:solidFill>
                  <a:srgbClr val="00B050"/>
                </a:solidFill>
              </a:rPr>
              <a:t> (3)</a:t>
            </a:r>
          </a:p>
        </p:txBody>
      </p:sp>
      <p:sp>
        <p:nvSpPr>
          <p:cNvPr id="12307" name="TextBox 15"/>
          <p:cNvSpPr txBox="1">
            <a:spLocks noChangeArrowheads="1"/>
          </p:cNvSpPr>
          <p:nvPr/>
        </p:nvSpPr>
        <p:spPr bwMode="auto">
          <a:xfrm>
            <a:off x="6030913" y="4157663"/>
            <a:ext cx="15605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Д</a:t>
            </a:r>
            <a:r>
              <a:rPr lang="ru-RU" sz="1600">
                <a:solidFill>
                  <a:srgbClr val="00B050"/>
                </a:solidFill>
              </a:rPr>
              <a:t>има</a:t>
            </a:r>
            <a:r>
              <a:rPr lang="ru-RU" sz="2400" b="1">
                <a:solidFill>
                  <a:srgbClr val="00B050"/>
                </a:solidFill>
              </a:rPr>
              <a:t> (3)</a:t>
            </a:r>
          </a:p>
        </p:txBody>
      </p:sp>
      <p:sp>
        <p:nvSpPr>
          <p:cNvPr id="12308" name="TextBox 16"/>
          <p:cNvSpPr txBox="1">
            <a:spLocks noChangeArrowheads="1"/>
          </p:cNvSpPr>
          <p:nvPr/>
        </p:nvSpPr>
        <p:spPr bwMode="auto">
          <a:xfrm>
            <a:off x="5441887" y="5260670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С</a:t>
            </a:r>
            <a:r>
              <a:rPr lang="ru-RU" sz="1800" dirty="0">
                <a:solidFill>
                  <a:srgbClr val="00B050"/>
                </a:solidFill>
              </a:rPr>
              <a:t>емен </a:t>
            </a:r>
            <a:r>
              <a:rPr lang="ru-RU" sz="2400" b="1" dirty="0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12309" name="TextBox 17"/>
          <p:cNvSpPr txBox="1">
            <a:spLocks noChangeArrowheads="1"/>
          </p:cNvSpPr>
          <p:nvPr/>
        </p:nvSpPr>
        <p:spPr bwMode="auto">
          <a:xfrm>
            <a:off x="2997200" y="5731383"/>
            <a:ext cx="1371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И</a:t>
            </a:r>
            <a:r>
              <a:rPr lang="ru-RU" sz="1800" dirty="0">
                <a:solidFill>
                  <a:srgbClr val="00B050"/>
                </a:solidFill>
              </a:rPr>
              <a:t>лья </a:t>
            </a:r>
            <a:r>
              <a:rPr lang="ru-RU" sz="2400" b="1" dirty="0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12310" name="TextBox 18"/>
          <p:cNvSpPr txBox="1">
            <a:spLocks noChangeArrowheads="1"/>
          </p:cNvSpPr>
          <p:nvPr/>
        </p:nvSpPr>
        <p:spPr bwMode="auto">
          <a:xfrm>
            <a:off x="467487" y="4474464"/>
            <a:ext cx="1343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Ж</a:t>
            </a:r>
            <a:r>
              <a:rPr lang="ru-RU" sz="1800" dirty="0">
                <a:solidFill>
                  <a:srgbClr val="00B050"/>
                </a:solidFill>
              </a:rPr>
              <a:t>еня </a:t>
            </a:r>
            <a:r>
              <a:rPr lang="ru-RU" sz="2400" b="1" dirty="0">
                <a:solidFill>
                  <a:srgbClr val="00B050"/>
                </a:solidFill>
              </a:rPr>
              <a:t>(1)</a:t>
            </a:r>
          </a:p>
        </p:txBody>
      </p:sp>
      <p:sp>
        <p:nvSpPr>
          <p:cNvPr id="12311" name="Прямоугольник 19"/>
          <p:cNvSpPr>
            <a:spLocks noChangeArrowheads="1"/>
          </p:cNvSpPr>
          <p:nvPr/>
        </p:nvSpPr>
        <p:spPr bwMode="auto">
          <a:xfrm>
            <a:off x="1241425" y="369888"/>
            <a:ext cx="6654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dirty="0">
                <a:solidFill>
                  <a:srgbClr val="00B050"/>
                </a:solidFill>
              </a:rPr>
              <a:t>Пора делать новые выводы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V="1">
            <a:off x="2540001" y="3340565"/>
            <a:ext cx="1237814" cy="273492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endCxn id="5" idx="5"/>
          </p:cNvCxnSpPr>
          <p:nvPr/>
        </p:nvCxnSpPr>
        <p:spPr bwMode="auto">
          <a:xfrm rot="10800000">
            <a:off x="2441558" y="3696162"/>
            <a:ext cx="3226283" cy="520238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 rot="5400000" flipH="1" flipV="1">
            <a:off x="3679373" y="2233377"/>
            <a:ext cx="283026" cy="264254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5" idx="5"/>
          </p:cNvCxnSpPr>
          <p:nvPr/>
        </p:nvCxnSpPr>
        <p:spPr bwMode="auto">
          <a:xfrm rot="16200000" flipV="1">
            <a:off x="1856919" y="4280800"/>
            <a:ext cx="1666868" cy="497592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5" idx="5"/>
          </p:cNvCxnSpPr>
          <p:nvPr/>
        </p:nvCxnSpPr>
        <p:spPr bwMode="auto">
          <a:xfrm rot="16200000" flipH="1">
            <a:off x="2953656" y="3184063"/>
            <a:ext cx="1589316" cy="2613514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5" idx="4"/>
            <a:endCxn id="7" idx="0"/>
          </p:cNvCxnSpPr>
          <p:nvPr/>
        </p:nvCxnSpPr>
        <p:spPr bwMode="auto">
          <a:xfrm rot="5400000">
            <a:off x="1814285" y="4042229"/>
            <a:ext cx="841830" cy="217714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318" name="Овал 24"/>
          <p:cNvSpPr>
            <a:spLocks noChangeArrowheads="1"/>
          </p:cNvSpPr>
          <p:nvPr/>
        </p:nvSpPr>
        <p:spPr bwMode="auto">
          <a:xfrm>
            <a:off x="1431921" y="2974975"/>
            <a:ext cx="1103313" cy="30480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3842185" y="3238963"/>
            <a:ext cx="1455528" cy="84809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6" idx="4"/>
          </p:cNvCxnSpPr>
          <p:nvPr/>
        </p:nvCxnSpPr>
        <p:spPr bwMode="auto">
          <a:xfrm rot="16200000" flipH="1">
            <a:off x="3487057" y="3690257"/>
            <a:ext cx="1988456" cy="127000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3817257" y="3280231"/>
            <a:ext cx="1741714" cy="936171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 bwMode="auto">
          <a:xfrm rot="5400000" flipH="1" flipV="1">
            <a:off x="2286000" y="3904343"/>
            <a:ext cx="2220686" cy="899885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DCC-2D4E-4E42-950A-AF05D219323D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90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8" grpId="0" animBg="1"/>
      <p:bldP spid="1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/>
          <p:cNvSpPr>
            <a:spLocks noChangeArrowheads="1"/>
          </p:cNvSpPr>
          <p:nvPr/>
        </p:nvSpPr>
        <p:spPr bwMode="auto">
          <a:xfrm>
            <a:off x="5341938" y="2816225"/>
            <a:ext cx="1508125" cy="638175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4339" name="Овал 42"/>
          <p:cNvSpPr>
            <a:spLocks noChangeArrowheads="1"/>
          </p:cNvSpPr>
          <p:nvPr/>
        </p:nvSpPr>
        <p:spPr bwMode="auto">
          <a:xfrm>
            <a:off x="5878513" y="4122738"/>
            <a:ext cx="1509712" cy="638175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4340" name="Овал 38"/>
          <p:cNvSpPr>
            <a:spLocks noChangeArrowheads="1"/>
          </p:cNvSpPr>
          <p:nvPr/>
        </p:nvSpPr>
        <p:spPr bwMode="auto">
          <a:xfrm>
            <a:off x="2852738" y="5505469"/>
            <a:ext cx="1508125" cy="638175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4341" name="Овал 37"/>
          <p:cNvSpPr>
            <a:spLocks noChangeArrowheads="1"/>
          </p:cNvSpPr>
          <p:nvPr/>
        </p:nvSpPr>
        <p:spPr bwMode="auto">
          <a:xfrm>
            <a:off x="5376863" y="5159375"/>
            <a:ext cx="1509712" cy="639763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4342" name="Овал 32"/>
          <p:cNvSpPr>
            <a:spLocks noChangeArrowheads="1"/>
          </p:cNvSpPr>
          <p:nvPr/>
        </p:nvSpPr>
        <p:spPr bwMode="auto">
          <a:xfrm>
            <a:off x="3462338" y="2517775"/>
            <a:ext cx="1508125" cy="639763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4343" name="Овал 25"/>
          <p:cNvSpPr>
            <a:spLocks noChangeArrowheads="1"/>
          </p:cNvSpPr>
          <p:nvPr/>
        </p:nvSpPr>
        <p:spPr bwMode="auto">
          <a:xfrm>
            <a:off x="928662" y="2873375"/>
            <a:ext cx="1509713" cy="639763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4344" name="Овал 31"/>
          <p:cNvSpPr>
            <a:spLocks noChangeArrowheads="1"/>
          </p:cNvSpPr>
          <p:nvPr/>
        </p:nvSpPr>
        <p:spPr bwMode="auto">
          <a:xfrm>
            <a:off x="312738" y="4376738"/>
            <a:ext cx="1508125" cy="638175"/>
          </a:xfrm>
          <a:prstGeom prst="ellipse">
            <a:avLst/>
          </a:prstGeom>
          <a:solidFill>
            <a:srgbClr val="FFCC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21" name="24-конечная звезда 20"/>
          <p:cNvSpPr/>
          <p:nvPr/>
        </p:nvSpPr>
        <p:spPr bwMode="auto">
          <a:xfrm>
            <a:off x="0" y="1016000"/>
            <a:ext cx="9144000" cy="1412868"/>
          </a:xfrm>
          <a:prstGeom prst="star24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>
              <a:defRPr/>
            </a:pPr>
            <a:endParaRPr lang="ru-RU"/>
          </a:p>
        </p:txBody>
      </p:sp>
      <p:sp>
        <p:nvSpPr>
          <p:cNvPr id="14346" name="Овал 4"/>
          <p:cNvSpPr>
            <a:spLocks noChangeArrowheads="1"/>
          </p:cNvSpPr>
          <p:nvPr/>
        </p:nvSpPr>
        <p:spPr bwMode="auto">
          <a:xfrm>
            <a:off x="2206625" y="3497263"/>
            <a:ext cx="274638" cy="233362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>
              <a:solidFill>
                <a:srgbClr val="00B050"/>
              </a:solidFill>
            </a:endParaRPr>
          </a:p>
        </p:txBody>
      </p:sp>
      <p:sp>
        <p:nvSpPr>
          <p:cNvPr id="14347" name="Овал 5"/>
          <p:cNvSpPr>
            <a:spLocks noChangeArrowheads="1"/>
          </p:cNvSpPr>
          <p:nvPr/>
        </p:nvSpPr>
        <p:spPr bwMode="auto">
          <a:xfrm>
            <a:off x="3708400" y="3098800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4348" name="Овал 6"/>
          <p:cNvSpPr>
            <a:spLocks noChangeArrowheads="1"/>
          </p:cNvSpPr>
          <p:nvPr/>
        </p:nvSpPr>
        <p:spPr bwMode="auto">
          <a:xfrm>
            <a:off x="1989138" y="4572000"/>
            <a:ext cx="274637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4349" name="Овал 7"/>
          <p:cNvSpPr>
            <a:spLocks noChangeArrowheads="1"/>
          </p:cNvSpPr>
          <p:nvPr/>
        </p:nvSpPr>
        <p:spPr bwMode="auto">
          <a:xfrm>
            <a:off x="2808288" y="5319713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4350" name="Овал 8"/>
          <p:cNvSpPr>
            <a:spLocks noChangeArrowheads="1"/>
          </p:cNvSpPr>
          <p:nvPr/>
        </p:nvSpPr>
        <p:spPr bwMode="auto">
          <a:xfrm>
            <a:off x="4978400" y="5195888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4351" name="Овал 9"/>
          <p:cNvSpPr>
            <a:spLocks noChangeArrowheads="1"/>
          </p:cNvSpPr>
          <p:nvPr/>
        </p:nvSpPr>
        <p:spPr bwMode="auto">
          <a:xfrm>
            <a:off x="5407025" y="4143375"/>
            <a:ext cx="274638" cy="233363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1" name="Овал 10"/>
          <p:cNvSpPr>
            <a:spLocks noChangeArrowheads="1"/>
          </p:cNvSpPr>
          <p:nvPr/>
        </p:nvSpPr>
        <p:spPr bwMode="auto">
          <a:xfrm>
            <a:off x="5021263" y="3208338"/>
            <a:ext cx="276225" cy="231775"/>
          </a:xfrm>
          <a:prstGeom prst="ellipse">
            <a:avLst/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27067" y="6164285"/>
            <a:ext cx="83597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ru-RU" sz="2800" b="1" i="1" dirty="0">
                <a:solidFill>
                  <a:srgbClr val="FF0000"/>
                </a:solidFill>
              </a:rPr>
              <a:t>ОТВЕТ:   Леша играл с Толей, Ваней и Димой</a:t>
            </a:r>
            <a:endParaRPr lang="ru-RU" sz="2800" b="1" i="1" u="sng" dirty="0">
              <a:solidFill>
                <a:srgbClr val="FF0000"/>
              </a:solidFill>
            </a:endParaRPr>
          </a:p>
        </p:txBody>
      </p:sp>
      <p:sp>
        <p:nvSpPr>
          <p:cNvPr id="14354" name="TextBox 12"/>
          <p:cNvSpPr txBox="1">
            <a:spLocks noChangeArrowheads="1"/>
          </p:cNvSpPr>
          <p:nvPr/>
        </p:nvSpPr>
        <p:spPr bwMode="auto">
          <a:xfrm>
            <a:off x="1071538" y="2989263"/>
            <a:ext cx="1468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В</a:t>
            </a:r>
            <a:r>
              <a:rPr lang="ru-RU" sz="1800" dirty="0">
                <a:solidFill>
                  <a:srgbClr val="00B050"/>
                </a:solidFill>
              </a:rPr>
              <a:t>аня </a:t>
            </a:r>
            <a:r>
              <a:rPr lang="ru-RU" sz="2400" b="1" dirty="0">
                <a:solidFill>
                  <a:srgbClr val="00B050"/>
                </a:solidFill>
              </a:rPr>
              <a:t>(6)</a:t>
            </a:r>
          </a:p>
        </p:txBody>
      </p:sp>
      <p:sp>
        <p:nvSpPr>
          <p:cNvPr id="14355" name="TextBox 13"/>
          <p:cNvSpPr txBox="1">
            <a:spLocks noChangeArrowheads="1"/>
          </p:cNvSpPr>
          <p:nvPr/>
        </p:nvSpPr>
        <p:spPr bwMode="auto">
          <a:xfrm>
            <a:off x="3635375" y="2619375"/>
            <a:ext cx="15081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Т</a:t>
            </a:r>
            <a:r>
              <a:rPr lang="ru-RU" sz="1800" dirty="0">
                <a:solidFill>
                  <a:srgbClr val="00B050"/>
                </a:solidFill>
              </a:rPr>
              <a:t>оля </a:t>
            </a:r>
            <a:r>
              <a:rPr lang="ru-RU" sz="2400" b="1" dirty="0">
                <a:solidFill>
                  <a:srgbClr val="00B050"/>
                </a:solidFill>
              </a:rPr>
              <a:t>(5)</a:t>
            </a:r>
          </a:p>
        </p:txBody>
      </p:sp>
      <p:sp>
        <p:nvSpPr>
          <p:cNvPr id="14356" name="TextBox 14"/>
          <p:cNvSpPr txBox="1">
            <a:spLocks noChangeArrowheads="1"/>
          </p:cNvSpPr>
          <p:nvPr/>
        </p:nvSpPr>
        <p:spPr bwMode="auto">
          <a:xfrm>
            <a:off x="5435600" y="2924175"/>
            <a:ext cx="140017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Л</a:t>
            </a:r>
            <a:r>
              <a:rPr lang="ru-RU" sz="1800">
                <a:solidFill>
                  <a:srgbClr val="00B050"/>
                </a:solidFill>
              </a:rPr>
              <a:t>еша</a:t>
            </a:r>
            <a:r>
              <a:rPr lang="ru-RU" sz="2400" b="1">
                <a:solidFill>
                  <a:srgbClr val="00B050"/>
                </a:solidFill>
              </a:rPr>
              <a:t> (3)</a:t>
            </a:r>
          </a:p>
        </p:txBody>
      </p:sp>
      <p:sp>
        <p:nvSpPr>
          <p:cNvPr id="14357" name="TextBox 15"/>
          <p:cNvSpPr txBox="1">
            <a:spLocks noChangeArrowheads="1"/>
          </p:cNvSpPr>
          <p:nvPr/>
        </p:nvSpPr>
        <p:spPr bwMode="auto">
          <a:xfrm>
            <a:off x="6030913" y="4157663"/>
            <a:ext cx="1560512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Д</a:t>
            </a:r>
            <a:r>
              <a:rPr lang="ru-RU" sz="1600">
                <a:solidFill>
                  <a:srgbClr val="00B050"/>
                </a:solidFill>
              </a:rPr>
              <a:t>има</a:t>
            </a:r>
            <a:r>
              <a:rPr lang="ru-RU" sz="2400" b="1">
                <a:solidFill>
                  <a:srgbClr val="00B050"/>
                </a:solidFill>
              </a:rPr>
              <a:t> (3)</a:t>
            </a:r>
          </a:p>
        </p:txBody>
      </p:sp>
      <p:sp>
        <p:nvSpPr>
          <p:cNvPr id="14358" name="TextBox 16"/>
          <p:cNvSpPr txBox="1">
            <a:spLocks noChangeArrowheads="1"/>
          </p:cNvSpPr>
          <p:nvPr/>
        </p:nvSpPr>
        <p:spPr bwMode="auto">
          <a:xfrm>
            <a:off x="5478463" y="5291138"/>
            <a:ext cx="1531937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>
                <a:solidFill>
                  <a:srgbClr val="00B050"/>
                </a:solidFill>
              </a:rPr>
              <a:t>С</a:t>
            </a:r>
            <a:r>
              <a:rPr lang="ru-RU" sz="1800">
                <a:solidFill>
                  <a:srgbClr val="00B050"/>
                </a:solidFill>
              </a:rPr>
              <a:t>емен </a:t>
            </a:r>
            <a:r>
              <a:rPr lang="ru-RU" sz="2400" b="1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14359" name="TextBox 17"/>
          <p:cNvSpPr txBox="1">
            <a:spLocks noChangeArrowheads="1"/>
          </p:cNvSpPr>
          <p:nvPr/>
        </p:nvSpPr>
        <p:spPr bwMode="auto">
          <a:xfrm>
            <a:off x="2997200" y="5616340"/>
            <a:ext cx="13716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И</a:t>
            </a:r>
            <a:r>
              <a:rPr lang="ru-RU" sz="1800" dirty="0">
                <a:solidFill>
                  <a:srgbClr val="00B050"/>
                </a:solidFill>
              </a:rPr>
              <a:t>лья </a:t>
            </a:r>
            <a:r>
              <a:rPr lang="ru-RU" sz="2400" b="1" dirty="0">
                <a:solidFill>
                  <a:srgbClr val="00B050"/>
                </a:solidFill>
              </a:rPr>
              <a:t>(2)</a:t>
            </a:r>
          </a:p>
        </p:txBody>
      </p:sp>
      <p:sp>
        <p:nvSpPr>
          <p:cNvPr id="14360" name="TextBox 18"/>
          <p:cNvSpPr txBox="1">
            <a:spLocks noChangeArrowheads="1"/>
          </p:cNvSpPr>
          <p:nvPr/>
        </p:nvSpPr>
        <p:spPr bwMode="auto">
          <a:xfrm>
            <a:off x="485775" y="4492752"/>
            <a:ext cx="13430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400" b="1" dirty="0">
                <a:solidFill>
                  <a:srgbClr val="00B050"/>
                </a:solidFill>
              </a:rPr>
              <a:t>Ж</a:t>
            </a:r>
            <a:r>
              <a:rPr lang="ru-RU" sz="1800" dirty="0">
                <a:solidFill>
                  <a:srgbClr val="00B050"/>
                </a:solidFill>
              </a:rPr>
              <a:t>еня </a:t>
            </a:r>
            <a:r>
              <a:rPr lang="ru-RU" sz="2400" b="1" dirty="0">
                <a:solidFill>
                  <a:srgbClr val="00B050"/>
                </a:solidFill>
              </a:rPr>
              <a:t>(1)</a:t>
            </a:r>
          </a:p>
        </p:txBody>
      </p:sp>
      <p:cxnSp>
        <p:nvCxnSpPr>
          <p:cNvPr id="24" name="Прямая соединительная линия 23"/>
          <p:cNvCxnSpPr/>
          <p:nvPr/>
        </p:nvCxnSpPr>
        <p:spPr bwMode="auto">
          <a:xfrm flipV="1">
            <a:off x="2540001" y="3340565"/>
            <a:ext cx="1237814" cy="273492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 bwMode="auto">
          <a:xfrm rot="10800000">
            <a:off x="2441558" y="3696162"/>
            <a:ext cx="3226283" cy="520238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 bwMode="auto">
          <a:xfrm rot="5400000" flipH="1" flipV="1">
            <a:off x="3679373" y="2233377"/>
            <a:ext cx="283026" cy="2642543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 bwMode="auto">
          <a:xfrm rot="16200000" flipV="1">
            <a:off x="1856919" y="4280800"/>
            <a:ext cx="1666868" cy="497592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 bwMode="auto">
          <a:xfrm rot="16200000" flipH="1">
            <a:off x="2953656" y="3184063"/>
            <a:ext cx="1589316" cy="2613514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 bwMode="auto">
          <a:xfrm rot="5400000">
            <a:off x="1814285" y="4042229"/>
            <a:ext cx="841830" cy="217714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367" name="Овал 24"/>
          <p:cNvSpPr>
            <a:spLocks noChangeArrowheads="1"/>
          </p:cNvSpPr>
          <p:nvPr/>
        </p:nvSpPr>
        <p:spPr bwMode="auto">
          <a:xfrm>
            <a:off x="1074712" y="2974975"/>
            <a:ext cx="1211253" cy="239711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marL="342900" indent="-342900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 bwMode="auto">
          <a:xfrm>
            <a:off x="3769614" y="3180906"/>
            <a:ext cx="1455528" cy="84809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 bwMode="auto">
          <a:xfrm rot="16200000" flipH="1">
            <a:off x="3487057" y="3690257"/>
            <a:ext cx="1988456" cy="127000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 bwMode="auto">
          <a:xfrm>
            <a:off x="3817257" y="3280231"/>
            <a:ext cx="1741714" cy="936171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 bwMode="auto">
          <a:xfrm rot="5400000" flipH="1" flipV="1">
            <a:off x="2286000" y="3904343"/>
            <a:ext cx="2220686" cy="899885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1" idx="5"/>
          </p:cNvCxnSpPr>
          <p:nvPr/>
        </p:nvCxnSpPr>
        <p:spPr bwMode="auto">
          <a:xfrm rot="16200000" flipH="1">
            <a:off x="5031916" y="3631288"/>
            <a:ext cx="737953" cy="287130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965200" y="1382713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400" u="sng" dirty="0">
                <a:solidFill>
                  <a:schemeClr val="bg1"/>
                </a:solidFill>
              </a:rPr>
              <a:t>Требовалось  определить:</a:t>
            </a:r>
            <a:r>
              <a:rPr lang="ru-RU" sz="2400" b="1" u="sng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с кем сыграл Леша.</a:t>
            </a:r>
          </a:p>
        </p:txBody>
      </p:sp>
      <p:sp>
        <p:nvSpPr>
          <p:cNvPr id="44" name="Text Box 9"/>
          <p:cNvSpPr txBox="1">
            <a:spLocks noChangeArrowheads="1"/>
          </p:cNvSpPr>
          <p:nvPr/>
        </p:nvSpPr>
        <p:spPr bwMode="auto">
          <a:xfrm>
            <a:off x="871538" y="230188"/>
            <a:ext cx="6065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/>
            </a:pPr>
            <a:r>
              <a:rPr lang="ru-RU" dirty="0">
                <a:solidFill>
                  <a:srgbClr val="00B050"/>
                </a:solidFill>
              </a:rPr>
              <a:t>Граф к задаче построен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DCC-2D4E-4E42-950A-AF05D219323D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01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/>
              <a:t>В одном дворе живут четыре друга. </a:t>
            </a:r>
          </a:p>
          <a:p>
            <a:pPr>
              <a:buNone/>
            </a:pPr>
            <a:r>
              <a:rPr lang="ru-RU" dirty="0"/>
              <a:t>Вадим и шофер старше Сергея,</a:t>
            </a:r>
          </a:p>
          <a:p>
            <a:pPr>
              <a:buNone/>
            </a:pPr>
            <a:r>
              <a:rPr lang="ru-RU" dirty="0"/>
              <a:t>Николай и слесарь занимаются боксом,</a:t>
            </a:r>
          </a:p>
          <a:p>
            <a:pPr>
              <a:buNone/>
            </a:pPr>
            <a:r>
              <a:rPr lang="ru-RU" dirty="0"/>
              <a:t>Электрик-младший из </a:t>
            </a:r>
            <a:r>
              <a:rPr lang="ru-RU" dirty="0" smtClean="0"/>
              <a:t>друзей.</a:t>
            </a:r>
          </a:p>
          <a:p>
            <a:pPr>
              <a:buNone/>
            </a:pPr>
            <a:r>
              <a:rPr lang="ru-RU" dirty="0" smtClean="0"/>
              <a:t>По </a:t>
            </a:r>
            <a:r>
              <a:rPr lang="ru-RU" dirty="0"/>
              <a:t>вечерам Андрей и токарь играют в домино против Сергея и электрика.</a:t>
            </a:r>
          </a:p>
          <a:p>
            <a:pPr>
              <a:buNone/>
            </a:pPr>
            <a:r>
              <a:rPr lang="ru-RU" dirty="0"/>
              <a:t>Определите профессию каждого из друзей.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Условие задачи</a:t>
            </a:r>
            <a:endParaRPr lang="en-US" dirty="0">
              <a:cs typeface="Arial" charset="0"/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3357554" y="235743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2428860" y="3286124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DCC-2D4E-4E42-950A-AF05D219323D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23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1447800" y="433366"/>
            <a:ext cx="914400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Вадим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4800600" y="357166"/>
            <a:ext cx="914400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Коля</a:t>
            </a:r>
          </a:p>
        </p:txBody>
      </p:sp>
      <p:sp>
        <p:nvSpPr>
          <p:cNvPr id="10245" name="Oval 5"/>
          <p:cNvSpPr>
            <a:spLocks noChangeArrowheads="1"/>
          </p:cNvSpPr>
          <p:nvPr/>
        </p:nvSpPr>
        <p:spPr bwMode="auto">
          <a:xfrm>
            <a:off x="3200400" y="433366"/>
            <a:ext cx="914400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/>
              <a:t>Сергей</a:t>
            </a:r>
          </a:p>
        </p:txBody>
      </p:sp>
      <p:sp>
        <p:nvSpPr>
          <p:cNvPr id="10246" name="Oval 6"/>
          <p:cNvSpPr>
            <a:spLocks noChangeArrowheads="1"/>
          </p:cNvSpPr>
          <p:nvPr/>
        </p:nvSpPr>
        <p:spPr bwMode="auto">
          <a:xfrm>
            <a:off x="6629400" y="433366"/>
            <a:ext cx="1014434" cy="914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/>
              <a:t>Андрей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1295400" y="3176566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слесарь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3048000" y="3176566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токарь</a:t>
            </a:r>
          </a:p>
        </p:txBody>
      </p:sp>
      <p:sp>
        <p:nvSpPr>
          <p:cNvPr id="10249" name="Oval 9"/>
          <p:cNvSpPr>
            <a:spLocks noChangeArrowheads="1"/>
          </p:cNvSpPr>
          <p:nvPr/>
        </p:nvSpPr>
        <p:spPr bwMode="auto">
          <a:xfrm>
            <a:off x="4800600" y="3100366"/>
            <a:ext cx="1057284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электрик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6553200" y="3100366"/>
            <a:ext cx="914400" cy="9144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шофер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2209800" y="1195366"/>
            <a:ext cx="4572000" cy="19812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4038600" y="1119166"/>
            <a:ext cx="2819400" cy="20574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9" name="Line 29"/>
          <p:cNvSpPr>
            <a:spLocks noChangeShapeType="1"/>
          </p:cNvSpPr>
          <p:nvPr/>
        </p:nvSpPr>
        <p:spPr bwMode="auto">
          <a:xfrm flipH="1">
            <a:off x="1981200" y="1195366"/>
            <a:ext cx="3200400" cy="20574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H="1">
            <a:off x="3657600" y="1271566"/>
            <a:ext cx="320040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H="1">
            <a:off x="3581400" y="1119166"/>
            <a:ext cx="457200" cy="20574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H="1">
            <a:off x="5486400" y="1271566"/>
            <a:ext cx="1371600" cy="18288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>
            <a:off x="4114800" y="1119166"/>
            <a:ext cx="1295400" cy="19812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4" name="Text Box 34"/>
          <p:cNvSpPr txBox="1">
            <a:spLocks noChangeArrowheads="1"/>
          </p:cNvSpPr>
          <p:nvPr/>
        </p:nvSpPr>
        <p:spPr bwMode="auto">
          <a:xfrm>
            <a:off x="428596" y="414338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Начинаем анализировать полученную схему.</a:t>
            </a:r>
          </a:p>
        </p:txBody>
      </p:sp>
      <p:sp>
        <p:nvSpPr>
          <p:cNvPr id="10275" name="Text Box 35"/>
          <p:cNvSpPr txBox="1">
            <a:spLocks noChangeArrowheads="1"/>
          </p:cNvSpPr>
          <p:nvPr/>
        </p:nvSpPr>
        <p:spPr bwMode="auto">
          <a:xfrm>
            <a:off x="428596" y="4441838"/>
            <a:ext cx="8640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От каждого верхнего кружка должно исходить 4 линии к кружкам нижнего </a:t>
            </a:r>
            <a:r>
              <a:rPr lang="ru-RU" dirty="0" err="1"/>
              <a:t>ряда,одна</a:t>
            </a:r>
            <a:r>
              <a:rPr lang="ru-RU" dirty="0"/>
              <a:t> из которых сплошная(прочная связь) ,</a:t>
            </a:r>
            <a:r>
              <a:rPr lang="ru-RU" dirty="0" err="1"/>
              <a:t>три-пунктирные</a:t>
            </a:r>
            <a:r>
              <a:rPr lang="ru-RU" dirty="0"/>
              <a:t>. (разрывная связь). И от кружков нижнего </a:t>
            </a:r>
            <a:r>
              <a:rPr lang="ru-RU" dirty="0" err="1"/>
              <a:t>ряда-аналогично</a:t>
            </a:r>
            <a:r>
              <a:rPr lang="ru-RU" dirty="0"/>
              <a:t>.</a:t>
            </a:r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419484" y="5339538"/>
            <a:ext cx="857252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От Сергея отходит 3 разрывные связи, значит, четвертая- прочная связь</a:t>
            </a:r>
          </a:p>
        </p:txBody>
      </p:sp>
      <p:sp>
        <p:nvSpPr>
          <p:cNvPr id="10277" name="Line 37"/>
          <p:cNvSpPr>
            <a:spLocks noChangeShapeType="1"/>
          </p:cNvSpPr>
          <p:nvPr/>
        </p:nvSpPr>
        <p:spPr bwMode="auto">
          <a:xfrm flipH="1">
            <a:off x="1828800" y="1271566"/>
            <a:ext cx="14478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2209800" y="1195366"/>
            <a:ext cx="320040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79" name="Line 39"/>
          <p:cNvSpPr>
            <a:spLocks noChangeShapeType="1"/>
          </p:cNvSpPr>
          <p:nvPr/>
        </p:nvSpPr>
        <p:spPr bwMode="auto">
          <a:xfrm flipH="1" flipV="1">
            <a:off x="5334000" y="1195366"/>
            <a:ext cx="762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0" name="Line 40"/>
          <p:cNvSpPr>
            <a:spLocks noChangeShapeType="1"/>
          </p:cNvSpPr>
          <p:nvPr/>
        </p:nvSpPr>
        <p:spPr bwMode="auto">
          <a:xfrm>
            <a:off x="5334000" y="1195366"/>
            <a:ext cx="1524000" cy="190500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1" name="Line 41"/>
          <p:cNvSpPr>
            <a:spLocks noChangeShapeType="1"/>
          </p:cNvSpPr>
          <p:nvPr/>
        </p:nvSpPr>
        <p:spPr bwMode="auto">
          <a:xfrm flipV="1">
            <a:off x="6858000" y="1271566"/>
            <a:ext cx="2286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2" name="Line 42"/>
          <p:cNvSpPr>
            <a:spLocks noChangeShapeType="1"/>
          </p:cNvSpPr>
          <p:nvPr/>
        </p:nvSpPr>
        <p:spPr bwMode="auto">
          <a:xfrm flipH="1">
            <a:off x="3581400" y="1195366"/>
            <a:ext cx="1676400" cy="1905000"/>
          </a:xfrm>
          <a:prstGeom prst="line">
            <a:avLst/>
          </a:prstGeom>
          <a:noFill/>
          <a:ln w="571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3" name="Line 43"/>
          <p:cNvSpPr>
            <a:spLocks noChangeShapeType="1"/>
          </p:cNvSpPr>
          <p:nvPr/>
        </p:nvSpPr>
        <p:spPr bwMode="auto">
          <a:xfrm flipH="1" flipV="1">
            <a:off x="2209800" y="1195366"/>
            <a:ext cx="1371600" cy="1981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4" name="Text Box 44"/>
          <p:cNvSpPr txBox="1">
            <a:spLocks noChangeArrowheads="1"/>
          </p:cNvSpPr>
          <p:nvPr/>
        </p:nvSpPr>
        <p:spPr bwMode="auto">
          <a:xfrm>
            <a:off x="1500166" y="5696728"/>
            <a:ext cx="75724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 готов</a:t>
            </a:r>
            <a:r>
              <a:rPr lang="ru-RU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ru-RU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Вадим-токарь, Сергей-слесарь, Коля-электрик, Андрей-шофер</a:t>
            </a:r>
            <a:endParaRPr lang="ru-RU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5" name="AutoShape 4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382000" y="6477000"/>
            <a:ext cx="762000" cy="381000"/>
          </a:xfrm>
          <a:prstGeom prst="actionButtonBackPrevious">
            <a:avLst/>
          </a:prstGeom>
          <a:solidFill>
            <a:schemeClr val="bg1"/>
          </a:solidFill>
          <a:ln w="952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251DCC-2D4E-4E42-950A-AF05D219323D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288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30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30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5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30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7" grpId="0" animBg="1"/>
      <p:bldP spid="10268" grpId="0" animBg="1"/>
      <p:bldP spid="10269" grpId="0" animBg="1"/>
      <p:bldP spid="10270" grpId="0" animBg="1"/>
      <p:bldP spid="10271" grpId="0" animBg="1"/>
      <p:bldP spid="10272" grpId="0" animBg="1"/>
      <p:bldP spid="10273" grpId="0" animBg="1"/>
      <p:bldP spid="10274" grpId="0"/>
      <p:bldP spid="10274" grpId="1"/>
      <p:bldP spid="10275" grpId="0"/>
      <p:bldP spid="10275" grpId="1"/>
      <p:bldP spid="10276" grpId="0"/>
      <p:bldP spid="10277" grpId="0" animBg="1"/>
      <p:bldP spid="10278" grpId="0" animBg="1"/>
      <p:bldP spid="10279" grpId="0" animBg="1"/>
      <p:bldP spid="10280" grpId="0" animBg="1"/>
      <p:bldP spid="10281" grpId="0" animBg="1"/>
      <p:bldP spid="10282" grpId="0" animBg="1"/>
      <p:bldP spid="10283" grpId="0" animBg="1"/>
      <p:bldP spid="1028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340768"/>
            <a:ext cx="57606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Андрей, Борис, Володя, Даша, Галя договорились созвониться по телефону о посещении кино. Вечером у кинотеатра собрались не все. На следующий день стали выяснять, кто кому звонил. Оказалось, что Андрей звонил Борису и Володе, Володя звонил Борису и Даше, Борис звонил Андрею и Даше, Даша – Андрею и Володе, а Галя – Андрею, Володе и Борису. Кто не пришёл в кино, если все они условились, что поход в кино состоится только в том случае, если созвонятся все?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660758"/>
            <a:ext cx="345638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Задача.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31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5656" y="1628800"/>
            <a:ext cx="6408712" cy="252028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 внимание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786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 такое граф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1588" indent="-1588" algn="just" eaLnBrk="1" hangingPunct="1">
              <a:buFontTx/>
              <a:buNone/>
            </a:pPr>
            <a:r>
              <a:rPr lang="ru-RU" smtClean="0"/>
              <a:t>Количество рёбер, выходящих из вершины графа, называется </a:t>
            </a:r>
            <a:r>
              <a:rPr lang="ru-RU" b="1" i="1" smtClean="0">
                <a:solidFill>
                  <a:srgbClr val="0000CC"/>
                </a:solidFill>
              </a:rPr>
              <a:t>степенью вершины</a:t>
            </a:r>
            <a:r>
              <a:rPr lang="ru-RU" smtClean="0"/>
              <a:t>. Вершина графа, имеющая нечётную степень, называется </a:t>
            </a:r>
            <a:r>
              <a:rPr lang="ru-RU" b="1" i="1" smtClean="0">
                <a:solidFill>
                  <a:srgbClr val="0000CC"/>
                </a:solidFill>
              </a:rPr>
              <a:t>нечетной</a:t>
            </a:r>
            <a:r>
              <a:rPr lang="ru-RU" smtClean="0"/>
              <a:t>, а чётную степень – </a:t>
            </a:r>
            <a:r>
              <a:rPr lang="ru-RU" b="1" i="1" smtClean="0">
                <a:solidFill>
                  <a:srgbClr val="0000CC"/>
                </a:solidFill>
              </a:rPr>
              <a:t>чётной</a:t>
            </a:r>
            <a:r>
              <a:rPr lang="ru-RU" smtClean="0"/>
              <a:t>. </a:t>
            </a:r>
          </a:p>
        </p:txBody>
      </p:sp>
      <p:sp>
        <p:nvSpPr>
          <p:cNvPr id="9220" name="Line 7"/>
          <p:cNvSpPr>
            <a:spLocks noChangeShapeType="1"/>
          </p:cNvSpPr>
          <p:nvPr/>
        </p:nvSpPr>
        <p:spPr bwMode="auto">
          <a:xfrm>
            <a:off x="6659563" y="4292600"/>
            <a:ext cx="0" cy="18002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 flipH="1">
            <a:off x="5722938" y="5229225"/>
            <a:ext cx="2017712" cy="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904875" y="6165850"/>
            <a:ext cx="34512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i="1">
                <a:solidFill>
                  <a:srgbClr val="0000CC"/>
                </a:solidFill>
              </a:rPr>
              <a:t>Нечётная степень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5121275" y="6165850"/>
            <a:ext cx="30511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2800" i="1">
                <a:solidFill>
                  <a:srgbClr val="0000CC"/>
                </a:solidFill>
              </a:rPr>
              <a:t>Чётная степень</a:t>
            </a:r>
          </a:p>
        </p:txBody>
      </p:sp>
      <p:sp>
        <p:nvSpPr>
          <p:cNvPr id="9224" name="Line 14"/>
          <p:cNvSpPr>
            <a:spLocks noChangeShapeType="1"/>
          </p:cNvSpPr>
          <p:nvPr/>
        </p:nvSpPr>
        <p:spPr bwMode="auto">
          <a:xfrm>
            <a:off x="2700338" y="4435475"/>
            <a:ext cx="0" cy="1512888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5" name="Line 15"/>
          <p:cNvSpPr>
            <a:spLocks noChangeShapeType="1"/>
          </p:cNvSpPr>
          <p:nvPr/>
        </p:nvSpPr>
        <p:spPr bwMode="auto">
          <a:xfrm flipH="1">
            <a:off x="1331913" y="4364038"/>
            <a:ext cx="1368425" cy="1368425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6" name="Line 16"/>
          <p:cNvSpPr>
            <a:spLocks noChangeShapeType="1"/>
          </p:cNvSpPr>
          <p:nvPr/>
        </p:nvSpPr>
        <p:spPr bwMode="auto">
          <a:xfrm>
            <a:off x="2700338" y="4364038"/>
            <a:ext cx="1295400" cy="12954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7" name="Oval 9"/>
          <p:cNvSpPr>
            <a:spLocks noChangeArrowheads="1"/>
          </p:cNvSpPr>
          <p:nvPr/>
        </p:nvSpPr>
        <p:spPr bwMode="auto">
          <a:xfrm>
            <a:off x="2627313" y="42926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6588125" y="5157788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229" name="Text Box 18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2" action="ppaction://hlinksldjump"/>
              </a:rPr>
              <a:t>содержание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81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0" grpId="0"/>
      <p:bldP spid="12301" grpId="0"/>
      <p:bldP spid="12297" grpId="0" animBg="1"/>
      <p:bldP spid="122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История возникновения графов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mtClean="0"/>
              <a:t>Термин "</a:t>
            </a:r>
            <a:r>
              <a:rPr lang="ru-RU" b="1" i="1" smtClean="0">
                <a:solidFill>
                  <a:srgbClr val="3333FF"/>
                </a:solidFill>
              </a:rPr>
              <a:t>граф</a:t>
            </a:r>
            <a:r>
              <a:rPr lang="ru-RU" smtClean="0"/>
              <a:t>" впервые появился в книге венгерского математика Д. Кенига в 1936 г., хотя начальные важнейшие теоремы о графах восходят к Л. Эйлеру. </a:t>
            </a:r>
          </a:p>
        </p:txBody>
      </p:sp>
      <p:pic>
        <p:nvPicPr>
          <p:cNvPr id="10244" name="Picture 4" descr="20050417_Tot_RPS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789363"/>
            <a:ext cx="1554162" cy="23606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6" descr="bolj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846513"/>
            <a:ext cx="1927225" cy="23336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Text Box 9"/>
          <p:cNvSpPr txBox="1">
            <a:spLocks noChangeArrowheads="1"/>
          </p:cNvSpPr>
          <p:nvPr/>
        </p:nvSpPr>
        <p:spPr bwMode="auto">
          <a:xfrm>
            <a:off x="7720013" y="6473825"/>
            <a:ext cx="1030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4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7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История возникновения графов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94300" cy="452596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mtClean="0"/>
              <a:t>Основы теории графов как математической науки заложил в 1736 г. </a:t>
            </a:r>
            <a:r>
              <a:rPr lang="ru-RU" b="1" i="1" smtClean="0">
                <a:solidFill>
                  <a:srgbClr val="3333FF"/>
                </a:solidFill>
              </a:rPr>
              <a:t>Леонард Эйлер</a:t>
            </a:r>
            <a:r>
              <a:rPr lang="ru-RU" smtClean="0"/>
              <a:t>, рассматривая задачу о кенигсбергских мостах. Сегодня эта задача стала классической. </a:t>
            </a:r>
          </a:p>
        </p:txBody>
      </p:sp>
      <p:pic>
        <p:nvPicPr>
          <p:cNvPr id="11268" name="Picture 6" descr="ae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25" y="1844675"/>
            <a:ext cx="265271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3" action="ppaction://hlinksldjump"/>
              </a:rPr>
              <a:t>содержание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9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Задача о Кенигсбергских мостах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268413"/>
            <a:ext cx="8229600" cy="262096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sz="2800" smtClean="0"/>
              <a:t>Бывший </a:t>
            </a:r>
            <a:r>
              <a:rPr lang="ru-RU" sz="2800" i="1" smtClean="0">
                <a:solidFill>
                  <a:srgbClr val="3333FF"/>
                </a:solidFill>
              </a:rPr>
              <a:t>Кенигсберг</a:t>
            </a:r>
            <a:r>
              <a:rPr lang="ru-RU" sz="2800" i="1" smtClean="0"/>
              <a:t> (ныне </a:t>
            </a:r>
            <a:r>
              <a:rPr lang="ru-RU" sz="2800" i="1" smtClean="0">
                <a:solidFill>
                  <a:srgbClr val="3333FF"/>
                </a:solidFill>
              </a:rPr>
              <a:t>Калининград</a:t>
            </a:r>
            <a:r>
              <a:rPr lang="ru-RU" sz="2800" i="1" smtClean="0"/>
              <a:t>)</a:t>
            </a:r>
            <a:r>
              <a:rPr lang="ru-RU" sz="2800" smtClean="0"/>
              <a:t> расположен на реке Прегель. В пределах города река омывает два острова. С берегов на острова были перекинуты мосты. Старые мосты не сохранились, но осталась карта города, где они изображены. </a:t>
            </a:r>
          </a:p>
        </p:txBody>
      </p:sp>
      <p:pic>
        <p:nvPicPr>
          <p:cNvPr id="12292" name="Picture 4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49725"/>
            <a:ext cx="2786062" cy="2228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6" descr="Картинка 6 из 1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4221163"/>
            <a:ext cx="3232150" cy="21320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7720013" y="6473825"/>
            <a:ext cx="1030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5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4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Задача о Кенигсбергских мостах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29600" cy="4525962"/>
          </a:xfrm>
        </p:spPr>
        <p:txBody>
          <a:bodyPr/>
          <a:lstStyle/>
          <a:p>
            <a:pPr marL="0" indent="14288" algn="just" eaLnBrk="1" hangingPunct="1">
              <a:buFontTx/>
              <a:buNone/>
              <a:tabLst>
                <a:tab pos="0" algn="l"/>
              </a:tabLst>
            </a:pPr>
            <a:r>
              <a:rPr lang="ru-RU" smtClean="0"/>
              <a:t>Кенигсбергцы предлагали приезжим следующую задачу: пройти по всем мостам и вернуться в начальный пункт, причём на каждом мосту следовало побывать только один раз. </a:t>
            </a:r>
          </a:p>
          <a:p>
            <a:pPr marL="0" indent="14288" eaLnBrk="1" hangingPunct="1">
              <a:tabLst>
                <a:tab pos="0" algn="l"/>
              </a:tabLst>
            </a:pPr>
            <a:endParaRPr lang="ru-RU" smtClean="0"/>
          </a:p>
        </p:txBody>
      </p:sp>
      <p:pic>
        <p:nvPicPr>
          <p:cNvPr id="1331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870325"/>
            <a:ext cx="4321175" cy="28479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10" descr="мальчи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860800"/>
            <a:ext cx="15240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7720013" y="6473825"/>
            <a:ext cx="1030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>
                <a:solidFill>
                  <a:srgbClr val="000000"/>
                </a:solidFill>
                <a:hlinkClick r:id="rId4" action="ppaction://hlinksldjump"/>
              </a:rPr>
              <a:t>Дальше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3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CC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9933FF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C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1847</Words>
  <Application>Microsoft Office PowerPoint</Application>
  <PresentationFormat>Экран (4:3)</PresentationFormat>
  <Paragraphs>268</Paragraphs>
  <Slides>47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21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69" baseType="lpstr"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7_Оформление по умолчанию</vt:lpstr>
      <vt:lpstr>8_Оформление по умолчанию</vt:lpstr>
      <vt:lpstr>9_Оформление по умолчанию</vt:lpstr>
      <vt:lpstr>10_Оформление по умолчанию</vt:lpstr>
      <vt:lpstr>11_Оформление по умолчанию</vt:lpstr>
      <vt:lpstr>12_Оформление по умолчанию</vt:lpstr>
      <vt:lpstr>13_Оформление по умолчанию</vt:lpstr>
      <vt:lpstr>14_Оформление по умолчанию</vt:lpstr>
      <vt:lpstr>15_Оформление по умолчанию</vt:lpstr>
      <vt:lpstr>16_Оформление по умолчанию</vt:lpstr>
      <vt:lpstr>17_Оформление по умолчанию</vt:lpstr>
      <vt:lpstr>18_Оформление по умолчанию</vt:lpstr>
      <vt:lpstr>19_Оформление по умолчанию</vt:lpstr>
      <vt:lpstr>20_Оформление по умолчанию</vt:lpstr>
      <vt:lpstr>Формула</vt:lpstr>
      <vt:lpstr>ЕГО ВЕЛИЧЕСТВО ГРАФ</vt:lpstr>
      <vt:lpstr>Введение</vt:lpstr>
      <vt:lpstr>Что такое граф</vt:lpstr>
      <vt:lpstr>Что такое граф</vt:lpstr>
      <vt:lpstr>Что такое граф</vt:lpstr>
      <vt:lpstr>История возникновения графов</vt:lpstr>
      <vt:lpstr>История возникновения графов</vt:lpstr>
      <vt:lpstr>Задача о Кенигсбергских мостах</vt:lpstr>
      <vt:lpstr>Задача о Кенигсбергских мостах</vt:lpstr>
      <vt:lpstr>Презентация PowerPoint</vt:lpstr>
      <vt:lpstr>Задача о Кенигсбергских мостах</vt:lpstr>
      <vt:lpstr>Задача о Кенигсбергских мостах</vt:lpstr>
      <vt:lpstr>Одним росчерком</vt:lpstr>
      <vt:lpstr>Одним росчерком</vt:lpstr>
      <vt:lpstr>Одним росчерком</vt:lpstr>
      <vt:lpstr>Одним росчерком</vt:lpstr>
      <vt:lpstr>Презентация PowerPoint</vt:lpstr>
      <vt:lpstr>Применение графов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графов</vt:lpstr>
      <vt:lpstr>Презентация PowerPoint</vt:lpstr>
      <vt:lpstr>Презентация PowerPoint</vt:lpstr>
      <vt:lpstr>Применение графов</vt:lpstr>
      <vt:lpstr>Применение графов</vt:lpstr>
      <vt:lpstr>Презентация PowerPoint</vt:lpstr>
      <vt:lpstr>Логические задачи</vt:lpstr>
      <vt:lpstr>Условие 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Условие задачи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ЕГО ВЕЛИЧЕСТВО ГРАФ</dc:title>
  <dc:creator>Альфа</dc:creator>
  <cp:lastModifiedBy>Альфа</cp:lastModifiedBy>
  <cp:revision>11</cp:revision>
  <dcterms:created xsi:type="dcterms:W3CDTF">2011-10-02T12:32:43Z</dcterms:created>
  <dcterms:modified xsi:type="dcterms:W3CDTF">2011-10-03T17:12:11Z</dcterms:modified>
</cp:coreProperties>
</file>