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0" r:id="rId3"/>
    <p:sldId id="265" r:id="rId4"/>
    <p:sldId id="263" r:id="rId5"/>
    <p:sldId id="267" r:id="rId6"/>
    <p:sldId id="274" r:id="rId7"/>
    <p:sldId id="279" r:id="rId8"/>
    <p:sldId id="281" r:id="rId9"/>
    <p:sldId id="277" r:id="rId10"/>
    <p:sldId id="280" r:id="rId11"/>
    <p:sldId id="276" r:id="rId12"/>
    <p:sldId id="278" r:id="rId13"/>
    <p:sldId id="257" r:id="rId14"/>
    <p:sldId id="268" r:id="rId15"/>
    <p:sldId id="272" r:id="rId16"/>
    <p:sldId id="273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E2C2A9-765F-4289-9366-68C385A2C86A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39DA08-860A-4EE3-BB53-0B68CA938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3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1C2B7-3E27-42E1-A8A7-5E4C31A2EA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AA5F4E-D21D-4797-9BAC-089E108A3AF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8D716-1CEC-4EDA-B60F-1FE3D65402C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265A55-9530-4634-9ABC-CC771436A0D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BA787-64FD-4130-92FE-7B1F9F50816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CAF3B-5D8D-4632-ADEB-ED5AF0A8DD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81E87-8916-489F-BF34-059E898F84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1930A-7CA3-43F8-81F1-0E38D7EA37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6D103-9474-4437-BA36-E2F2904C0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12EC6-209D-4C46-8273-AC92AA3B1B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F893B9-AE4E-4915-A4DA-8B37DB9206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E8B38-8515-4067-8F5E-C4CE82364F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9185C-007A-4D95-B8E1-21F920D49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23AAB-66A7-489E-BF66-5691CC2988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FA714-4366-4597-B95B-AFCE57F0BCD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6708E-884E-4032-97AC-C7E9D032E78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B2049-AD89-4EAF-9812-B008184683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8BD0-6B29-4C51-910F-14E7B42C7370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32F1-4227-4C03-946A-FE1F94C4D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1D69-649D-4222-83DC-45FD1FF53D40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7C2E8-0561-4853-853D-FD117480B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3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87BE-C895-4AB1-9CB9-4E3621DD8675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4964-B0F2-496C-8041-651EC981F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B5FE-FC5C-439F-8073-D770DC378F2B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EEF0-5191-4CAC-B035-DAC4A5D4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EB70-7F38-409A-89B0-2186A1F563A4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2B60-4F6D-4F60-9049-B9DBCD98E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9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69CD-3F32-4531-9649-9F4DC7221B39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CCDF-224B-4489-9DCA-45EE6BE1C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1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4855-47FC-424F-888A-FBA0FB34FD54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5E5A-956C-4263-8EB4-6E96B6C53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2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6BA0-750C-4A85-AB27-E13244CFF862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510B-0812-4808-B61E-C00F70A0C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5053-60E9-4290-BFFD-F9091549F9E8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FEAB-F4B9-4E52-9578-4FEBED811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2F8E-D82F-41F6-B827-786129002C08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8799-E66B-4FD6-9537-E3B4F21B2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5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D83A-337C-4082-A997-FAE04959EA9D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1DE1-54C1-4719-83C3-6461171A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C6928B-1BFC-4527-B847-9AD387C605CE}" type="datetimeFigureOut">
              <a:rPr lang="ru-RU"/>
              <a:pPr>
                <a:defRPr/>
              </a:pPr>
              <a:t>29.08.2012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814130-DA66-4E82-87BA-3A606E359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2" r:id="rId4"/>
    <p:sldLayoutId id="2147483748" r:id="rId5"/>
    <p:sldLayoutId id="2147483743" r:id="rId6"/>
    <p:sldLayoutId id="2147483749" r:id="rId7"/>
    <p:sldLayoutId id="2147483750" r:id="rId8"/>
    <p:sldLayoutId id="2147483751" r:id="rId9"/>
    <p:sldLayoutId id="2147483744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Parabolic_trough_solar_thermal_electric_power_plant_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Coriolis_effect1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5/5a/Troms%C3%B8_library_-_2005-09-1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c/Bouncing_ball_strobe_edit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a/Troms%C3%B8_library_-_2005-09-1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Построение графика квадратичной функции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Урок алгебры в 9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Лучи прожектора</a:t>
            </a:r>
            <a:endParaRPr lang="ru-RU" dirty="0"/>
          </a:p>
        </p:txBody>
      </p:sp>
      <p:pic>
        <p:nvPicPr>
          <p:cNvPr id="19459" name="Picture 2" descr="http://www.swlight.ru/Images/robo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285875"/>
            <a:ext cx="76485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Параболическая  солнечная электростанция в калифорнии, США</a:t>
            </a:r>
            <a:endParaRPr lang="ru-RU" dirty="0"/>
          </a:p>
        </p:txBody>
      </p:sp>
      <p:pic>
        <p:nvPicPr>
          <p:cNvPr id="20483" name="Picture 2" descr="Файл:Parabolic trough solar thermal electric power plant 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1643063"/>
            <a:ext cx="89741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Вращающийся сосуд с жидкостью</a:t>
            </a:r>
            <a:endParaRPr lang="ru-RU" dirty="0"/>
          </a:p>
        </p:txBody>
      </p:sp>
      <p:pic>
        <p:nvPicPr>
          <p:cNvPr id="21507" name="Picture 2" descr="Файл:Coriolis effect1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1231900"/>
            <a:ext cx="77628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00063" y="3786188"/>
            <a:ext cx="8229600" cy="2686050"/>
          </a:xfrm>
        </p:spPr>
        <p:txBody>
          <a:bodyPr/>
          <a:lstStyle/>
          <a:p>
            <a:pPr eaLnBrk="1" hangingPunct="1"/>
            <a:r>
              <a:rPr lang="ru-RU" smtClean="0"/>
              <a:t>Сформулировать алгоритм построения графика квадратичной функции, т. е. функции вида </a:t>
            </a:r>
            <a:r>
              <a:rPr lang="en-US" i="1" smtClean="0">
                <a:solidFill>
                  <a:srgbClr val="FF0000"/>
                </a:solidFill>
              </a:rPr>
              <a:t>y = ax</a:t>
            </a:r>
            <a:r>
              <a:rPr lang="en-US" i="1" baseline="30000" smtClean="0">
                <a:solidFill>
                  <a:srgbClr val="FF0000"/>
                </a:solidFill>
              </a:rPr>
              <a:t>2</a:t>
            </a:r>
            <a:r>
              <a:rPr lang="en-US" i="1" smtClean="0">
                <a:solidFill>
                  <a:srgbClr val="FF0000"/>
                </a:solidFill>
              </a:rPr>
              <a:t>+bx+c</a:t>
            </a:r>
            <a:r>
              <a:rPr lang="ru-RU" i="1" smtClean="0"/>
              <a:t>.</a:t>
            </a:r>
            <a:endParaRPr lang="ru-RU" smtClean="0"/>
          </a:p>
          <a:p>
            <a:pPr eaLnBrk="1" hangingPunct="1"/>
            <a:r>
              <a:rPr lang="ru-RU" smtClean="0"/>
              <a:t>Научиться строить график квадратичной функции по алгоритму.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71563"/>
            <a:ext cx="91440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Построение графика квадратичной функции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АЛГОРИТМ ПОСТРОЕНИЯ ГРАФИКА КВАДРАТИЧНОЙ ФУНКЦИИ</a:t>
            </a:r>
            <a:endParaRPr lang="ru-RU" dirty="0"/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C00000"/>
                </a:solidFill>
              </a:rPr>
              <a:t>y = ax</a:t>
            </a:r>
            <a:r>
              <a:rPr lang="en-US" i="1" baseline="30000" smtClean="0">
                <a:solidFill>
                  <a:srgbClr val="C00000"/>
                </a:solidFill>
              </a:rPr>
              <a:t>2</a:t>
            </a:r>
            <a:r>
              <a:rPr lang="en-US" i="1" smtClean="0">
                <a:solidFill>
                  <a:srgbClr val="C00000"/>
                </a:solidFill>
              </a:rPr>
              <a:t>+bx+c</a:t>
            </a:r>
            <a:endParaRPr lang="ru-RU" i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i="1" smtClean="0"/>
              <a:t>Определить направление ветвей параболы</a:t>
            </a:r>
          </a:p>
          <a:p>
            <a:pPr eaLnBrk="1" hangingPunct="1"/>
            <a:r>
              <a:rPr lang="ru-RU" i="1" smtClean="0"/>
              <a:t>Определить координаты вершины параболы (</a:t>
            </a:r>
            <a:r>
              <a:rPr lang="en-US" i="1" smtClean="0"/>
              <a:t>m; n)</a:t>
            </a:r>
            <a:r>
              <a:rPr lang="ru-RU" i="1" smtClean="0"/>
              <a:t> и отметить ее в координатной плоскости: </a:t>
            </a:r>
            <a:r>
              <a:rPr lang="en-US" i="1" smtClean="0"/>
              <a:t> </a:t>
            </a:r>
            <a:r>
              <a:rPr lang="en-US" i="1" smtClean="0">
                <a:solidFill>
                  <a:srgbClr val="C00000"/>
                </a:solidFill>
              </a:rPr>
              <a:t>m = -b</a:t>
            </a:r>
            <a:r>
              <a:rPr lang="ru-RU" i="1" smtClean="0">
                <a:solidFill>
                  <a:srgbClr val="C00000"/>
                </a:solidFill>
              </a:rPr>
              <a:t>/</a:t>
            </a:r>
            <a:r>
              <a:rPr lang="en-US" i="1" smtClean="0">
                <a:solidFill>
                  <a:srgbClr val="C00000"/>
                </a:solidFill>
              </a:rPr>
              <a:t>2a; n = y(m)</a:t>
            </a:r>
            <a:endParaRPr lang="ru-RU" i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i="1" smtClean="0"/>
              <a:t>Построить несколько точек, принадлежащих параболе </a:t>
            </a:r>
          </a:p>
          <a:p>
            <a:pPr eaLnBrk="1" hangingPunct="1"/>
            <a:r>
              <a:rPr lang="ru-RU" i="1" smtClean="0"/>
              <a:t>Соединить отмеченные точки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1477963" y="2576513"/>
            <a:ext cx="1973262" cy="2693987"/>
            <a:chOff x="1151" y="969"/>
            <a:chExt cx="1588" cy="2017"/>
          </a:xfrm>
        </p:grpSpPr>
        <p:sp>
          <p:nvSpPr>
            <p:cNvPr id="24683" name="Freeform 75"/>
            <p:cNvSpPr>
              <a:spLocks/>
            </p:cNvSpPr>
            <p:nvPr/>
          </p:nvSpPr>
          <p:spPr bwMode="auto">
            <a:xfrm>
              <a:off x="1151" y="969"/>
              <a:ext cx="988" cy="2017"/>
            </a:xfrm>
            <a:custGeom>
              <a:avLst/>
              <a:gdLst>
                <a:gd name="T0" fmla="*/ 10 w 1098"/>
                <a:gd name="T1" fmla="*/ 45 h 2674"/>
                <a:gd name="T2" fmla="*/ 20 w 1098"/>
                <a:gd name="T3" fmla="*/ 99 h 2674"/>
                <a:gd name="T4" fmla="*/ 34 w 1098"/>
                <a:gd name="T5" fmla="*/ 147 h 2674"/>
                <a:gd name="T6" fmla="*/ 44 w 1098"/>
                <a:gd name="T7" fmla="*/ 198 h 2674"/>
                <a:gd name="T8" fmla="*/ 58 w 1098"/>
                <a:gd name="T9" fmla="*/ 246 h 2674"/>
                <a:gd name="T10" fmla="*/ 73 w 1098"/>
                <a:gd name="T11" fmla="*/ 293 h 2674"/>
                <a:gd name="T12" fmla="*/ 83 w 1098"/>
                <a:gd name="T13" fmla="*/ 342 h 2674"/>
                <a:gd name="T14" fmla="*/ 97 w 1098"/>
                <a:gd name="T15" fmla="*/ 385 h 2674"/>
                <a:gd name="T16" fmla="*/ 107 w 1098"/>
                <a:gd name="T17" fmla="*/ 433 h 2674"/>
                <a:gd name="T18" fmla="*/ 121 w 1098"/>
                <a:gd name="T19" fmla="*/ 477 h 2674"/>
                <a:gd name="T20" fmla="*/ 131 w 1098"/>
                <a:gd name="T21" fmla="*/ 518 h 2674"/>
                <a:gd name="T22" fmla="*/ 146 w 1098"/>
                <a:gd name="T23" fmla="*/ 563 h 2674"/>
                <a:gd name="T24" fmla="*/ 156 w 1098"/>
                <a:gd name="T25" fmla="*/ 603 h 2674"/>
                <a:gd name="T26" fmla="*/ 170 w 1098"/>
                <a:gd name="T27" fmla="*/ 645 h 2674"/>
                <a:gd name="T28" fmla="*/ 184 w 1098"/>
                <a:gd name="T29" fmla="*/ 682 h 2674"/>
                <a:gd name="T30" fmla="*/ 194 w 1098"/>
                <a:gd name="T31" fmla="*/ 723 h 2674"/>
                <a:gd name="T32" fmla="*/ 209 w 1098"/>
                <a:gd name="T33" fmla="*/ 761 h 2674"/>
                <a:gd name="T34" fmla="*/ 219 w 1098"/>
                <a:gd name="T35" fmla="*/ 798 h 2674"/>
                <a:gd name="T36" fmla="*/ 233 w 1098"/>
                <a:gd name="T37" fmla="*/ 833 h 2674"/>
                <a:gd name="T38" fmla="*/ 243 w 1098"/>
                <a:gd name="T39" fmla="*/ 867 h 2674"/>
                <a:gd name="T40" fmla="*/ 257 w 1098"/>
                <a:gd name="T41" fmla="*/ 901 h 2674"/>
                <a:gd name="T42" fmla="*/ 267 w 1098"/>
                <a:gd name="T43" fmla="*/ 935 h 2674"/>
                <a:gd name="T44" fmla="*/ 282 w 1098"/>
                <a:gd name="T45" fmla="*/ 969 h 2674"/>
                <a:gd name="T46" fmla="*/ 296 w 1098"/>
                <a:gd name="T47" fmla="*/ 999 h 2674"/>
                <a:gd name="T48" fmla="*/ 306 w 1098"/>
                <a:gd name="T49" fmla="*/ 1030 h 2674"/>
                <a:gd name="T50" fmla="*/ 320 w 1098"/>
                <a:gd name="T51" fmla="*/ 1058 h 2674"/>
                <a:gd name="T52" fmla="*/ 330 w 1098"/>
                <a:gd name="T53" fmla="*/ 1088 h 2674"/>
                <a:gd name="T54" fmla="*/ 345 w 1098"/>
                <a:gd name="T55" fmla="*/ 1115 h 2674"/>
                <a:gd name="T56" fmla="*/ 355 w 1098"/>
                <a:gd name="T57" fmla="*/ 1143 h 2674"/>
                <a:gd name="T58" fmla="*/ 369 w 1098"/>
                <a:gd name="T59" fmla="*/ 1166 h 2674"/>
                <a:gd name="T60" fmla="*/ 379 w 1098"/>
                <a:gd name="T61" fmla="*/ 1194 h 2674"/>
                <a:gd name="T62" fmla="*/ 393 w 1098"/>
                <a:gd name="T63" fmla="*/ 1217 h 2674"/>
                <a:gd name="T64" fmla="*/ 409 w 1098"/>
                <a:gd name="T65" fmla="*/ 1238 h 2674"/>
                <a:gd name="T66" fmla="*/ 418 w 1098"/>
                <a:gd name="T67" fmla="*/ 1262 h 2674"/>
                <a:gd name="T68" fmla="*/ 433 w 1098"/>
                <a:gd name="T69" fmla="*/ 1286 h 2674"/>
                <a:gd name="T70" fmla="*/ 447 w 1098"/>
                <a:gd name="T71" fmla="*/ 1306 h 2674"/>
                <a:gd name="T72" fmla="*/ 462 w 1098"/>
                <a:gd name="T73" fmla="*/ 1331 h 2674"/>
                <a:gd name="T74" fmla="*/ 476 w 1098"/>
                <a:gd name="T75" fmla="*/ 1351 h 2674"/>
                <a:gd name="T76" fmla="*/ 490 w 1098"/>
                <a:gd name="T77" fmla="*/ 1374 h 2674"/>
                <a:gd name="T78" fmla="*/ 505 w 1098"/>
                <a:gd name="T79" fmla="*/ 1392 h 2674"/>
                <a:gd name="T80" fmla="*/ 520 w 1098"/>
                <a:gd name="T81" fmla="*/ 1405 h 2674"/>
                <a:gd name="T82" fmla="*/ 534 w 1098"/>
                <a:gd name="T83" fmla="*/ 1426 h 2674"/>
                <a:gd name="T84" fmla="*/ 553 w 1098"/>
                <a:gd name="T85" fmla="*/ 1443 h 2674"/>
                <a:gd name="T86" fmla="*/ 569 w 1098"/>
                <a:gd name="T87" fmla="*/ 1460 h 2674"/>
                <a:gd name="T88" fmla="*/ 588 w 1098"/>
                <a:gd name="T89" fmla="*/ 1474 h 2674"/>
                <a:gd name="T90" fmla="*/ 612 w 1098"/>
                <a:gd name="T91" fmla="*/ 1490 h 2674"/>
                <a:gd name="T92" fmla="*/ 636 w 1098"/>
                <a:gd name="T93" fmla="*/ 1504 h 2674"/>
                <a:gd name="T94" fmla="*/ 660 w 1098"/>
                <a:gd name="T95" fmla="*/ 1511 h 2674"/>
                <a:gd name="T96" fmla="*/ 690 w 1098"/>
                <a:gd name="T97" fmla="*/ 1518 h 2674"/>
                <a:gd name="T98" fmla="*/ 719 w 1098"/>
                <a:gd name="T99" fmla="*/ 1521 h 2674"/>
                <a:gd name="T100" fmla="*/ 748 w 1098"/>
                <a:gd name="T101" fmla="*/ 1518 h 2674"/>
                <a:gd name="T102" fmla="*/ 777 w 1098"/>
                <a:gd name="T103" fmla="*/ 1511 h 2674"/>
                <a:gd name="T104" fmla="*/ 802 w 1098"/>
                <a:gd name="T105" fmla="*/ 1501 h 2674"/>
                <a:gd name="T106" fmla="*/ 826 w 1098"/>
                <a:gd name="T107" fmla="*/ 1484 h 2674"/>
                <a:gd name="T108" fmla="*/ 850 w 1098"/>
                <a:gd name="T109" fmla="*/ 1467 h 2674"/>
                <a:gd name="T110" fmla="*/ 869 w 1098"/>
                <a:gd name="T111" fmla="*/ 1453 h 2674"/>
                <a:gd name="T112" fmla="*/ 889 w 1098"/>
                <a:gd name="T113" fmla="*/ 1432 h 2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2674"/>
                <a:gd name="T173" fmla="*/ 1098 w 1098"/>
                <a:gd name="T174" fmla="*/ 2674 h 26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2674">
                  <a:moveTo>
                    <a:pt x="0" y="0"/>
                  </a:move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54"/>
                  </a:lnTo>
                  <a:lnTo>
                    <a:pt x="6" y="66"/>
                  </a:lnTo>
                  <a:lnTo>
                    <a:pt x="12" y="78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18" y="120"/>
                  </a:lnTo>
                  <a:lnTo>
                    <a:pt x="18" y="132"/>
                  </a:lnTo>
                  <a:lnTo>
                    <a:pt x="24" y="144"/>
                  </a:lnTo>
                  <a:lnTo>
                    <a:pt x="24" y="156"/>
                  </a:lnTo>
                  <a:lnTo>
                    <a:pt x="24" y="174"/>
                  </a:lnTo>
                  <a:lnTo>
                    <a:pt x="30" y="186"/>
                  </a:lnTo>
                  <a:lnTo>
                    <a:pt x="30" y="198"/>
                  </a:lnTo>
                  <a:lnTo>
                    <a:pt x="30" y="210"/>
                  </a:lnTo>
                  <a:lnTo>
                    <a:pt x="36" y="222"/>
                  </a:lnTo>
                  <a:lnTo>
                    <a:pt x="36" y="234"/>
                  </a:lnTo>
                  <a:lnTo>
                    <a:pt x="36" y="246"/>
                  </a:lnTo>
                  <a:lnTo>
                    <a:pt x="42" y="258"/>
                  </a:lnTo>
                  <a:lnTo>
                    <a:pt x="42" y="276"/>
                  </a:lnTo>
                  <a:lnTo>
                    <a:pt x="48" y="288"/>
                  </a:lnTo>
                  <a:lnTo>
                    <a:pt x="48" y="300"/>
                  </a:lnTo>
                  <a:lnTo>
                    <a:pt x="48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54" y="348"/>
                  </a:lnTo>
                  <a:lnTo>
                    <a:pt x="60" y="360"/>
                  </a:lnTo>
                  <a:lnTo>
                    <a:pt x="60" y="372"/>
                  </a:lnTo>
                  <a:lnTo>
                    <a:pt x="60" y="384"/>
                  </a:lnTo>
                  <a:lnTo>
                    <a:pt x="66" y="396"/>
                  </a:lnTo>
                  <a:lnTo>
                    <a:pt x="66" y="408"/>
                  </a:lnTo>
                  <a:lnTo>
                    <a:pt x="72" y="420"/>
                  </a:lnTo>
                  <a:lnTo>
                    <a:pt x="72" y="432"/>
                  </a:lnTo>
                  <a:lnTo>
                    <a:pt x="72" y="444"/>
                  </a:lnTo>
                  <a:lnTo>
                    <a:pt x="78" y="456"/>
                  </a:lnTo>
                  <a:lnTo>
                    <a:pt x="78" y="468"/>
                  </a:lnTo>
                  <a:lnTo>
                    <a:pt x="78" y="480"/>
                  </a:lnTo>
                  <a:lnTo>
                    <a:pt x="84" y="492"/>
                  </a:lnTo>
                  <a:lnTo>
                    <a:pt x="84" y="504"/>
                  </a:lnTo>
                  <a:lnTo>
                    <a:pt x="90" y="516"/>
                  </a:lnTo>
                  <a:lnTo>
                    <a:pt x="90" y="528"/>
                  </a:lnTo>
                  <a:lnTo>
                    <a:pt x="90" y="540"/>
                  </a:lnTo>
                  <a:lnTo>
                    <a:pt x="96" y="552"/>
                  </a:lnTo>
                  <a:lnTo>
                    <a:pt x="96" y="564"/>
                  </a:lnTo>
                  <a:lnTo>
                    <a:pt x="96" y="576"/>
                  </a:lnTo>
                  <a:lnTo>
                    <a:pt x="102" y="588"/>
                  </a:lnTo>
                  <a:lnTo>
                    <a:pt x="102" y="600"/>
                  </a:lnTo>
                  <a:lnTo>
                    <a:pt x="102" y="612"/>
                  </a:lnTo>
                  <a:lnTo>
                    <a:pt x="108" y="624"/>
                  </a:lnTo>
                  <a:lnTo>
                    <a:pt x="108" y="636"/>
                  </a:lnTo>
                  <a:lnTo>
                    <a:pt x="114" y="648"/>
                  </a:lnTo>
                  <a:lnTo>
                    <a:pt x="114" y="660"/>
                  </a:lnTo>
                  <a:lnTo>
                    <a:pt x="114" y="672"/>
                  </a:lnTo>
                  <a:lnTo>
                    <a:pt x="120" y="677"/>
                  </a:lnTo>
                  <a:lnTo>
                    <a:pt x="120" y="689"/>
                  </a:lnTo>
                  <a:lnTo>
                    <a:pt x="120" y="701"/>
                  </a:lnTo>
                  <a:lnTo>
                    <a:pt x="126" y="713"/>
                  </a:lnTo>
                  <a:lnTo>
                    <a:pt x="126" y="725"/>
                  </a:lnTo>
                  <a:lnTo>
                    <a:pt x="126" y="737"/>
                  </a:lnTo>
                  <a:lnTo>
                    <a:pt x="132" y="749"/>
                  </a:lnTo>
                  <a:lnTo>
                    <a:pt x="132" y="761"/>
                  </a:lnTo>
                  <a:lnTo>
                    <a:pt x="138" y="773"/>
                  </a:lnTo>
                  <a:lnTo>
                    <a:pt x="138" y="779"/>
                  </a:lnTo>
                  <a:lnTo>
                    <a:pt x="138" y="791"/>
                  </a:lnTo>
                  <a:lnTo>
                    <a:pt x="144" y="803"/>
                  </a:lnTo>
                  <a:lnTo>
                    <a:pt x="144" y="815"/>
                  </a:lnTo>
                  <a:lnTo>
                    <a:pt x="144" y="827"/>
                  </a:lnTo>
                  <a:lnTo>
                    <a:pt x="150" y="839"/>
                  </a:lnTo>
                  <a:lnTo>
                    <a:pt x="150" y="845"/>
                  </a:lnTo>
                  <a:lnTo>
                    <a:pt x="150" y="857"/>
                  </a:lnTo>
                  <a:lnTo>
                    <a:pt x="156" y="869"/>
                  </a:lnTo>
                  <a:lnTo>
                    <a:pt x="156" y="881"/>
                  </a:lnTo>
                  <a:lnTo>
                    <a:pt x="162" y="893"/>
                  </a:lnTo>
                  <a:lnTo>
                    <a:pt x="162" y="905"/>
                  </a:lnTo>
                  <a:lnTo>
                    <a:pt x="162" y="911"/>
                  </a:lnTo>
                  <a:lnTo>
                    <a:pt x="168" y="923"/>
                  </a:lnTo>
                  <a:lnTo>
                    <a:pt x="168" y="935"/>
                  </a:lnTo>
                  <a:lnTo>
                    <a:pt x="168" y="947"/>
                  </a:lnTo>
                  <a:lnTo>
                    <a:pt x="174" y="953"/>
                  </a:lnTo>
                  <a:lnTo>
                    <a:pt x="174" y="965"/>
                  </a:lnTo>
                  <a:lnTo>
                    <a:pt x="174" y="977"/>
                  </a:lnTo>
                  <a:lnTo>
                    <a:pt x="180" y="989"/>
                  </a:lnTo>
                  <a:lnTo>
                    <a:pt x="180" y="995"/>
                  </a:lnTo>
                  <a:lnTo>
                    <a:pt x="186" y="1007"/>
                  </a:lnTo>
                  <a:lnTo>
                    <a:pt x="186" y="1019"/>
                  </a:lnTo>
                  <a:lnTo>
                    <a:pt x="186" y="1031"/>
                  </a:lnTo>
                  <a:lnTo>
                    <a:pt x="192" y="1037"/>
                  </a:lnTo>
                  <a:lnTo>
                    <a:pt x="192" y="1049"/>
                  </a:lnTo>
                  <a:lnTo>
                    <a:pt x="192" y="1061"/>
                  </a:lnTo>
                  <a:lnTo>
                    <a:pt x="198" y="1073"/>
                  </a:lnTo>
                  <a:lnTo>
                    <a:pt x="198" y="1079"/>
                  </a:lnTo>
                  <a:lnTo>
                    <a:pt x="204" y="1091"/>
                  </a:lnTo>
                  <a:lnTo>
                    <a:pt x="204" y="1103"/>
                  </a:lnTo>
                  <a:lnTo>
                    <a:pt x="204" y="1109"/>
                  </a:lnTo>
                  <a:lnTo>
                    <a:pt x="210" y="1121"/>
                  </a:lnTo>
                  <a:lnTo>
                    <a:pt x="210" y="1133"/>
                  </a:lnTo>
                  <a:lnTo>
                    <a:pt x="210" y="1139"/>
                  </a:lnTo>
                  <a:lnTo>
                    <a:pt x="216" y="1151"/>
                  </a:lnTo>
                  <a:lnTo>
                    <a:pt x="216" y="1163"/>
                  </a:lnTo>
                  <a:lnTo>
                    <a:pt x="216" y="1169"/>
                  </a:lnTo>
                  <a:lnTo>
                    <a:pt x="222" y="1181"/>
                  </a:lnTo>
                  <a:lnTo>
                    <a:pt x="222" y="1193"/>
                  </a:lnTo>
                  <a:lnTo>
                    <a:pt x="228" y="1199"/>
                  </a:lnTo>
                  <a:lnTo>
                    <a:pt x="228" y="1211"/>
                  </a:lnTo>
                  <a:lnTo>
                    <a:pt x="228" y="1223"/>
                  </a:lnTo>
                  <a:lnTo>
                    <a:pt x="234" y="1229"/>
                  </a:lnTo>
                  <a:lnTo>
                    <a:pt x="234" y="1241"/>
                  </a:lnTo>
                  <a:lnTo>
                    <a:pt x="234" y="1247"/>
                  </a:lnTo>
                  <a:lnTo>
                    <a:pt x="240" y="1259"/>
                  </a:lnTo>
                  <a:lnTo>
                    <a:pt x="240" y="1271"/>
                  </a:lnTo>
                  <a:lnTo>
                    <a:pt x="240" y="1277"/>
                  </a:lnTo>
                  <a:lnTo>
                    <a:pt x="246" y="1289"/>
                  </a:lnTo>
                  <a:lnTo>
                    <a:pt x="246" y="1295"/>
                  </a:lnTo>
                  <a:lnTo>
                    <a:pt x="252" y="1307"/>
                  </a:lnTo>
                  <a:lnTo>
                    <a:pt x="252" y="1319"/>
                  </a:lnTo>
                  <a:lnTo>
                    <a:pt x="252" y="1325"/>
                  </a:lnTo>
                  <a:lnTo>
                    <a:pt x="258" y="1337"/>
                  </a:lnTo>
                  <a:lnTo>
                    <a:pt x="258" y="1343"/>
                  </a:lnTo>
                  <a:lnTo>
                    <a:pt x="258" y="1355"/>
                  </a:lnTo>
                  <a:lnTo>
                    <a:pt x="264" y="1361"/>
                  </a:lnTo>
                  <a:lnTo>
                    <a:pt x="264" y="1373"/>
                  </a:lnTo>
                  <a:lnTo>
                    <a:pt x="264" y="1385"/>
                  </a:lnTo>
                  <a:lnTo>
                    <a:pt x="270" y="1391"/>
                  </a:lnTo>
                  <a:lnTo>
                    <a:pt x="270" y="1403"/>
                  </a:lnTo>
                  <a:lnTo>
                    <a:pt x="276" y="1409"/>
                  </a:lnTo>
                  <a:lnTo>
                    <a:pt x="276" y="1421"/>
                  </a:lnTo>
                  <a:lnTo>
                    <a:pt x="276" y="1427"/>
                  </a:lnTo>
                  <a:lnTo>
                    <a:pt x="282" y="1439"/>
                  </a:lnTo>
                  <a:lnTo>
                    <a:pt x="282" y="1445"/>
                  </a:lnTo>
                  <a:lnTo>
                    <a:pt x="282" y="1457"/>
                  </a:lnTo>
                  <a:lnTo>
                    <a:pt x="288" y="1463"/>
                  </a:lnTo>
                  <a:lnTo>
                    <a:pt x="288" y="1475"/>
                  </a:lnTo>
                  <a:lnTo>
                    <a:pt x="288" y="1481"/>
                  </a:lnTo>
                  <a:lnTo>
                    <a:pt x="294" y="1493"/>
                  </a:lnTo>
                  <a:lnTo>
                    <a:pt x="294" y="1499"/>
                  </a:lnTo>
                  <a:lnTo>
                    <a:pt x="300" y="1505"/>
                  </a:lnTo>
                  <a:lnTo>
                    <a:pt x="300" y="1517"/>
                  </a:lnTo>
                  <a:lnTo>
                    <a:pt x="300" y="1523"/>
                  </a:lnTo>
                  <a:lnTo>
                    <a:pt x="306" y="1535"/>
                  </a:lnTo>
                  <a:lnTo>
                    <a:pt x="306" y="1541"/>
                  </a:lnTo>
                  <a:lnTo>
                    <a:pt x="306" y="1553"/>
                  </a:lnTo>
                  <a:lnTo>
                    <a:pt x="312" y="1559"/>
                  </a:lnTo>
                  <a:lnTo>
                    <a:pt x="312" y="1571"/>
                  </a:lnTo>
                  <a:lnTo>
                    <a:pt x="312" y="1577"/>
                  </a:lnTo>
                  <a:lnTo>
                    <a:pt x="318" y="1583"/>
                  </a:lnTo>
                  <a:lnTo>
                    <a:pt x="318" y="1595"/>
                  </a:lnTo>
                  <a:lnTo>
                    <a:pt x="324" y="1601"/>
                  </a:lnTo>
                  <a:lnTo>
                    <a:pt x="324" y="1613"/>
                  </a:lnTo>
                  <a:lnTo>
                    <a:pt x="324" y="1619"/>
                  </a:lnTo>
                  <a:lnTo>
                    <a:pt x="330" y="1625"/>
                  </a:lnTo>
                  <a:lnTo>
                    <a:pt x="330" y="1637"/>
                  </a:lnTo>
                  <a:lnTo>
                    <a:pt x="330" y="1643"/>
                  </a:lnTo>
                  <a:lnTo>
                    <a:pt x="336" y="1649"/>
                  </a:lnTo>
                  <a:lnTo>
                    <a:pt x="336" y="1661"/>
                  </a:lnTo>
                  <a:lnTo>
                    <a:pt x="342" y="1667"/>
                  </a:lnTo>
                  <a:lnTo>
                    <a:pt x="342" y="1679"/>
                  </a:lnTo>
                  <a:lnTo>
                    <a:pt x="342" y="1685"/>
                  </a:lnTo>
                  <a:lnTo>
                    <a:pt x="348" y="1691"/>
                  </a:lnTo>
                  <a:lnTo>
                    <a:pt x="348" y="1703"/>
                  </a:lnTo>
                  <a:lnTo>
                    <a:pt x="348" y="1709"/>
                  </a:lnTo>
                  <a:lnTo>
                    <a:pt x="354" y="1715"/>
                  </a:lnTo>
                  <a:lnTo>
                    <a:pt x="354" y="1727"/>
                  </a:lnTo>
                  <a:lnTo>
                    <a:pt x="354" y="1733"/>
                  </a:lnTo>
                  <a:lnTo>
                    <a:pt x="360" y="1739"/>
                  </a:lnTo>
                  <a:lnTo>
                    <a:pt x="360" y="1745"/>
                  </a:lnTo>
                  <a:lnTo>
                    <a:pt x="366" y="1757"/>
                  </a:lnTo>
                  <a:lnTo>
                    <a:pt x="366" y="1763"/>
                  </a:lnTo>
                  <a:lnTo>
                    <a:pt x="366" y="1769"/>
                  </a:lnTo>
                  <a:lnTo>
                    <a:pt x="372" y="1781"/>
                  </a:lnTo>
                  <a:lnTo>
                    <a:pt x="372" y="1787"/>
                  </a:lnTo>
                  <a:lnTo>
                    <a:pt x="372" y="1793"/>
                  </a:lnTo>
                  <a:lnTo>
                    <a:pt x="378" y="1799"/>
                  </a:lnTo>
                  <a:lnTo>
                    <a:pt x="378" y="1811"/>
                  </a:lnTo>
                  <a:lnTo>
                    <a:pt x="378" y="1817"/>
                  </a:lnTo>
                  <a:lnTo>
                    <a:pt x="384" y="1823"/>
                  </a:lnTo>
                  <a:lnTo>
                    <a:pt x="384" y="1829"/>
                  </a:lnTo>
                  <a:lnTo>
                    <a:pt x="390" y="1841"/>
                  </a:lnTo>
                  <a:lnTo>
                    <a:pt x="390" y="1847"/>
                  </a:lnTo>
                  <a:lnTo>
                    <a:pt x="390" y="1853"/>
                  </a:lnTo>
                  <a:lnTo>
                    <a:pt x="396" y="1859"/>
                  </a:lnTo>
                  <a:lnTo>
                    <a:pt x="396" y="1871"/>
                  </a:lnTo>
                  <a:lnTo>
                    <a:pt x="396" y="1877"/>
                  </a:lnTo>
                  <a:lnTo>
                    <a:pt x="402" y="1883"/>
                  </a:lnTo>
                  <a:lnTo>
                    <a:pt x="402" y="1889"/>
                  </a:lnTo>
                  <a:lnTo>
                    <a:pt x="402" y="1895"/>
                  </a:lnTo>
                  <a:lnTo>
                    <a:pt x="408" y="1907"/>
                  </a:lnTo>
                  <a:lnTo>
                    <a:pt x="408" y="1913"/>
                  </a:lnTo>
                  <a:lnTo>
                    <a:pt x="414" y="1919"/>
                  </a:lnTo>
                  <a:lnTo>
                    <a:pt x="414" y="1925"/>
                  </a:lnTo>
                  <a:lnTo>
                    <a:pt x="414" y="1931"/>
                  </a:lnTo>
                  <a:lnTo>
                    <a:pt x="420" y="1937"/>
                  </a:lnTo>
                  <a:lnTo>
                    <a:pt x="420" y="1948"/>
                  </a:lnTo>
                  <a:lnTo>
                    <a:pt x="420" y="1954"/>
                  </a:lnTo>
                  <a:lnTo>
                    <a:pt x="426" y="1960"/>
                  </a:lnTo>
                  <a:lnTo>
                    <a:pt x="426" y="1966"/>
                  </a:lnTo>
                  <a:lnTo>
                    <a:pt x="426" y="1972"/>
                  </a:lnTo>
                  <a:lnTo>
                    <a:pt x="432" y="1978"/>
                  </a:lnTo>
                  <a:lnTo>
                    <a:pt x="432" y="1984"/>
                  </a:lnTo>
                  <a:lnTo>
                    <a:pt x="438" y="1996"/>
                  </a:lnTo>
                  <a:lnTo>
                    <a:pt x="438" y="2002"/>
                  </a:lnTo>
                  <a:lnTo>
                    <a:pt x="438" y="2008"/>
                  </a:lnTo>
                  <a:lnTo>
                    <a:pt x="444" y="2014"/>
                  </a:lnTo>
                  <a:lnTo>
                    <a:pt x="444" y="2020"/>
                  </a:lnTo>
                  <a:lnTo>
                    <a:pt x="444" y="2026"/>
                  </a:lnTo>
                  <a:lnTo>
                    <a:pt x="450" y="2032"/>
                  </a:lnTo>
                  <a:lnTo>
                    <a:pt x="450" y="2038"/>
                  </a:lnTo>
                  <a:lnTo>
                    <a:pt x="456" y="2044"/>
                  </a:lnTo>
                  <a:lnTo>
                    <a:pt x="456" y="2050"/>
                  </a:lnTo>
                  <a:lnTo>
                    <a:pt x="456" y="2056"/>
                  </a:lnTo>
                  <a:lnTo>
                    <a:pt x="462" y="2062"/>
                  </a:lnTo>
                  <a:lnTo>
                    <a:pt x="462" y="2068"/>
                  </a:lnTo>
                  <a:lnTo>
                    <a:pt x="462" y="2080"/>
                  </a:lnTo>
                  <a:lnTo>
                    <a:pt x="468" y="2086"/>
                  </a:lnTo>
                  <a:lnTo>
                    <a:pt x="468" y="2092"/>
                  </a:lnTo>
                  <a:lnTo>
                    <a:pt x="468" y="2098"/>
                  </a:lnTo>
                  <a:lnTo>
                    <a:pt x="474" y="2104"/>
                  </a:lnTo>
                  <a:lnTo>
                    <a:pt x="474" y="2110"/>
                  </a:lnTo>
                  <a:lnTo>
                    <a:pt x="480" y="2116"/>
                  </a:lnTo>
                  <a:lnTo>
                    <a:pt x="480" y="2122"/>
                  </a:lnTo>
                  <a:lnTo>
                    <a:pt x="480" y="2128"/>
                  </a:lnTo>
                  <a:lnTo>
                    <a:pt x="486" y="2134"/>
                  </a:lnTo>
                  <a:lnTo>
                    <a:pt x="486" y="2140"/>
                  </a:lnTo>
                  <a:lnTo>
                    <a:pt x="486" y="2146"/>
                  </a:lnTo>
                  <a:lnTo>
                    <a:pt x="492" y="2152"/>
                  </a:lnTo>
                  <a:lnTo>
                    <a:pt x="492" y="2158"/>
                  </a:lnTo>
                  <a:lnTo>
                    <a:pt x="492" y="2164"/>
                  </a:lnTo>
                  <a:lnTo>
                    <a:pt x="498" y="2170"/>
                  </a:lnTo>
                  <a:lnTo>
                    <a:pt x="498" y="2176"/>
                  </a:lnTo>
                  <a:lnTo>
                    <a:pt x="504" y="2176"/>
                  </a:lnTo>
                  <a:lnTo>
                    <a:pt x="504" y="2182"/>
                  </a:lnTo>
                  <a:lnTo>
                    <a:pt x="504" y="2188"/>
                  </a:lnTo>
                  <a:lnTo>
                    <a:pt x="510" y="2194"/>
                  </a:lnTo>
                  <a:lnTo>
                    <a:pt x="510" y="2200"/>
                  </a:lnTo>
                  <a:lnTo>
                    <a:pt x="510" y="2206"/>
                  </a:lnTo>
                  <a:lnTo>
                    <a:pt x="516" y="2212"/>
                  </a:lnTo>
                  <a:lnTo>
                    <a:pt x="516" y="2218"/>
                  </a:lnTo>
                  <a:lnTo>
                    <a:pt x="516" y="2224"/>
                  </a:lnTo>
                  <a:lnTo>
                    <a:pt x="522" y="2230"/>
                  </a:lnTo>
                  <a:lnTo>
                    <a:pt x="522" y="2236"/>
                  </a:lnTo>
                  <a:lnTo>
                    <a:pt x="528" y="2242"/>
                  </a:lnTo>
                  <a:lnTo>
                    <a:pt x="528" y="2248"/>
                  </a:lnTo>
                  <a:lnTo>
                    <a:pt x="534" y="2254"/>
                  </a:lnTo>
                  <a:lnTo>
                    <a:pt x="534" y="2260"/>
                  </a:lnTo>
                  <a:lnTo>
                    <a:pt x="534" y="2266"/>
                  </a:lnTo>
                  <a:lnTo>
                    <a:pt x="540" y="2272"/>
                  </a:lnTo>
                  <a:lnTo>
                    <a:pt x="540" y="2278"/>
                  </a:lnTo>
                  <a:lnTo>
                    <a:pt x="540" y="2284"/>
                  </a:lnTo>
                  <a:lnTo>
                    <a:pt x="546" y="2284"/>
                  </a:lnTo>
                  <a:lnTo>
                    <a:pt x="546" y="2290"/>
                  </a:lnTo>
                  <a:lnTo>
                    <a:pt x="552" y="2296"/>
                  </a:lnTo>
                  <a:lnTo>
                    <a:pt x="552" y="2302"/>
                  </a:lnTo>
                  <a:lnTo>
                    <a:pt x="552" y="2308"/>
                  </a:lnTo>
                  <a:lnTo>
                    <a:pt x="558" y="2314"/>
                  </a:lnTo>
                  <a:lnTo>
                    <a:pt x="558" y="2320"/>
                  </a:lnTo>
                  <a:lnTo>
                    <a:pt x="564" y="2326"/>
                  </a:lnTo>
                  <a:lnTo>
                    <a:pt x="564" y="2332"/>
                  </a:lnTo>
                  <a:lnTo>
                    <a:pt x="570" y="2338"/>
                  </a:lnTo>
                  <a:lnTo>
                    <a:pt x="570" y="2344"/>
                  </a:lnTo>
                  <a:lnTo>
                    <a:pt x="576" y="2350"/>
                  </a:lnTo>
                  <a:lnTo>
                    <a:pt x="576" y="2356"/>
                  </a:lnTo>
                  <a:lnTo>
                    <a:pt x="582" y="2362"/>
                  </a:lnTo>
                  <a:lnTo>
                    <a:pt x="582" y="2368"/>
                  </a:lnTo>
                  <a:lnTo>
                    <a:pt x="582" y="2374"/>
                  </a:lnTo>
                  <a:lnTo>
                    <a:pt x="588" y="2374"/>
                  </a:lnTo>
                  <a:lnTo>
                    <a:pt x="588" y="2380"/>
                  </a:lnTo>
                  <a:lnTo>
                    <a:pt x="594" y="2386"/>
                  </a:lnTo>
                  <a:lnTo>
                    <a:pt x="594" y="2392"/>
                  </a:lnTo>
                  <a:lnTo>
                    <a:pt x="600" y="2398"/>
                  </a:lnTo>
                  <a:lnTo>
                    <a:pt x="600" y="2404"/>
                  </a:lnTo>
                  <a:lnTo>
                    <a:pt x="606" y="2410"/>
                  </a:lnTo>
                  <a:lnTo>
                    <a:pt x="606" y="2416"/>
                  </a:lnTo>
                  <a:lnTo>
                    <a:pt x="612" y="2422"/>
                  </a:lnTo>
                  <a:lnTo>
                    <a:pt x="612" y="2428"/>
                  </a:lnTo>
                  <a:lnTo>
                    <a:pt x="618" y="2428"/>
                  </a:lnTo>
                  <a:lnTo>
                    <a:pt x="618" y="2434"/>
                  </a:lnTo>
                  <a:lnTo>
                    <a:pt x="618" y="2440"/>
                  </a:lnTo>
                  <a:lnTo>
                    <a:pt x="624" y="2440"/>
                  </a:lnTo>
                  <a:lnTo>
                    <a:pt x="624" y="2446"/>
                  </a:lnTo>
                  <a:lnTo>
                    <a:pt x="624" y="2452"/>
                  </a:lnTo>
                  <a:lnTo>
                    <a:pt x="630" y="2452"/>
                  </a:lnTo>
                  <a:lnTo>
                    <a:pt x="630" y="2458"/>
                  </a:lnTo>
                  <a:lnTo>
                    <a:pt x="630" y="2464"/>
                  </a:lnTo>
                  <a:lnTo>
                    <a:pt x="636" y="2464"/>
                  </a:lnTo>
                  <a:lnTo>
                    <a:pt x="636" y="2470"/>
                  </a:lnTo>
                  <a:lnTo>
                    <a:pt x="642" y="2470"/>
                  </a:lnTo>
                  <a:lnTo>
                    <a:pt x="642" y="2476"/>
                  </a:lnTo>
                  <a:lnTo>
                    <a:pt x="642" y="2482"/>
                  </a:lnTo>
                  <a:lnTo>
                    <a:pt x="648" y="2482"/>
                  </a:lnTo>
                  <a:lnTo>
                    <a:pt x="648" y="2488"/>
                  </a:lnTo>
                  <a:lnTo>
                    <a:pt x="654" y="2494"/>
                  </a:lnTo>
                  <a:lnTo>
                    <a:pt x="654" y="2500"/>
                  </a:lnTo>
                  <a:lnTo>
                    <a:pt x="660" y="2506"/>
                  </a:lnTo>
                  <a:lnTo>
                    <a:pt x="666" y="2512"/>
                  </a:lnTo>
                  <a:lnTo>
                    <a:pt x="666" y="2518"/>
                  </a:lnTo>
                  <a:lnTo>
                    <a:pt x="672" y="2518"/>
                  </a:lnTo>
                  <a:lnTo>
                    <a:pt x="672" y="2524"/>
                  </a:lnTo>
                  <a:lnTo>
                    <a:pt x="678" y="2530"/>
                  </a:lnTo>
                  <a:lnTo>
                    <a:pt x="678" y="2536"/>
                  </a:lnTo>
                  <a:lnTo>
                    <a:pt x="684" y="2536"/>
                  </a:lnTo>
                  <a:lnTo>
                    <a:pt x="684" y="2542"/>
                  </a:lnTo>
                  <a:lnTo>
                    <a:pt x="690" y="2542"/>
                  </a:lnTo>
                  <a:lnTo>
                    <a:pt x="690" y="2548"/>
                  </a:lnTo>
                  <a:lnTo>
                    <a:pt x="696" y="2554"/>
                  </a:lnTo>
                  <a:lnTo>
                    <a:pt x="696" y="2560"/>
                  </a:lnTo>
                  <a:lnTo>
                    <a:pt x="702" y="2560"/>
                  </a:lnTo>
                  <a:lnTo>
                    <a:pt x="702" y="2566"/>
                  </a:lnTo>
                  <a:lnTo>
                    <a:pt x="708" y="2566"/>
                  </a:lnTo>
                  <a:lnTo>
                    <a:pt x="708" y="2572"/>
                  </a:lnTo>
                  <a:lnTo>
                    <a:pt x="714" y="2572"/>
                  </a:lnTo>
                  <a:lnTo>
                    <a:pt x="714" y="2578"/>
                  </a:lnTo>
                  <a:lnTo>
                    <a:pt x="720" y="2584"/>
                  </a:lnTo>
                  <a:lnTo>
                    <a:pt x="720" y="2590"/>
                  </a:lnTo>
                  <a:lnTo>
                    <a:pt x="726" y="2590"/>
                  </a:lnTo>
                  <a:lnTo>
                    <a:pt x="732" y="2596"/>
                  </a:lnTo>
                  <a:lnTo>
                    <a:pt x="738" y="2602"/>
                  </a:lnTo>
                  <a:lnTo>
                    <a:pt x="738" y="2608"/>
                  </a:lnTo>
                  <a:lnTo>
                    <a:pt x="744" y="2608"/>
                  </a:lnTo>
                  <a:lnTo>
                    <a:pt x="744" y="2614"/>
                  </a:lnTo>
                  <a:lnTo>
                    <a:pt x="750" y="2614"/>
                  </a:lnTo>
                  <a:lnTo>
                    <a:pt x="756" y="2620"/>
                  </a:lnTo>
                  <a:lnTo>
                    <a:pt x="762" y="2626"/>
                  </a:lnTo>
                  <a:lnTo>
                    <a:pt x="768" y="2626"/>
                  </a:lnTo>
                  <a:lnTo>
                    <a:pt x="768" y="2632"/>
                  </a:lnTo>
                  <a:lnTo>
                    <a:pt x="774" y="2632"/>
                  </a:lnTo>
                  <a:lnTo>
                    <a:pt x="774" y="2638"/>
                  </a:lnTo>
                  <a:lnTo>
                    <a:pt x="780" y="2638"/>
                  </a:lnTo>
                  <a:lnTo>
                    <a:pt x="786" y="2644"/>
                  </a:lnTo>
                  <a:lnTo>
                    <a:pt x="792" y="2644"/>
                  </a:lnTo>
                  <a:lnTo>
                    <a:pt x="792" y="2650"/>
                  </a:lnTo>
                  <a:lnTo>
                    <a:pt x="798" y="2650"/>
                  </a:lnTo>
                  <a:lnTo>
                    <a:pt x="804" y="2650"/>
                  </a:lnTo>
                  <a:lnTo>
                    <a:pt x="804" y="2656"/>
                  </a:lnTo>
                  <a:lnTo>
                    <a:pt x="810" y="2656"/>
                  </a:lnTo>
                  <a:lnTo>
                    <a:pt x="816" y="2656"/>
                  </a:lnTo>
                  <a:lnTo>
                    <a:pt x="816" y="2662"/>
                  </a:lnTo>
                  <a:lnTo>
                    <a:pt x="822" y="2662"/>
                  </a:lnTo>
                  <a:lnTo>
                    <a:pt x="828" y="2662"/>
                  </a:lnTo>
                  <a:lnTo>
                    <a:pt x="834" y="2668"/>
                  </a:lnTo>
                  <a:lnTo>
                    <a:pt x="840" y="2668"/>
                  </a:lnTo>
                  <a:lnTo>
                    <a:pt x="846" y="2668"/>
                  </a:lnTo>
                  <a:lnTo>
                    <a:pt x="852" y="2668"/>
                  </a:lnTo>
                  <a:lnTo>
                    <a:pt x="852" y="2674"/>
                  </a:lnTo>
                  <a:lnTo>
                    <a:pt x="858" y="2674"/>
                  </a:lnTo>
                  <a:lnTo>
                    <a:pt x="864" y="2674"/>
                  </a:lnTo>
                  <a:lnTo>
                    <a:pt x="870" y="2674"/>
                  </a:lnTo>
                  <a:lnTo>
                    <a:pt x="876" y="2674"/>
                  </a:lnTo>
                  <a:lnTo>
                    <a:pt x="882" y="2674"/>
                  </a:lnTo>
                  <a:lnTo>
                    <a:pt x="888" y="2674"/>
                  </a:lnTo>
                  <a:lnTo>
                    <a:pt x="894" y="2674"/>
                  </a:lnTo>
                  <a:lnTo>
                    <a:pt x="900" y="2674"/>
                  </a:lnTo>
                  <a:lnTo>
                    <a:pt x="906" y="2674"/>
                  </a:lnTo>
                  <a:lnTo>
                    <a:pt x="912" y="2674"/>
                  </a:lnTo>
                  <a:lnTo>
                    <a:pt x="912" y="2668"/>
                  </a:lnTo>
                  <a:lnTo>
                    <a:pt x="918" y="2668"/>
                  </a:lnTo>
                  <a:lnTo>
                    <a:pt x="924" y="2668"/>
                  </a:lnTo>
                  <a:lnTo>
                    <a:pt x="930" y="2668"/>
                  </a:lnTo>
                  <a:lnTo>
                    <a:pt x="936" y="2662"/>
                  </a:lnTo>
                  <a:lnTo>
                    <a:pt x="942" y="2662"/>
                  </a:lnTo>
                  <a:lnTo>
                    <a:pt x="948" y="2662"/>
                  </a:lnTo>
                  <a:lnTo>
                    <a:pt x="948" y="2656"/>
                  </a:lnTo>
                  <a:lnTo>
                    <a:pt x="954" y="2656"/>
                  </a:lnTo>
                  <a:lnTo>
                    <a:pt x="960" y="2656"/>
                  </a:lnTo>
                  <a:lnTo>
                    <a:pt x="960" y="2650"/>
                  </a:lnTo>
                  <a:lnTo>
                    <a:pt x="966" y="2650"/>
                  </a:lnTo>
                  <a:lnTo>
                    <a:pt x="972" y="2650"/>
                  </a:lnTo>
                  <a:lnTo>
                    <a:pt x="972" y="2644"/>
                  </a:lnTo>
                  <a:lnTo>
                    <a:pt x="978" y="2644"/>
                  </a:lnTo>
                  <a:lnTo>
                    <a:pt x="984" y="2638"/>
                  </a:lnTo>
                  <a:lnTo>
                    <a:pt x="990" y="2638"/>
                  </a:lnTo>
                  <a:lnTo>
                    <a:pt x="990" y="2632"/>
                  </a:lnTo>
                  <a:lnTo>
                    <a:pt x="996" y="2632"/>
                  </a:lnTo>
                  <a:lnTo>
                    <a:pt x="996" y="2626"/>
                  </a:lnTo>
                  <a:lnTo>
                    <a:pt x="1002" y="2626"/>
                  </a:lnTo>
                  <a:lnTo>
                    <a:pt x="1008" y="2620"/>
                  </a:lnTo>
                  <a:lnTo>
                    <a:pt x="1014" y="2614"/>
                  </a:lnTo>
                  <a:lnTo>
                    <a:pt x="1020" y="2608"/>
                  </a:lnTo>
                  <a:lnTo>
                    <a:pt x="1026" y="2602"/>
                  </a:lnTo>
                  <a:lnTo>
                    <a:pt x="1032" y="2602"/>
                  </a:lnTo>
                  <a:lnTo>
                    <a:pt x="1032" y="2596"/>
                  </a:lnTo>
                  <a:lnTo>
                    <a:pt x="1038" y="2596"/>
                  </a:lnTo>
                  <a:lnTo>
                    <a:pt x="1038" y="2590"/>
                  </a:lnTo>
                  <a:lnTo>
                    <a:pt x="1044" y="2584"/>
                  </a:lnTo>
                  <a:lnTo>
                    <a:pt x="1050" y="2578"/>
                  </a:lnTo>
                  <a:lnTo>
                    <a:pt x="1056" y="2572"/>
                  </a:lnTo>
                  <a:lnTo>
                    <a:pt x="1056" y="2566"/>
                  </a:lnTo>
                  <a:lnTo>
                    <a:pt x="1062" y="2566"/>
                  </a:lnTo>
                  <a:lnTo>
                    <a:pt x="1062" y="2560"/>
                  </a:lnTo>
                  <a:lnTo>
                    <a:pt x="1068" y="2560"/>
                  </a:lnTo>
                  <a:lnTo>
                    <a:pt x="1068" y="2554"/>
                  </a:lnTo>
                  <a:lnTo>
                    <a:pt x="1074" y="2554"/>
                  </a:lnTo>
                  <a:lnTo>
                    <a:pt x="1074" y="2548"/>
                  </a:lnTo>
                  <a:lnTo>
                    <a:pt x="1080" y="2542"/>
                  </a:lnTo>
                  <a:lnTo>
                    <a:pt x="1080" y="2536"/>
                  </a:lnTo>
                  <a:lnTo>
                    <a:pt x="1086" y="2536"/>
                  </a:lnTo>
                  <a:lnTo>
                    <a:pt x="1086" y="2530"/>
                  </a:lnTo>
                  <a:lnTo>
                    <a:pt x="1092" y="2524"/>
                  </a:lnTo>
                  <a:lnTo>
                    <a:pt x="1098" y="2518"/>
                  </a:lnTo>
                  <a:lnTo>
                    <a:pt x="1098" y="251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24684" name="Freeform 76"/>
            <p:cNvSpPr>
              <a:spLocks/>
            </p:cNvSpPr>
            <p:nvPr/>
          </p:nvSpPr>
          <p:spPr bwMode="auto">
            <a:xfrm>
              <a:off x="2115" y="969"/>
              <a:ext cx="624" cy="1928"/>
            </a:xfrm>
            <a:custGeom>
              <a:avLst/>
              <a:gdLst>
                <a:gd name="T0" fmla="*/ 10 w 666"/>
                <a:gd name="T1" fmla="*/ 1476 h 2506"/>
                <a:gd name="T2" fmla="*/ 26 w 666"/>
                <a:gd name="T3" fmla="*/ 1459 h 2506"/>
                <a:gd name="T4" fmla="*/ 42 w 666"/>
                <a:gd name="T5" fmla="*/ 1441 h 2506"/>
                <a:gd name="T6" fmla="*/ 52 w 666"/>
                <a:gd name="T7" fmla="*/ 1423 h 2506"/>
                <a:gd name="T8" fmla="*/ 63 w 666"/>
                <a:gd name="T9" fmla="*/ 1409 h 2506"/>
                <a:gd name="T10" fmla="*/ 79 w 666"/>
                <a:gd name="T11" fmla="*/ 1395 h 2506"/>
                <a:gd name="T12" fmla="*/ 90 w 666"/>
                <a:gd name="T13" fmla="*/ 1377 h 2506"/>
                <a:gd name="T14" fmla="*/ 100 w 666"/>
                <a:gd name="T15" fmla="*/ 1359 h 2506"/>
                <a:gd name="T16" fmla="*/ 111 w 666"/>
                <a:gd name="T17" fmla="*/ 1345 h 2506"/>
                <a:gd name="T18" fmla="*/ 121 w 666"/>
                <a:gd name="T19" fmla="*/ 1331 h 2506"/>
                <a:gd name="T20" fmla="*/ 126 w 666"/>
                <a:gd name="T21" fmla="*/ 1313 h 2506"/>
                <a:gd name="T22" fmla="*/ 142 w 666"/>
                <a:gd name="T23" fmla="*/ 1295 h 2506"/>
                <a:gd name="T24" fmla="*/ 147 w 666"/>
                <a:gd name="T25" fmla="*/ 1277 h 2506"/>
                <a:gd name="T26" fmla="*/ 158 w 666"/>
                <a:gd name="T27" fmla="*/ 1259 h 2506"/>
                <a:gd name="T28" fmla="*/ 169 w 666"/>
                <a:gd name="T29" fmla="*/ 1242 h 2506"/>
                <a:gd name="T30" fmla="*/ 179 w 666"/>
                <a:gd name="T31" fmla="*/ 1224 h 2506"/>
                <a:gd name="T32" fmla="*/ 189 w 666"/>
                <a:gd name="T33" fmla="*/ 1206 h 2506"/>
                <a:gd name="T34" fmla="*/ 201 w 666"/>
                <a:gd name="T35" fmla="*/ 1185 h 2506"/>
                <a:gd name="T36" fmla="*/ 205 w 666"/>
                <a:gd name="T37" fmla="*/ 1167 h 2506"/>
                <a:gd name="T38" fmla="*/ 215 w 666"/>
                <a:gd name="T39" fmla="*/ 1146 h 2506"/>
                <a:gd name="T40" fmla="*/ 227 w 666"/>
                <a:gd name="T41" fmla="*/ 1126 h 2506"/>
                <a:gd name="T42" fmla="*/ 237 w 666"/>
                <a:gd name="T43" fmla="*/ 1104 h 2506"/>
                <a:gd name="T44" fmla="*/ 247 w 666"/>
                <a:gd name="T45" fmla="*/ 1082 h 2506"/>
                <a:gd name="T46" fmla="*/ 253 w 666"/>
                <a:gd name="T47" fmla="*/ 1061 h 2506"/>
                <a:gd name="T48" fmla="*/ 263 w 666"/>
                <a:gd name="T49" fmla="*/ 1036 h 2506"/>
                <a:gd name="T50" fmla="*/ 274 w 666"/>
                <a:gd name="T51" fmla="*/ 1015 h 2506"/>
                <a:gd name="T52" fmla="*/ 285 w 666"/>
                <a:gd name="T53" fmla="*/ 990 h 2506"/>
                <a:gd name="T54" fmla="*/ 295 w 666"/>
                <a:gd name="T55" fmla="*/ 966 h 2506"/>
                <a:gd name="T56" fmla="*/ 305 w 666"/>
                <a:gd name="T57" fmla="*/ 941 h 2506"/>
                <a:gd name="T58" fmla="*/ 311 w 666"/>
                <a:gd name="T59" fmla="*/ 916 h 2506"/>
                <a:gd name="T60" fmla="*/ 321 w 666"/>
                <a:gd name="T61" fmla="*/ 891 h 2506"/>
                <a:gd name="T62" fmla="*/ 332 w 666"/>
                <a:gd name="T63" fmla="*/ 866 h 2506"/>
                <a:gd name="T64" fmla="*/ 342 w 666"/>
                <a:gd name="T65" fmla="*/ 838 h 2506"/>
                <a:gd name="T66" fmla="*/ 353 w 666"/>
                <a:gd name="T67" fmla="*/ 812 h 2506"/>
                <a:gd name="T68" fmla="*/ 364 w 666"/>
                <a:gd name="T69" fmla="*/ 784 h 2506"/>
                <a:gd name="T70" fmla="*/ 369 w 666"/>
                <a:gd name="T71" fmla="*/ 756 h 2506"/>
                <a:gd name="T72" fmla="*/ 379 w 666"/>
                <a:gd name="T73" fmla="*/ 728 h 2506"/>
                <a:gd name="T74" fmla="*/ 390 w 666"/>
                <a:gd name="T75" fmla="*/ 699 h 2506"/>
                <a:gd name="T76" fmla="*/ 400 w 666"/>
                <a:gd name="T77" fmla="*/ 671 h 2506"/>
                <a:gd name="T78" fmla="*/ 410 w 666"/>
                <a:gd name="T79" fmla="*/ 639 h 2506"/>
                <a:gd name="T80" fmla="*/ 422 w 666"/>
                <a:gd name="T81" fmla="*/ 610 h 2506"/>
                <a:gd name="T82" fmla="*/ 426 w 666"/>
                <a:gd name="T83" fmla="*/ 579 h 2506"/>
                <a:gd name="T84" fmla="*/ 438 w 666"/>
                <a:gd name="T85" fmla="*/ 546 h 2506"/>
                <a:gd name="T86" fmla="*/ 448 w 666"/>
                <a:gd name="T87" fmla="*/ 515 h 2506"/>
                <a:gd name="T88" fmla="*/ 458 w 666"/>
                <a:gd name="T89" fmla="*/ 482 h 2506"/>
                <a:gd name="T90" fmla="*/ 468 w 666"/>
                <a:gd name="T91" fmla="*/ 450 h 2506"/>
                <a:gd name="T92" fmla="*/ 474 w 666"/>
                <a:gd name="T93" fmla="*/ 415 h 2506"/>
                <a:gd name="T94" fmla="*/ 484 w 666"/>
                <a:gd name="T95" fmla="*/ 384 h 2506"/>
                <a:gd name="T96" fmla="*/ 495 w 666"/>
                <a:gd name="T97" fmla="*/ 348 h 2506"/>
                <a:gd name="T98" fmla="*/ 506 w 666"/>
                <a:gd name="T99" fmla="*/ 312 h 2506"/>
                <a:gd name="T100" fmla="*/ 516 w 666"/>
                <a:gd name="T101" fmla="*/ 277 h 2506"/>
                <a:gd name="T102" fmla="*/ 527 w 666"/>
                <a:gd name="T103" fmla="*/ 242 h 2506"/>
                <a:gd name="T104" fmla="*/ 532 w 666"/>
                <a:gd name="T105" fmla="*/ 206 h 2506"/>
                <a:gd name="T106" fmla="*/ 542 w 666"/>
                <a:gd name="T107" fmla="*/ 171 h 2506"/>
                <a:gd name="T108" fmla="*/ 553 w 666"/>
                <a:gd name="T109" fmla="*/ 132 h 2506"/>
                <a:gd name="T110" fmla="*/ 564 w 666"/>
                <a:gd name="T111" fmla="*/ 92 h 2506"/>
                <a:gd name="T112" fmla="*/ 574 w 666"/>
                <a:gd name="T113" fmla="*/ 57 h 2506"/>
                <a:gd name="T114" fmla="*/ 585 w 666"/>
                <a:gd name="T115" fmla="*/ 18 h 25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6"/>
                <a:gd name="T175" fmla="*/ 0 h 2506"/>
                <a:gd name="T176" fmla="*/ 666 w 666"/>
                <a:gd name="T177" fmla="*/ 2506 h 25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6" h="2506">
                  <a:moveTo>
                    <a:pt x="0" y="2506"/>
                  </a:moveTo>
                  <a:lnTo>
                    <a:pt x="6" y="2506"/>
                  </a:lnTo>
                  <a:lnTo>
                    <a:pt x="6" y="2500"/>
                  </a:lnTo>
                  <a:lnTo>
                    <a:pt x="6" y="2494"/>
                  </a:lnTo>
                  <a:lnTo>
                    <a:pt x="12" y="2494"/>
                  </a:lnTo>
                  <a:lnTo>
                    <a:pt x="12" y="2488"/>
                  </a:lnTo>
                  <a:lnTo>
                    <a:pt x="18" y="2482"/>
                  </a:lnTo>
                  <a:lnTo>
                    <a:pt x="24" y="2476"/>
                  </a:lnTo>
                  <a:lnTo>
                    <a:pt x="24" y="2470"/>
                  </a:lnTo>
                  <a:lnTo>
                    <a:pt x="30" y="2464"/>
                  </a:lnTo>
                  <a:lnTo>
                    <a:pt x="30" y="2458"/>
                  </a:lnTo>
                  <a:lnTo>
                    <a:pt x="36" y="2452"/>
                  </a:lnTo>
                  <a:lnTo>
                    <a:pt x="36" y="2446"/>
                  </a:lnTo>
                  <a:lnTo>
                    <a:pt x="42" y="2440"/>
                  </a:lnTo>
                  <a:lnTo>
                    <a:pt x="48" y="2434"/>
                  </a:lnTo>
                  <a:lnTo>
                    <a:pt x="48" y="2428"/>
                  </a:lnTo>
                  <a:lnTo>
                    <a:pt x="54" y="2422"/>
                  </a:lnTo>
                  <a:lnTo>
                    <a:pt x="54" y="2416"/>
                  </a:lnTo>
                  <a:lnTo>
                    <a:pt x="60" y="2410"/>
                  </a:lnTo>
                  <a:lnTo>
                    <a:pt x="60" y="2404"/>
                  </a:lnTo>
                  <a:lnTo>
                    <a:pt x="66" y="2398"/>
                  </a:lnTo>
                  <a:lnTo>
                    <a:pt x="66" y="2392"/>
                  </a:lnTo>
                  <a:lnTo>
                    <a:pt x="72" y="2392"/>
                  </a:lnTo>
                  <a:lnTo>
                    <a:pt x="72" y="2386"/>
                  </a:lnTo>
                  <a:lnTo>
                    <a:pt x="72" y="2380"/>
                  </a:lnTo>
                  <a:lnTo>
                    <a:pt x="78" y="2374"/>
                  </a:lnTo>
                  <a:lnTo>
                    <a:pt x="78" y="2368"/>
                  </a:lnTo>
                  <a:lnTo>
                    <a:pt x="84" y="2362"/>
                  </a:lnTo>
                  <a:lnTo>
                    <a:pt x="84" y="2356"/>
                  </a:lnTo>
                  <a:lnTo>
                    <a:pt x="90" y="2356"/>
                  </a:lnTo>
                  <a:lnTo>
                    <a:pt x="90" y="2350"/>
                  </a:lnTo>
                  <a:lnTo>
                    <a:pt x="90" y="2344"/>
                  </a:lnTo>
                  <a:lnTo>
                    <a:pt x="96" y="2338"/>
                  </a:lnTo>
                  <a:lnTo>
                    <a:pt x="96" y="2332"/>
                  </a:lnTo>
                  <a:lnTo>
                    <a:pt x="102" y="2326"/>
                  </a:lnTo>
                  <a:lnTo>
                    <a:pt x="102" y="2320"/>
                  </a:lnTo>
                  <a:lnTo>
                    <a:pt x="108" y="2314"/>
                  </a:lnTo>
                  <a:lnTo>
                    <a:pt x="108" y="2308"/>
                  </a:lnTo>
                  <a:lnTo>
                    <a:pt x="114" y="2302"/>
                  </a:lnTo>
                  <a:lnTo>
                    <a:pt x="114" y="2296"/>
                  </a:lnTo>
                  <a:lnTo>
                    <a:pt x="114" y="2290"/>
                  </a:lnTo>
                  <a:lnTo>
                    <a:pt x="120" y="2290"/>
                  </a:lnTo>
                  <a:lnTo>
                    <a:pt x="120" y="2284"/>
                  </a:lnTo>
                  <a:lnTo>
                    <a:pt x="120" y="2278"/>
                  </a:lnTo>
                  <a:lnTo>
                    <a:pt x="126" y="2272"/>
                  </a:lnTo>
                  <a:lnTo>
                    <a:pt x="126" y="2266"/>
                  </a:lnTo>
                  <a:lnTo>
                    <a:pt x="126" y="2260"/>
                  </a:lnTo>
                  <a:lnTo>
                    <a:pt x="132" y="2260"/>
                  </a:lnTo>
                  <a:lnTo>
                    <a:pt x="132" y="2254"/>
                  </a:lnTo>
                  <a:lnTo>
                    <a:pt x="138" y="2248"/>
                  </a:lnTo>
                  <a:lnTo>
                    <a:pt x="138" y="2242"/>
                  </a:lnTo>
                  <a:lnTo>
                    <a:pt x="138" y="2236"/>
                  </a:lnTo>
                  <a:lnTo>
                    <a:pt x="144" y="2230"/>
                  </a:lnTo>
                  <a:lnTo>
                    <a:pt x="144" y="2224"/>
                  </a:lnTo>
                  <a:lnTo>
                    <a:pt x="144" y="2218"/>
                  </a:lnTo>
                  <a:lnTo>
                    <a:pt x="150" y="2212"/>
                  </a:lnTo>
                  <a:lnTo>
                    <a:pt x="150" y="2206"/>
                  </a:lnTo>
                  <a:lnTo>
                    <a:pt x="156" y="2200"/>
                  </a:lnTo>
                  <a:lnTo>
                    <a:pt x="156" y="2194"/>
                  </a:lnTo>
                  <a:lnTo>
                    <a:pt x="162" y="2188"/>
                  </a:lnTo>
                  <a:lnTo>
                    <a:pt x="162" y="2182"/>
                  </a:lnTo>
                  <a:lnTo>
                    <a:pt x="162" y="2176"/>
                  </a:lnTo>
                  <a:lnTo>
                    <a:pt x="168" y="2170"/>
                  </a:lnTo>
                  <a:lnTo>
                    <a:pt x="168" y="2164"/>
                  </a:lnTo>
                  <a:lnTo>
                    <a:pt x="168" y="2158"/>
                  </a:lnTo>
                  <a:lnTo>
                    <a:pt x="174" y="2152"/>
                  </a:lnTo>
                  <a:lnTo>
                    <a:pt x="174" y="2146"/>
                  </a:lnTo>
                  <a:lnTo>
                    <a:pt x="174" y="2140"/>
                  </a:lnTo>
                  <a:lnTo>
                    <a:pt x="180" y="2134"/>
                  </a:lnTo>
                  <a:lnTo>
                    <a:pt x="180" y="2128"/>
                  </a:lnTo>
                  <a:lnTo>
                    <a:pt x="186" y="2122"/>
                  </a:lnTo>
                  <a:lnTo>
                    <a:pt x="186" y="2116"/>
                  </a:lnTo>
                  <a:lnTo>
                    <a:pt x="186" y="2110"/>
                  </a:lnTo>
                  <a:lnTo>
                    <a:pt x="192" y="2104"/>
                  </a:lnTo>
                  <a:lnTo>
                    <a:pt x="192" y="2098"/>
                  </a:lnTo>
                  <a:lnTo>
                    <a:pt x="192" y="2092"/>
                  </a:lnTo>
                  <a:lnTo>
                    <a:pt x="198" y="2086"/>
                  </a:lnTo>
                  <a:lnTo>
                    <a:pt x="198" y="2080"/>
                  </a:lnTo>
                  <a:lnTo>
                    <a:pt x="198" y="2074"/>
                  </a:lnTo>
                  <a:lnTo>
                    <a:pt x="204" y="2068"/>
                  </a:lnTo>
                  <a:lnTo>
                    <a:pt x="204" y="2062"/>
                  </a:lnTo>
                  <a:lnTo>
                    <a:pt x="210" y="2056"/>
                  </a:lnTo>
                  <a:lnTo>
                    <a:pt x="210" y="2050"/>
                  </a:lnTo>
                  <a:lnTo>
                    <a:pt x="210" y="2044"/>
                  </a:lnTo>
                  <a:lnTo>
                    <a:pt x="216" y="2038"/>
                  </a:lnTo>
                  <a:lnTo>
                    <a:pt x="216" y="2032"/>
                  </a:lnTo>
                  <a:lnTo>
                    <a:pt x="216" y="2026"/>
                  </a:lnTo>
                  <a:lnTo>
                    <a:pt x="222" y="2014"/>
                  </a:lnTo>
                  <a:lnTo>
                    <a:pt x="222" y="2008"/>
                  </a:lnTo>
                  <a:lnTo>
                    <a:pt x="228" y="2002"/>
                  </a:lnTo>
                  <a:lnTo>
                    <a:pt x="228" y="1996"/>
                  </a:lnTo>
                  <a:lnTo>
                    <a:pt x="228" y="1990"/>
                  </a:lnTo>
                  <a:lnTo>
                    <a:pt x="234" y="1984"/>
                  </a:lnTo>
                  <a:lnTo>
                    <a:pt x="234" y="1978"/>
                  </a:lnTo>
                  <a:lnTo>
                    <a:pt x="234" y="1972"/>
                  </a:lnTo>
                  <a:lnTo>
                    <a:pt x="240" y="1966"/>
                  </a:lnTo>
                  <a:lnTo>
                    <a:pt x="240" y="1954"/>
                  </a:lnTo>
                  <a:lnTo>
                    <a:pt x="240" y="1948"/>
                  </a:lnTo>
                  <a:lnTo>
                    <a:pt x="246" y="1942"/>
                  </a:lnTo>
                  <a:lnTo>
                    <a:pt x="246" y="1937"/>
                  </a:lnTo>
                  <a:lnTo>
                    <a:pt x="252" y="1931"/>
                  </a:lnTo>
                  <a:lnTo>
                    <a:pt x="252" y="1925"/>
                  </a:lnTo>
                  <a:lnTo>
                    <a:pt x="252" y="1913"/>
                  </a:lnTo>
                  <a:lnTo>
                    <a:pt x="258" y="1907"/>
                  </a:lnTo>
                  <a:lnTo>
                    <a:pt x="258" y="1901"/>
                  </a:lnTo>
                  <a:lnTo>
                    <a:pt x="258" y="1895"/>
                  </a:lnTo>
                  <a:lnTo>
                    <a:pt x="264" y="1889"/>
                  </a:lnTo>
                  <a:lnTo>
                    <a:pt x="264" y="1883"/>
                  </a:lnTo>
                  <a:lnTo>
                    <a:pt x="264" y="1871"/>
                  </a:lnTo>
                  <a:lnTo>
                    <a:pt x="270" y="1865"/>
                  </a:lnTo>
                  <a:lnTo>
                    <a:pt x="270" y="1859"/>
                  </a:lnTo>
                  <a:lnTo>
                    <a:pt x="276" y="1853"/>
                  </a:lnTo>
                  <a:lnTo>
                    <a:pt x="276" y="1841"/>
                  </a:lnTo>
                  <a:lnTo>
                    <a:pt x="276" y="1835"/>
                  </a:lnTo>
                  <a:lnTo>
                    <a:pt x="282" y="1829"/>
                  </a:lnTo>
                  <a:lnTo>
                    <a:pt x="282" y="1823"/>
                  </a:lnTo>
                  <a:lnTo>
                    <a:pt x="282" y="1817"/>
                  </a:lnTo>
                  <a:lnTo>
                    <a:pt x="288" y="1805"/>
                  </a:lnTo>
                  <a:lnTo>
                    <a:pt x="288" y="1799"/>
                  </a:lnTo>
                  <a:lnTo>
                    <a:pt x="288" y="1793"/>
                  </a:lnTo>
                  <a:lnTo>
                    <a:pt x="294" y="1787"/>
                  </a:lnTo>
                  <a:lnTo>
                    <a:pt x="294" y="1775"/>
                  </a:lnTo>
                  <a:lnTo>
                    <a:pt x="300" y="1769"/>
                  </a:lnTo>
                  <a:lnTo>
                    <a:pt x="300" y="1763"/>
                  </a:lnTo>
                  <a:lnTo>
                    <a:pt x="300" y="1751"/>
                  </a:lnTo>
                  <a:lnTo>
                    <a:pt x="306" y="1745"/>
                  </a:lnTo>
                  <a:lnTo>
                    <a:pt x="306" y="1739"/>
                  </a:lnTo>
                  <a:lnTo>
                    <a:pt x="306" y="1727"/>
                  </a:lnTo>
                  <a:lnTo>
                    <a:pt x="312" y="1721"/>
                  </a:lnTo>
                  <a:lnTo>
                    <a:pt x="312" y="1715"/>
                  </a:lnTo>
                  <a:lnTo>
                    <a:pt x="312" y="1709"/>
                  </a:lnTo>
                  <a:lnTo>
                    <a:pt x="318" y="1697"/>
                  </a:lnTo>
                  <a:lnTo>
                    <a:pt x="318" y="1691"/>
                  </a:lnTo>
                  <a:lnTo>
                    <a:pt x="324" y="1685"/>
                  </a:lnTo>
                  <a:lnTo>
                    <a:pt x="324" y="1673"/>
                  </a:lnTo>
                  <a:lnTo>
                    <a:pt x="324" y="1667"/>
                  </a:lnTo>
                  <a:lnTo>
                    <a:pt x="330" y="1655"/>
                  </a:lnTo>
                  <a:lnTo>
                    <a:pt x="330" y="1649"/>
                  </a:lnTo>
                  <a:lnTo>
                    <a:pt x="330" y="1643"/>
                  </a:lnTo>
                  <a:lnTo>
                    <a:pt x="336" y="1631"/>
                  </a:lnTo>
                  <a:lnTo>
                    <a:pt x="336" y="1625"/>
                  </a:lnTo>
                  <a:lnTo>
                    <a:pt x="342" y="1619"/>
                  </a:lnTo>
                  <a:lnTo>
                    <a:pt x="342" y="1607"/>
                  </a:lnTo>
                  <a:lnTo>
                    <a:pt x="342" y="1601"/>
                  </a:lnTo>
                  <a:lnTo>
                    <a:pt x="348" y="1589"/>
                  </a:lnTo>
                  <a:lnTo>
                    <a:pt x="348" y="1583"/>
                  </a:lnTo>
                  <a:lnTo>
                    <a:pt x="348" y="1577"/>
                  </a:lnTo>
                  <a:lnTo>
                    <a:pt x="354" y="1565"/>
                  </a:lnTo>
                  <a:lnTo>
                    <a:pt x="354" y="1559"/>
                  </a:lnTo>
                  <a:lnTo>
                    <a:pt x="354" y="1547"/>
                  </a:lnTo>
                  <a:lnTo>
                    <a:pt x="360" y="1541"/>
                  </a:lnTo>
                  <a:lnTo>
                    <a:pt x="360" y="1535"/>
                  </a:lnTo>
                  <a:lnTo>
                    <a:pt x="366" y="1523"/>
                  </a:lnTo>
                  <a:lnTo>
                    <a:pt x="366" y="1517"/>
                  </a:lnTo>
                  <a:lnTo>
                    <a:pt x="366" y="1505"/>
                  </a:lnTo>
                  <a:lnTo>
                    <a:pt x="372" y="1499"/>
                  </a:lnTo>
                  <a:lnTo>
                    <a:pt x="372" y="1487"/>
                  </a:lnTo>
                  <a:lnTo>
                    <a:pt x="372" y="1481"/>
                  </a:lnTo>
                  <a:lnTo>
                    <a:pt x="378" y="1469"/>
                  </a:lnTo>
                  <a:lnTo>
                    <a:pt x="378" y="1463"/>
                  </a:lnTo>
                  <a:lnTo>
                    <a:pt x="378" y="1451"/>
                  </a:lnTo>
                  <a:lnTo>
                    <a:pt x="384" y="1445"/>
                  </a:lnTo>
                  <a:lnTo>
                    <a:pt x="384" y="1433"/>
                  </a:lnTo>
                  <a:lnTo>
                    <a:pt x="390" y="1427"/>
                  </a:lnTo>
                  <a:lnTo>
                    <a:pt x="390" y="1415"/>
                  </a:lnTo>
                  <a:lnTo>
                    <a:pt x="390" y="1409"/>
                  </a:lnTo>
                  <a:lnTo>
                    <a:pt x="396" y="1397"/>
                  </a:lnTo>
                  <a:lnTo>
                    <a:pt x="396" y="1391"/>
                  </a:lnTo>
                  <a:lnTo>
                    <a:pt x="396" y="1379"/>
                  </a:lnTo>
                  <a:lnTo>
                    <a:pt x="402" y="1373"/>
                  </a:lnTo>
                  <a:lnTo>
                    <a:pt x="402" y="1361"/>
                  </a:lnTo>
                  <a:lnTo>
                    <a:pt x="402" y="1355"/>
                  </a:lnTo>
                  <a:lnTo>
                    <a:pt x="408" y="1343"/>
                  </a:lnTo>
                  <a:lnTo>
                    <a:pt x="408" y="1337"/>
                  </a:lnTo>
                  <a:lnTo>
                    <a:pt x="414" y="1325"/>
                  </a:lnTo>
                  <a:lnTo>
                    <a:pt x="414" y="1313"/>
                  </a:lnTo>
                  <a:lnTo>
                    <a:pt x="414" y="1307"/>
                  </a:lnTo>
                  <a:lnTo>
                    <a:pt x="420" y="1295"/>
                  </a:lnTo>
                  <a:lnTo>
                    <a:pt x="420" y="1289"/>
                  </a:lnTo>
                  <a:lnTo>
                    <a:pt x="420" y="1277"/>
                  </a:lnTo>
                  <a:lnTo>
                    <a:pt x="426" y="1265"/>
                  </a:lnTo>
                  <a:lnTo>
                    <a:pt x="426" y="1259"/>
                  </a:lnTo>
                  <a:lnTo>
                    <a:pt x="426" y="1247"/>
                  </a:lnTo>
                  <a:lnTo>
                    <a:pt x="432" y="1241"/>
                  </a:lnTo>
                  <a:lnTo>
                    <a:pt x="432" y="1229"/>
                  </a:lnTo>
                  <a:lnTo>
                    <a:pt x="438" y="1217"/>
                  </a:lnTo>
                  <a:lnTo>
                    <a:pt x="438" y="1211"/>
                  </a:lnTo>
                  <a:lnTo>
                    <a:pt x="438" y="1199"/>
                  </a:lnTo>
                  <a:lnTo>
                    <a:pt x="444" y="1187"/>
                  </a:lnTo>
                  <a:lnTo>
                    <a:pt x="444" y="1181"/>
                  </a:lnTo>
                  <a:lnTo>
                    <a:pt x="444" y="1169"/>
                  </a:lnTo>
                  <a:lnTo>
                    <a:pt x="450" y="1163"/>
                  </a:lnTo>
                  <a:lnTo>
                    <a:pt x="450" y="1151"/>
                  </a:lnTo>
                  <a:lnTo>
                    <a:pt x="450" y="1139"/>
                  </a:lnTo>
                  <a:lnTo>
                    <a:pt x="456" y="1133"/>
                  </a:lnTo>
                  <a:lnTo>
                    <a:pt x="456" y="1121"/>
                  </a:lnTo>
                  <a:lnTo>
                    <a:pt x="462" y="1109"/>
                  </a:lnTo>
                  <a:lnTo>
                    <a:pt x="462" y="1097"/>
                  </a:lnTo>
                  <a:lnTo>
                    <a:pt x="462" y="1091"/>
                  </a:lnTo>
                  <a:lnTo>
                    <a:pt x="468" y="1079"/>
                  </a:lnTo>
                  <a:lnTo>
                    <a:pt x="468" y="1067"/>
                  </a:lnTo>
                  <a:lnTo>
                    <a:pt x="468" y="1061"/>
                  </a:lnTo>
                  <a:lnTo>
                    <a:pt x="474" y="1049"/>
                  </a:lnTo>
                  <a:lnTo>
                    <a:pt x="474" y="1037"/>
                  </a:lnTo>
                  <a:lnTo>
                    <a:pt x="480" y="1031"/>
                  </a:lnTo>
                  <a:lnTo>
                    <a:pt x="480" y="1019"/>
                  </a:lnTo>
                  <a:lnTo>
                    <a:pt x="480" y="1007"/>
                  </a:lnTo>
                  <a:lnTo>
                    <a:pt x="486" y="995"/>
                  </a:lnTo>
                  <a:lnTo>
                    <a:pt x="486" y="989"/>
                  </a:lnTo>
                  <a:lnTo>
                    <a:pt x="486" y="977"/>
                  </a:lnTo>
                  <a:lnTo>
                    <a:pt x="492" y="965"/>
                  </a:lnTo>
                  <a:lnTo>
                    <a:pt x="492" y="953"/>
                  </a:lnTo>
                  <a:lnTo>
                    <a:pt x="492" y="947"/>
                  </a:lnTo>
                  <a:lnTo>
                    <a:pt x="498" y="935"/>
                  </a:lnTo>
                  <a:lnTo>
                    <a:pt x="498" y="923"/>
                  </a:lnTo>
                  <a:lnTo>
                    <a:pt x="504" y="911"/>
                  </a:lnTo>
                  <a:lnTo>
                    <a:pt x="504" y="899"/>
                  </a:lnTo>
                  <a:lnTo>
                    <a:pt x="504" y="893"/>
                  </a:lnTo>
                  <a:lnTo>
                    <a:pt x="510" y="881"/>
                  </a:lnTo>
                  <a:lnTo>
                    <a:pt x="510" y="869"/>
                  </a:lnTo>
                  <a:lnTo>
                    <a:pt x="510" y="857"/>
                  </a:lnTo>
                  <a:lnTo>
                    <a:pt x="516" y="845"/>
                  </a:lnTo>
                  <a:lnTo>
                    <a:pt x="516" y="839"/>
                  </a:lnTo>
                  <a:lnTo>
                    <a:pt x="516" y="827"/>
                  </a:lnTo>
                  <a:lnTo>
                    <a:pt x="522" y="815"/>
                  </a:lnTo>
                  <a:lnTo>
                    <a:pt x="522" y="803"/>
                  </a:lnTo>
                  <a:lnTo>
                    <a:pt x="528" y="791"/>
                  </a:lnTo>
                  <a:lnTo>
                    <a:pt x="528" y="779"/>
                  </a:lnTo>
                  <a:lnTo>
                    <a:pt x="528" y="767"/>
                  </a:lnTo>
                  <a:lnTo>
                    <a:pt x="534" y="761"/>
                  </a:lnTo>
                  <a:lnTo>
                    <a:pt x="534" y="749"/>
                  </a:lnTo>
                  <a:lnTo>
                    <a:pt x="534" y="737"/>
                  </a:lnTo>
                  <a:lnTo>
                    <a:pt x="540" y="725"/>
                  </a:lnTo>
                  <a:lnTo>
                    <a:pt x="540" y="713"/>
                  </a:lnTo>
                  <a:lnTo>
                    <a:pt x="540" y="701"/>
                  </a:lnTo>
                  <a:lnTo>
                    <a:pt x="546" y="689"/>
                  </a:lnTo>
                  <a:lnTo>
                    <a:pt x="546" y="677"/>
                  </a:lnTo>
                  <a:lnTo>
                    <a:pt x="552" y="666"/>
                  </a:lnTo>
                  <a:lnTo>
                    <a:pt x="552" y="660"/>
                  </a:lnTo>
                  <a:lnTo>
                    <a:pt x="552" y="648"/>
                  </a:lnTo>
                  <a:lnTo>
                    <a:pt x="558" y="636"/>
                  </a:lnTo>
                  <a:lnTo>
                    <a:pt x="558" y="624"/>
                  </a:lnTo>
                  <a:lnTo>
                    <a:pt x="558" y="612"/>
                  </a:lnTo>
                  <a:lnTo>
                    <a:pt x="564" y="600"/>
                  </a:lnTo>
                  <a:lnTo>
                    <a:pt x="564" y="588"/>
                  </a:lnTo>
                  <a:lnTo>
                    <a:pt x="564" y="576"/>
                  </a:lnTo>
                  <a:lnTo>
                    <a:pt x="570" y="564"/>
                  </a:lnTo>
                  <a:lnTo>
                    <a:pt x="570" y="552"/>
                  </a:lnTo>
                  <a:lnTo>
                    <a:pt x="576" y="540"/>
                  </a:lnTo>
                  <a:lnTo>
                    <a:pt x="576" y="528"/>
                  </a:lnTo>
                  <a:lnTo>
                    <a:pt x="576" y="516"/>
                  </a:lnTo>
                  <a:lnTo>
                    <a:pt x="582" y="504"/>
                  </a:lnTo>
                  <a:lnTo>
                    <a:pt x="582" y="492"/>
                  </a:lnTo>
                  <a:lnTo>
                    <a:pt x="582" y="480"/>
                  </a:lnTo>
                  <a:lnTo>
                    <a:pt x="588" y="468"/>
                  </a:lnTo>
                  <a:lnTo>
                    <a:pt x="588" y="456"/>
                  </a:lnTo>
                  <a:lnTo>
                    <a:pt x="594" y="444"/>
                  </a:lnTo>
                  <a:lnTo>
                    <a:pt x="594" y="432"/>
                  </a:lnTo>
                  <a:lnTo>
                    <a:pt x="594" y="420"/>
                  </a:lnTo>
                  <a:lnTo>
                    <a:pt x="600" y="408"/>
                  </a:lnTo>
                  <a:lnTo>
                    <a:pt x="600" y="396"/>
                  </a:lnTo>
                  <a:lnTo>
                    <a:pt x="600" y="384"/>
                  </a:lnTo>
                  <a:lnTo>
                    <a:pt x="606" y="372"/>
                  </a:lnTo>
                  <a:lnTo>
                    <a:pt x="606" y="360"/>
                  </a:lnTo>
                  <a:lnTo>
                    <a:pt x="606" y="348"/>
                  </a:lnTo>
                  <a:lnTo>
                    <a:pt x="612" y="336"/>
                  </a:lnTo>
                  <a:lnTo>
                    <a:pt x="612" y="324"/>
                  </a:lnTo>
                  <a:lnTo>
                    <a:pt x="618" y="312"/>
                  </a:lnTo>
                  <a:lnTo>
                    <a:pt x="618" y="300"/>
                  </a:lnTo>
                  <a:lnTo>
                    <a:pt x="618" y="288"/>
                  </a:lnTo>
                  <a:lnTo>
                    <a:pt x="624" y="270"/>
                  </a:lnTo>
                  <a:lnTo>
                    <a:pt x="624" y="258"/>
                  </a:lnTo>
                  <a:lnTo>
                    <a:pt x="624" y="246"/>
                  </a:lnTo>
                  <a:lnTo>
                    <a:pt x="630" y="234"/>
                  </a:lnTo>
                  <a:lnTo>
                    <a:pt x="630" y="222"/>
                  </a:lnTo>
                  <a:lnTo>
                    <a:pt x="630" y="210"/>
                  </a:lnTo>
                  <a:lnTo>
                    <a:pt x="636" y="198"/>
                  </a:lnTo>
                  <a:lnTo>
                    <a:pt x="636" y="186"/>
                  </a:lnTo>
                  <a:lnTo>
                    <a:pt x="642" y="174"/>
                  </a:lnTo>
                  <a:lnTo>
                    <a:pt x="642" y="156"/>
                  </a:lnTo>
                  <a:lnTo>
                    <a:pt x="642" y="144"/>
                  </a:lnTo>
                  <a:lnTo>
                    <a:pt x="648" y="132"/>
                  </a:lnTo>
                  <a:lnTo>
                    <a:pt x="648" y="120"/>
                  </a:lnTo>
                  <a:lnTo>
                    <a:pt x="648" y="108"/>
                  </a:lnTo>
                  <a:lnTo>
                    <a:pt x="654" y="96"/>
                  </a:lnTo>
                  <a:lnTo>
                    <a:pt x="654" y="84"/>
                  </a:lnTo>
                  <a:lnTo>
                    <a:pt x="654" y="66"/>
                  </a:lnTo>
                  <a:lnTo>
                    <a:pt x="660" y="54"/>
                  </a:lnTo>
                  <a:lnTo>
                    <a:pt x="660" y="42"/>
                  </a:lnTo>
                  <a:lnTo>
                    <a:pt x="666" y="30"/>
                  </a:lnTo>
                  <a:lnTo>
                    <a:pt x="666" y="18"/>
                  </a:lnTo>
                  <a:lnTo>
                    <a:pt x="66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latin typeface="Franklin Gothic Book" pitchFamily="34" charset="0"/>
              </a:endParaRPr>
            </a:p>
          </p:txBody>
        </p:sp>
      </p:grpSp>
      <p:sp>
        <p:nvSpPr>
          <p:cNvPr id="84063" name="Text Box 95"/>
          <p:cNvSpPr txBox="1">
            <a:spLocks noChangeArrowheads="1"/>
          </p:cNvSpPr>
          <p:nvPr/>
        </p:nvSpPr>
        <p:spPr bwMode="auto">
          <a:xfrm>
            <a:off x="3921125" y="30797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Franklin Gothic Book" pitchFamily="34" charset="0"/>
              </a:rPr>
              <a:t>x</a:t>
            </a:r>
            <a:endParaRPr lang="ru-RU" b="1">
              <a:latin typeface="Franklin Gothic Book" pitchFamily="34" charset="0"/>
            </a:endParaRPr>
          </a:p>
        </p:txBody>
      </p: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295275" y="508000"/>
            <a:ext cx="3962400" cy="5143500"/>
            <a:chOff x="2762" y="550"/>
            <a:chExt cx="2496" cy="3240"/>
          </a:xfrm>
        </p:grpSpPr>
        <p:sp>
          <p:nvSpPr>
            <p:cNvPr id="24609" name="Text Box 13"/>
            <p:cNvSpPr txBox="1">
              <a:spLocks noChangeArrowheads="1"/>
            </p:cNvSpPr>
            <p:nvPr/>
          </p:nvSpPr>
          <p:spPr bwMode="auto">
            <a:xfrm>
              <a:off x="3722" y="627"/>
              <a:ext cx="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y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10" name="Line 5"/>
            <p:cNvSpPr>
              <a:spLocks noChangeShapeType="1"/>
            </p:cNvSpPr>
            <p:nvPr/>
          </p:nvSpPr>
          <p:spPr bwMode="auto">
            <a:xfrm>
              <a:off x="4137" y="667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Line 6"/>
            <p:cNvSpPr>
              <a:spLocks noChangeShapeType="1"/>
            </p:cNvSpPr>
            <p:nvPr/>
          </p:nvSpPr>
          <p:spPr bwMode="auto">
            <a:xfrm>
              <a:off x="3909" y="678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Line 7"/>
            <p:cNvSpPr>
              <a:spLocks noChangeShapeType="1"/>
            </p:cNvSpPr>
            <p:nvPr/>
          </p:nvSpPr>
          <p:spPr bwMode="auto">
            <a:xfrm>
              <a:off x="4363" y="596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8"/>
            <p:cNvSpPr>
              <a:spLocks noChangeShapeType="1"/>
            </p:cNvSpPr>
            <p:nvPr/>
          </p:nvSpPr>
          <p:spPr bwMode="auto">
            <a:xfrm>
              <a:off x="3469" y="550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9"/>
            <p:cNvSpPr>
              <a:spLocks noChangeShapeType="1"/>
            </p:cNvSpPr>
            <p:nvPr/>
          </p:nvSpPr>
          <p:spPr bwMode="auto">
            <a:xfrm>
              <a:off x="3246" y="596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10"/>
            <p:cNvSpPr>
              <a:spLocks noChangeShapeType="1"/>
            </p:cNvSpPr>
            <p:nvPr/>
          </p:nvSpPr>
          <p:spPr bwMode="auto">
            <a:xfrm>
              <a:off x="3002" y="596"/>
              <a:ext cx="0" cy="3061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Text Box 14"/>
            <p:cNvSpPr txBox="1">
              <a:spLocks noChangeArrowheads="1"/>
            </p:cNvSpPr>
            <p:nvPr/>
          </p:nvSpPr>
          <p:spPr bwMode="auto">
            <a:xfrm>
              <a:off x="3526" y="216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Franklin Gothic Book" pitchFamily="34" charset="0"/>
                </a:rPr>
                <a:t>0</a:t>
              </a:r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24617" name="Line 15"/>
            <p:cNvSpPr>
              <a:spLocks noChangeShapeType="1"/>
            </p:cNvSpPr>
            <p:nvPr/>
          </p:nvSpPr>
          <p:spPr bwMode="auto">
            <a:xfrm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Line 16"/>
            <p:cNvSpPr>
              <a:spLocks noChangeShapeType="1"/>
            </p:cNvSpPr>
            <p:nvPr/>
          </p:nvSpPr>
          <p:spPr bwMode="auto">
            <a:xfrm flipV="1"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17"/>
            <p:cNvSpPr>
              <a:spLocks noChangeShapeType="1"/>
            </p:cNvSpPr>
            <p:nvPr/>
          </p:nvSpPr>
          <p:spPr bwMode="auto">
            <a:xfrm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0" name="Line 18"/>
            <p:cNvSpPr>
              <a:spLocks noChangeShapeType="1"/>
            </p:cNvSpPr>
            <p:nvPr/>
          </p:nvSpPr>
          <p:spPr bwMode="auto">
            <a:xfrm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Line 19"/>
            <p:cNvSpPr>
              <a:spLocks noChangeShapeType="1"/>
            </p:cNvSpPr>
            <p:nvPr/>
          </p:nvSpPr>
          <p:spPr bwMode="auto">
            <a:xfrm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Text Box 20"/>
            <p:cNvSpPr txBox="1">
              <a:spLocks noChangeArrowheads="1"/>
            </p:cNvSpPr>
            <p:nvPr/>
          </p:nvSpPr>
          <p:spPr bwMode="auto">
            <a:xfrm>
              <a:off x="3781" y="217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1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3" name="Text Box 23"/>
            <p:cNvSpPr txBox="1">
              <a:spLocks noChangeArrowheads="1"/>
            </p:cNvSpPr>
            <p:nvPr/>
          </p:nvSpPr>
          <p:spPr bwMode="auto">
            <a:xfrm>
              <a:off x="3985" y="21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2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4" name="Text Box 24"/>
            <p:cNvSpPr txBox="1">
              <a:spLocks noChangeArrowheads="1"/>
            </p:cNvSpPr>
            <p:nvPr/>
          </p:nvSpPr>
          <p:spPr bwMode="auto">
            <a:xfrm>
              <a:off x="4265" y="217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3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5" name="Text Box 25"/>
            <p:cNvSpPr txBox="1">
              <a:spLocks noChangeArrowheads="1"/>
            </p:cNvSpPr>
            <p:nvPr/>
          </p:nvSpPr>
          <p:spPr bwMode="auto">
            <a:xfrm>
              <a:off x="3246" y="2190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-1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6" name="Text Box 26"/>
            <p:cNvSpPr txBox="1">
              <a:spLocks noChangeArrowheads="1"/>
            </p:cNvSpPr>
            <p:nvPr/>
          </p:nvSpPr>
          <p:spPr bwMode="auto">
            <a:xfrm>
              <a:off x="3011" y="2179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-2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7" name="Text Box 27"/>
            <p:cNvSpPr txBox="1">
              <a:spLocks noChangeArrowheads="1"/>
            </p:cNvSpPr>
            <p:nvPr/>
          </p:nvSpPr>
          <p:spPr bwMode="auto">
            <a:xfrm>
              <a:off x="2795" y="2190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-3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8" name="Text Box 28"/>
            <p:cNvSpPr txBox="1">
              <a:spLocks noChangeArrowheads="1"/>
            </p:cNvSpPr>
            <p:nvPr/>
          </p:nvSpPr>
          <p:spPr bwMode="auto">
            <a:xfrm>
              <a:off x="3741" y="185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1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29" name="Text Box 29"/>
            <p:cNvSpPr txBox="1">
              <a:spLocks noChangeArrowheads="1"/>
            </p:cNvSpPr>
            <p:nvPr/>
          </p:nvSpPr>
          <p:spPr bwMode="auto">
            <a:xfrm>
              <a:off x="3738" y="117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4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30" name="Line 30"/>
            <p:cNvSpPr>
              <a:spLocks noChangeShapeType="1"/>
            </p:cNvSpPr>
            <p:nvPr/>
          </p:nvSpPr>
          <p:spPr bwMode="auto">
            <a:xfrm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1" name="Line 31"/>
            <p:cNvSpPr>
              <a:spLocks noChangeShapeType="1"/>
            </p:cNvSpPr>
            <p:nvPr/>
          </p:nvSpPr>
          <p:spPr bwMode="auto">
            <a:xfrm>
              <a:off x="3909" y="309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2" name="Line 32"/>
            <p:cNvSpPr>
              <a:spLocks noChangeShapeType="1"/>
            </p:cNvSpPr>
            <p:nvPr/>
          </p:nvSpPr>
          <p:spPr bwMode="auto">
            <a:xfrm>
              <a:off x="3924" y="2113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Line 33"/>
            <p:cNvSpPr>
              <a:spLocks noChangeShapeType="1"/>
            </p:cNvSpPr>
            <p:nvPr/>
          </p:nvSpPr>
          <p:spPr bwMode="auto">
            <a:xfrm>
              <a:off x="4148" y="2112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Line 34"/>
            <p:cNvSpPr>
              <a:spLocks noChangeShapeType="1"/>
            </p:cNvSpPr>
            <p:nvPr/>
          </p:nvSpPr>
          <p:spPr bwMode="auto">
            <a:xfrm>
              <a:off x="4363" y="2113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Line 35"/>
            <p:cNvSpPr>
              <a:spLocks noChangeShapeType="1"/>
            </p:cNvSpPr>
            <p:nvPr/>
          </p:nvSpPr>
          <p:spPr bwMode="auto">
            <a:xfrm>
              <a:off x="3469" y="212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Line 36"/>
            <p:cNvSpPr>
              <a:spLocks noChangeShapeType="1"/>
            </p:cNvSpPr>
            <p:nvPr/>
          </p:nvSpPr>
          <p:spPr bwMode="auto">
            <a:xfrm>
              <a:off x="3246" y="212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Line 37"/>
            <p:cNvSpPr>
              <a:spLocks noChangeShapeType="1"/>
            </p:cNvSpPr>
            <p:nvPr/>
          </p:nvSpPr>
          <p:spPr bwMode="auto">
            <a:xfrm>
              <a:off x="2993" y="2121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Line 38"/>
            <p:cNvSpPr>
              <a:spLocks noChangeShapeType="1"/>
            </p:cNvSpPr>
            <p:nvPr/>
          </p:nvSpPr>
          <p:spPr bwMode="auto">
            <a:xfrm>
              <a:off x="3626" y="2878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Line 39"/>
            <p:cNvSpPr>
              <a:spLocks noChangeShapeType="1"/>
            </p:cNvSpPr>
            <p:nvPr/>
          </p:nvSpPr>
          <p:spPr bwMode="auto">
            <a:xfrm>
              <a:off x="3624" y="2637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>
              <a:off x="3626" y="1049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Line 41"/>
            <p:cNvSpPr>
              <a:spLocks noChangeShapeType="1"/>
            </p:cNvSpPr>
            <p:nvPr/>
          </p:nvSpPr>
          <p:spPr bwMode="auto">
            <a:xfrm>
              <a:off x="3624" y="1286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Line 42"/>
            <p:cNvSpPr>
              <a:spLocks noChangeShapeType="1"/>
            </p:cNvSpPr>
            <p:nvPr/>
          </p:nvSpPr>
          <p:spPr bwMode="auto">
            <a:xfrm>
              <a:off x="3624" y="1503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Line 43"/>
            <p:cNvSpPr>
              <a:spLocks noChangeShapeType="1"/>
            </p:cNvSpPr>
            <p:nvPr/>
          </p:nvSpPr>
          <p:spPr bwMode="auto">
            <a:xfrm>
              <a:off x="3624" y="1736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Line 44"/>
            <p:cNvSpPr>
              <a:spLocks noChangeShapeType="1"/>
            </p:cNvSpPr>
            <p:nvPr/>
          </p:nvSpPr>
          <p:spPr bwMode="auto">
            <a:xfrm>
              <a:off x="3624" y="1956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Line 45"/>
            <p:cNvSpPr>
              <a:spLocks noChangeShapeType="1"/>
            </p:cNvSpPr>
            <p:nvPr/>
          </p:nvSpPr>
          <p:spPr bwMode="auto">
            <a:xfrm>
              <a:off x="3634" y="3090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Line 46"/>
            <p:cNvSpPr>
              <a:spLocks noChangeShapeType="1"/>
            </p:cNvSpPr>
            <p:nvPr/>
          </p:nvSpPr>
          <p:spPr bwMode="auto">
            <a:xfrm>
              <a:off x="3624" y="2410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Line 47"/>
            <p:cNvSpPr>
              <a:spLocks noChangeShapeType="1"/>
            </p:cNvSpPr>
            <p:nvPr/>
          </p:nvSpPr>
          <p:spPr bwMode="auto">
            <a:xfrm>
              <a:off x="3626" y="3321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Line 49"/>
            <p:cNvSpPr>
              <a:spLocks noChangeShapeType="1"/>
            </p:cNvSpPr>
            <p:nvPr/>
          </p:nvSpPr>
          <p:spPr bwMode="auto">
            <a:xfrm>
              <a:off x="2775" y="1049"/>
              <a:ext cx="2382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Line 50"/>
            <p:cNvSpPr>
              <a:spLocks noChangeShapeType="1"/>
            </p:cNvSpPr>
            <p:nvPr/>
          </p:nvSpPr>
          <p:spPr bwMode="auto">
            <a:xfrm>
              <a:off x="2785" y="1503"/>
              <a:ext cx="2372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Line 51"/>
            <p:cNvSpPr>
              <a:spLocks noChangeShapeType="1"/>
            </p:cNvSpPr>
            <p:nvPr/>
          </p:nvSpPr>
          <p:spPr bwMode="auto">
            <a:xfrm flipV="1">
              <a:off x="2833" y="1730"/>
              <a:ext cx="2382" cy="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Line 52"/>
            <p:cNvSpPr>
              <a:spLocks noChangeShapeType="1"/>
            </p:cNvSpPr>
            <p:nvPr/>
          </p:nvSpPr>
          <p:spPr bwMode="auto">
            <a:xfrm>
              <a:off x="2795" y="1956"/>
              <a:ext cx="2418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Line 53"/>
            <p:cNvSpPr>
              <a:spLocks noChangeShapeType="1"/>
            </p:cNvSpPr>
            <p:nvPr/>
          </p:nvSpPr>
          <p:spPr bwMode="auto">
            <a:xfrm>
              <a:off x="2775" y="3090"/>
              <a:ext cx="2382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Line 54"/>
            <p:cNvSpPr>
              <a:spLocks noChangeShapeType="1"/>
            </p:cNvSpPr>
            <p:nvPr/>
          </p:nvSpPr>
          <p:spPr bwMode="auto">
            <a:xfrm>
              <a:off x="2785" y="2408"/>
              <a:ext cx="2372" cy="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Line 55"/>
            <p:cNvSpPr>
              <a:spLocks noChangeShapeType="1"/>
            </p:cNvSpPr>
            <p:nvPr/>
          </p:nvSpPr>
          <p:spPr bwMode="auto">
            <a:xfrm flipV="1">
              <a:off x="2795" y="2637"/>
              <a:ext cx="2362" cy="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Line 56"/>
            <p:cNvSpPr>
              <a:spLocks noChangeShapeType="1"/>
            </p:cNvSpPr>
            <p:nvPr/>
          </p:nvSpPr>
          <p:spPr bwMode="auto">
            <a:xfrm flipV="1">
              <a:off x="2762" y="2864"/>
              <a:ext cx="2395" cy="1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Line 57"/>
            <p:cNvSpPr>
              <a:spLocks noChangeShapeType="1"/>
            </p:cNvSpPr>
            <p:nvPr/>
          </p:nvSpPr>
          <p:spPr bwMode="auto">
            <a:xfrm>
              <a:off x="2775" y="3544"/>
              <a:ext cx="2325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Line 58"/>
            <p:cNvSpPr>
              <a:spLocks noChangeShapeType="1"/>
            </p:cNvSpPr>
            <p:nvPr/>
          </p:nvSpPr>
          <p:spPr bwMode="auto">
            <a:xfrm flipV="1">
              <a:off x="2776" y="3310"/>
              <a:ext cx="2381" cy="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Line 59"/>
            <p:cNvSpPr>
              <a:spLocks noChangeShapeType="1"/>
            </p:cNvSpPr>
            <p:nvPr/>
          </p:nvSpPr>
          <p:spPr bwMode="auto">
            <a:xfrm flipV="1">
              <a:off x="2795" y="1276"/>
              <a:ext cx="2418" cy="1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Line 60"/>
            <p:cNvSpPr>
              <a:spLocks noChangeShapeType="1"/>
            </p:cNvSpPr>
            <p:nvPr/>
          </p:nvSpPr>
          <p:spPr bwMode="auto">
            <a:xfrm>
              <a:off x="2762" y="2164"/>
              <a:ext cx="2496" cy="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Line 61"/>
            <p:cNvSpPr>
              <a:spLocks noChangeShapeType="1"/>
            </p:cNvSpPr>
            <p:nvPr/>
          </p:nvSpPr>
          <p:spPr bwMode="auto">
            <a:xfrm flipV="1">
              <a:off x="3686" y="615"/>
              <a:ext cx="0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Text Box 65"/>
            <p:cNvSpPr txBox="1">
              <a:spLocks noChangeArrowheads="1"/>
            </p:cNvSpPr>
            <p:nvPr/>
          </p:nvSpPr>
          <p:spPr bwMode="auto">
            <a:xfrm>
              <a:off x="3439" y="2287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-1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62" name="Text Box 66"/>
            <p:cNvSpPr txBox="1">
              <a:spLocks noChangeArrowheads="1"/>
            </p:cNvSpPr>
            <p:nvPr/>
          </p:nvSpPr>
          <p:spPr bwMode="auto">
            <a:xfrm>
              <a:off x="3404" y="2518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-2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63" name="Line 71"/>
            <p:cNvSpPr>
              <a:spLocks noChangeShapeType="1"/>
            </p:cNvSpPr>
            <p:nvPr/>
          </p:nvSpPr>
          <p:spPr bwMode="auto">
            <a:xfrm>
              <a:off x="4590" y="596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Line 72"/>
            <p:cNvSpPr>
              <a:spLocks noChangeShapeType="1"/>
            </p:cNvSpPr>
            <p:nvPr/>
          </p:nvSpPr>
          <p:spPr bwMode="auto">
            <a:xfrm>
              <a:off x="4590" y="212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Text Box 73"/>
            <p:cNvSpPr txBox="1">
              <a:spLocks noChangeArrowheads="1"/>
            </p:cNvSpPr>
            <p:nvPr/>
          </p:nvSpPr>
          <p:spPr bwMode="auto">
            <a:xfrm>
              <a:off x="4476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Franklin Gothic Book" pitchFamily="34" charset="0"/>
                </a:rPr>
                <a:t>4</a:t>
              </a:r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24666" name="Line 77"/>
            <p:cNvSpPr>
              <a:spLocks noChangeShapeType="1"/>
            </p:cNvSpPr>
            <p:nvPr/>
          </p:nvSpPr>
          <p:spPr bwMode="auto">
            <a:xfrm>
              <a:off x="5043" y="596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Line 78"/>
            <p:cNvSpPr>
              <a:spLocks noChangeShapeType="1"/>
            </p:cNvSpPr>
            <p:nvPr/>
          </p:nvSpPr>
          <p:spPr bwMode="auto">
            <a:xfrm>
              <a:off x="4817" y="596"/>
              <a:ext cx="0" cy="3061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8" name="Line 79"/>
            <p:cNvSpPr>
              <a:spLocks noChangeShapeType="1"/>
            </p:cNvSpPr>
            <p:nvPr/>
          </p:nvSpPr>
          <p:spPr bwMode="auto">
            <a:xfrm>
              <a:off x="4817" y="212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69" name="Line 80"/>
            <p:cNvSpPr>
              <a:spLocks noChangeShapeType="1"/>
            </p:cNvSpPr>
            <p:nvPr/>
          </p:nvSpPr>
          <p:spPr bwMode="auto">
            <a:xfrm>
              <a:off x="5043" y="2126"/>
              <a:ext cx="0" cy="1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70" name="Line 81"/>
            <p:cNvSpPr>
              <a:spLocks noChangeShapeType="1"/>
            </p:cNvSpPr>
            <p:nvPr/>
          </p:nvSpPr>
          <p:spPr bwMode="auto">
            <a:xfrm>
              <a:off x="3626" y="3544"/>
              <a:ext cx="1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71" name="Text Box 82"/>
            <p:cNvSpPr txBox="1">
              <a:spLocks noChangeArrowheads="1"/>
            </p:cNvSpPr>
            <p:nvPr/>
          </p:nvSpPr>
          <p:spPr bwMode="auto">
            <a:xfrm>
              <a:off x="4662" y="21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Franklin Gothic Book" pitchFamily="34" charset="0"/>
                </a:rPr>
                <a:t>5</a:t>
              </a:r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24672" name="Text Box 83"/>
            <p:cNvSpPr txBox="1">
              <a:spLocks noChangeArrowheads="1"/>
            </p:cNvSpPr>
            <p:nvPr/>
          </p:nvSpPr>
          <p:spPr bwMode="auto">
            <a:xfrm>
              <a:off x="4889" y="21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Franklin Gothic Book" pitchFamily="34" charset="0"/>
                </a:rPr>
                <a:t>6</a:t>
              </a:r>
              <a:endParaRPr lang="ru-RU">
                <a:latin typeface="Franklin Gothic Book" pitchFamily="34" charset="0"/>
              </a:endParaRPr>
            </a:p>
          </p:txBody>
        </p:sp>
        <p:sp>
          <p:nvSpPr>
            <p:cNvPr id="24673" name="Text Box 84"/>
            <p:cNvSpPr txBox="1">
              <a:spLocks noChangeArrowheads="1"/>
            </p:cNvSpPr>
            <p:nvPr/>
          </p:nvSpPr>
          <p:spPr bwMode="auto">
            <a:xfrm>
              <a:off x="3390" y="2751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-3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74" name="Text Box 85"/>
            <p:cNvSpPr txBox="1">
              <a:spLocks noChangeArrowheads="1"/>
            </p:cNvSpPr>
            <p:nvPr/>
          </p:nvSpPr>
          <p:spPr bwMode="auto">
            <a:xfrm>
              <a:off x="3390" y="2978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-4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75" name="Text Box 86"/>
            <p:cNvSpPr txBox="1">
              <a:spLocks noChangeArrowheads="1"/>
            </p:cNvSpPr>
            <p:nvPr/>
          </p:nvSpPr>
          <p:spPr bwMode="auto">
            <a:xfrm>
              <a:off x="3404" y="3205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-5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76" name="Text Box 87"/>
            <p:cNvSpPr txBox="1">
              <a:spLocks noChangeArrowheads="1"/>
            </p:cNvSpPr>
            <p:nvPr/>
          </p:nvSpPr>
          <p:spPr bwMode="auto">
            <a:xfrm>
              <a:off x="3404" y="3464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-6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77" name="Line 96"/>
            <p:cNvSpPr>
              <a:spLocks noChangeShapeType="1"/>
            </p:cNvSpPr>
            <p:nvPr/>
          </p:nvSpPr>
          <p:spPr bwMode="auto">
            <a:xfrm>
              <a:off x="2785" y="2408"/>
              <a:ext cx="2372" cy="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78" name="Text Box 97"/>
            <p:cNvSpPr txBox="1">
              <a:spLocks noChangeArrowheads="1"/>
            </p:cNvSpPr>
            <p:nvPr/>
          </p:nvSpPr>
          <p:spPr bwMode="auto">
            <a:xfrm>
              <a:off x="4476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4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79" name="Text Box 98"/>
            <p:cNvSpPr txBox="1">
              <a:spLocks noChangeArrowheads="1"/>
            </p:cNvSpPr>
            <p:nvPr/>
          </p:nvSpPr>
          <p:spPr bwMode="auto">
            <a:xfrm>
              <a:off x="4662" y="21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5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80" name="Text Box 99"/>
            <p:cNvSpPr txBox="1">
              <a:spLocks noChangeArrowheads="1"/>
            </p:cNvSpPr>
            <p:nvPr/>
          </p:nvSpPr>
          <p:spPr bwMode="auto">
            <a:xfrm>
              <a:off x="4889" y="218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6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81" name="Text Box 23"/>
            <p:cNvSpPr txBox="1">
              <a:spLocks noChangeArrowheads="1"/>
            </p:cNvSpPr>
            <p:nvPr/>
          </p:nvSpPr>
          <p:spPr bwMode="auto">
            <a:xfrm>
              <a:off x="3746" y="162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2</a:t>
              </a:r>
              <a:endParaRPr lang="ru-RU" b="1">
                <a:latin typeface="Franklin Gothic Book" pitchFamily="34" charset="0"/>
              </a:endParaRPr>
            </a:p>
          </p:txBody>
        </p:sp>
        <p:sp>
          <p:nvSpPr>
            <p:cNvPr id="24682" name="Text Box 24"/>
            <p:cNvSpPr txBox="1">
              <a:spLocks noChangeArrowheads="1"/>
            </p:cNvSpPr>
            <p:nvPr/>
          </p:nvSpPr>
          <p:spPr bwMode="auto">
            <a:xfrm>
              <a:off x="3746" y="14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>
                  <a:latin typeface="Franklin Gothic Book" pitchFamily="34" charset="0"/>
                </a:rPr>
                <a:t>3</a:t>
              </a:r>
              <a:endParaRPr lang="ru-RU" b="1">
                <a:latin typeface="Franklin Gothic Book" pitchFamily="34" charset="0"/>
              </a:endParaRPr>
            </a:p>
          </p:txBody>
        </p:sp>
      </p:grpSp>
      <p:sp>
        <p:nvSpPr>
          <p:cNvPr id="84071" name="Line 103"/>
          <p:cNvSpPr>
            <a:spLocks noChangeShapeType="1"/>
          </p:cNvSpPr>
          <p:nvPr/>
        </p:nvSpPr>
        <p:spPr bwMode="auto">
          <a:xfrm flipV="1">
            <a:off x="2476500" y="590550"/>
            <a:ext cx="17463" cy="490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1670050" y="3744913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9" name="Oval 69"/>
          <p:cNvSpPr>
            <a:spLocks noChangeArrowheads="1"/>
          </p:cNvSpPr>
          <p:nvPr/>
        </p:nvSpPr>
        <p:spPr bwMode="auto">
          <a:xfrm>
            <a:off x="2027238" y="4816475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0" name="Oval 69"/>
          <p:cNvSpPr>
            <a:spLocks noChangeArrowheads="1"/>
          </p:cNvSpPr>
          <p:nvPr/>
        </p:nvSpPr>
        <p:spPr bwMode="auto">
          <a:xfrm>
            <a:off x="2759075" y="4800600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1" name="Oval 69"/>
          <p:cNvSpPr>
            <a:spLocks noChangeArrowheads="1"/>
          </p:cNvSpPr>
          <p:nvPr/>
        </p:nvSpPr>
        <p:spPr bwMode="auto">
          <a:xfrm>
            <a:off x="2387600" y="5143500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2" name="Oval 69"/>
          <p:cNvSpPr>
            <a:spLocks noChangeArrowheads="1"/>
          </p:cNvSpPr>
          <p:nvPr/>
        </p:nvSpPr>
        <p:spPr bwMode="auto">
          <a:xfrm>
            <a:off x="3113088" y="3714750"/>
            <a:ext cx="180975" cy="1809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05" name="Text Box 88"/>
          <p:cNvSpPr txBox="1">
            <a:spLocks noChangeArrowheads="1"/>
          </p:cNvSpPr>
          <p:nvPr/>
        </p:nvSpPr>
        <p:spPr bwMode="auto">
          <a:xfrm>
            <a:off x="3676650" y="127000"/>
            <a:ext cx="5202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>
                <a:solidFill>
                  <a:srgbClr val="FF33CC"/>
                </a:solidFill>
                <a:latin typeface="Franklin Gothic Book" pitchFamily="34" charset="0"/>
              </a:rPr>
              <a:t>y = x</a:t>
            </a:r>
            <a:r>
              <a:rPr lang="en-US" sz="4400" b="1" i="1" baseline="30000">
                <a:solidFill>
                  <a:srgbClr val="FF33CC"/>
                </a:solidFill>
                <a:latin typeface="Franklin Gothic Book" pitchFamily="34" charset="0"/>
              </a:rPr>
              <a:t>2</a:t>
            </a:r>
            <a:r>
              <a:rPr lang="en-US" sz="4400" b="1" i="1">
                <a:solidFill>
                  <a:srgbClr val="FF33CC"/>
                </a:solidFill>
                <a:latin typeface="Franklin Gothic Book" pitchFamily="34" charset="0"/>
              </a:rPr>
              <a:t> – 4x – 2</a:t>
            </a:r>
            <a:r>
              <a:rPr lang="en-US">
                <a:latin typeface="Franklin Gothic Book" pitchFamily="34" charset="0"/>
              </a:rPr>
              <a:t> 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06" name="Text Box 90"/>
          <p:cNvSpPr txBox="1">
            <a:spLocks noChangeArrowheads="1"/>
          </p:cNvSpPr>
          <p:nvPr/>
        </p:nvSpPr>
        <p:spPr bwMode="auto">
          <a:xfrm>
            <a:off x="4500563" y="1143000"/>
            <a:ext cx="464343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Графиком функции является парабола, ветви которой направлены вверх.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Координаты вершины:</a:t>
            </a:r>
          </a:p>
          <a:p>
            <a:pPr eaLnBrk="1" hangingPunct="1"/>
            <a:r>
              <a:rPr lang="en-US" sz="2800" i="1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en-US" sz="2800" i="1">
                <a:latin typeface="Franklin Gothic Book" pitchFamily="34" charset="0"/>
              </a:rPr>
              <a:t>m = -b</a:t>
            </a:r>
            <a:r>
              <a:rPr lang="ru-RU" sz="2800" i="1">
                <a:latin typeface="Franklin Gothic Book" pitchFamily="34" charset="0"/>
              </a:rPr>
              <a:t>/</a:t>
            </a:r>
            <a:r>
              <a:rPr lang="en-US" sz="2800" i="1">
                <a:latin typeface="Franklin Gothic Book" pitchFamily="34" charset="0"/>
              </a:rPr>
              <a:t>2a</a:t>
            </a:r>
            <a:r>
              <a:rPr lang="ru-RU" sz="2800" i="1">
                <a:latin typeface="Franklin Gothic Book" pitchFamily="34" charset="0"/>
              </a:rPr>
              <a:t> = -(-4)/2 = 2</a:t>
            </a:r>
            <a:r>
              <a:rPr lang="en-US" sz="2800" i="1">
                <a:latin typeface="Franklin Gothic Book" pitchFamily="34" charset="0"/>
              </a:rPr>
              <a:t>;</a:t>
            </a:r>
            <a:endParaRPr lang="ru-RU" sz="2800" i="1">
              <a:latin typeface="Franklin Gothic Book" pitchFamily="34" charset="0"/>
            </a:endParaRPr>
          </a:p>
          <a:p>
            <a:pPr eaLnBrk="1" hangingPunct="1"/>
            <a:r>
              <a:rPr lang="en-US" sz="2800" i="1">
                <a:latin typeface="Franklin Gothic Book" pitchFamily="34" charset="0"/>
              </a:rPr>
              <a:t>n = y(</a:t>
            </a:r>
            <a:r>
              <a:rPr lang="ru-RU" sz="2800" i="1">
                <a:latin typeface="Franklin Gothic Book" pitchFamily="34" charset="0"/>
              </a:rPr>
              <a:t>2</a:t>
            </a:r>
            <a:r>
              <a:rPr lang="en-US" sz="2800" i="1">
                <a:latin typeface="Franklin Gothic Book" pitchFamily="34" charset="0"/>
              </a:rPr>
              <a:t>)</a:t>
            </a:r>
            <a:r>
              <a:rPr lang="ru-RU" sz="2800" i="1">
                <a:latin typeface="Franklin Gothic Book" pitchFamily="34" charset="0"/>
              </a:rPr>
              <a:t> = 2</a:t>
            </a:r>
            <a:r>
              <a:rPr lang="ru-RU" sz="2800" i="1" baseline="30000">
                <a:latin typeface="Franklin Gothic Book" pitchFamily="34" charset="0"/>
              </a:rPr>
              <a:t>2</a:t>
            </a:r>
            <a:r>
              <a:rPr lang="ru-RU" sz="2800" i="1">
                <a:latin typeface="Franklin Gothic Book" pitchFamily="34" charset="0"/>
              </a:rPr>
              <a:t>- 4∙2 – 2 = -6</a:t>
            </a:r>
          </a:p>
          <a:p>
            <a:pPr eaLnBrk="1" hangingPunct="1">
              <a:buFont typeface="Arial" charset="0"/>
              <a:buChar char="•"/>
            </a:pPr>
            <a:endParaRPr lang="ru-RU" sz="2800" i="1">
              <a:latin typeface="Franklin Gothic Book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7" name="Таблица 106"/>
          <p:cNvGraphicFramePr>
            <a:graphicFrameLocks noGrp="1"/>
          </p:cNvGraphicFramePr>
          <p:nvPr/>
        </p:nvGraphicFramePr>
        <p:xfrm>
          <a:off x="4643438" y="4071938"/>
          <a:ext cx="3786186" cy="928688"/>
        </p:xfrm>
        <a:graphic>
          <a:graphicData uri="http://schemas.openxmlformats.org/drawingml/2006/table">
            <a:tbl>
              <a:tblPr/>
              <a:tblGrid>
                <a:gridCol w="626852"/>
                <a:gridCol w="922169"/>
                <a:gridCol w="657498"/>
                <a:gridCol w="790298"/>
                <a:gridCol w="789369"/>
              </a:tblGrid>
              <a:tr h="464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-2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63" grpId="0"/>
      <p:bldP spid="84071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25603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Сформулируйте алгоритм построения графика квадратичной функции.</a:t>
            </a:r>
          </a:p>
          <a:p>
            <a:pPr eaLnBrk="1" hangingPunct="1"/>
            <a:r>
              <a:rPr lang="ru-RU" smtClean="0"/>
              <a:t>В чем испытывали трудности?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24288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Древняя  китайская мудрость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Скажи мне  - и я забуду,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Покажи мне - и я запомню,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Вовлеки меня – и я пойму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/>
          </a:p>
        </p:txBody>
      </p:sp>
      <p:pic>
        <p:nvPicPr>
          <p:cNvPr id="7173" name="Picture 5" descr="conference-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34559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25717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Рисунок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357313"/>
            <a:ext cx="2413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Рисунок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643438"/>
            <a:ext cx="27257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Рисунок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22494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Повторим?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714375"/>
            <a:ext cx="9144000" cy="7143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+mn-lt"/>
                <a:cs typeface="+mn-cs"/>
              </a:rPr>
              <a:t>     Назовите координаты вершин парабол, ось симметрии.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001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Сформулируйте правила построения графиков функций </a:t>
            </a:r>
            <a:r>
              <a:rPr lang="ru-RU" i="1" dirty="0" smtClean="0"/>
              <a:t>у=ах</a:t>
            </a:r>
            <a:r>
              <a:rPr lang="ru-RU" i="1" baseline="30000" dirty="0" smtClean="0"/>
              <a:t>2</a:t>
            </a:r>
            <a:r>
              <a:rPr lang="ru-RU" i="1" dirty="0" smtClean="0"/>
              <a:t> </a:t>
            </a:r>
            <a:r>
              <a:rPr lang="ru-RU" i="1" dirty="0"/>
              <a:t>+ </a:t>
            </a:r>
            <a:r>
              <a:rPr lang="en-US" i="1" dirty="0" smtClean="0"/>
              <a:t>n</a:t>
            </a:r>
            <a:r>
              <a:rPr lang="ru-RU" i="1" dirty="0"/>
              <a:t>,</a:t>
            </a:r>
            <a:r>
              <a:rPr lang="ru-RU" i="1" dirty="0" smtClean="0"/>
              <a:t> </a:t>
            </a:r>
            <a:r>
              <a:rPr lang="ru-RU" i="1" dirty="0" err="1" smtClean="0"/>
              <a:t>у=а</a:t>
            </a:r>
            <a:r>
              <a:rPr lang="ru-RU" i="1" dirty="0" smtClean="0"/>
              <a:t>(</a:t>
            </a:r>
            <a:r>
              <a:rPr lang="ru-RU" i="1" dirty="0" err="1" smtClean="0"/>
              <a:t>х</a:t>
            </a:r>
            <a:r>
              <a:rPr lang="ru-RU" i="1" dirty="0" smtClean="0"/>
              <a:t>-</a:t>
            </a:r>
            <a:r>
              <a:rPr lang="en-US" i="1" dirty="0" smtClean="0"/>
              <a:t>m</a:t>
            </a:r>
            <a:r>
              <a:rPr lang="ru-RU" i="1" dirty="0" smtClean="0"/>
              <a:t>)</a:t>
            </a:r>
            <a:r>
              <a:rPr lang="ru-RU" i="1" baseline="30000" dirty="0" smtClean="0"/>
              <a:t>2, </a:t>
            </a:r>
            <a:r>
              <a:rPr lang="ru-RU" i="1" dirty="0" err="1" smtClean="0"/>
              <a:t>у=а</a:t>
            </a:r>
            <a:r>
              <a:rPr lang="ru-RU" i="1" dirty="0" smtClean="0"/>
              <a:t>(</a:t>
            </a:r>
            <a:r>
              <a:rPr lang="ru-RU" i="1" dirty="0" err="1" smtClean="0"/>
              <a:t>х</a:t>
            </a:r>
            <a:r>
              <a:rPr lang="ru-RU" i="1" dirty="0" smtClean="0"/>
              <a:t>-</a:t>
            </a:r>
            <a:r>
              <a:rPr lang="en-US" i="1" dirty="0" smtClean="0"/>
              <a:t>m</a:t>
            </a:r>
            <a:r>
              <a:rPr lang="ru-RU" i="1" dirty="0" smtClean="0"/>
              <a:t>)</a:t>
            </a:r>
            <a:r>
              <a:rPr lang="ru-RU" i="1" baseline="30000" dirty="0" smtClean="0"/>
              <a:t>2</a:t>
            </a:r>
            <a:r>
              <a:rPr lang="ru-RU" i="1" dirty="0" smtClean="0"/>
              <a:t> + </a:t>
            </a:r>
            <a:r>
              <a:rPr lang="en-US" i="1" dirty="0" smtClean="0"/>
              <a:t>n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3315" name="Picture 6" descr="Безимени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25" y="1143000"/>
            <a:ext cx="6365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Содержимое 2"/>
          <p:cNvSpPr txBox="1">
            <a:spLocks/>
          </p:cNvSpPr>
          <p:nvPr/>
        </p:nvSpPr>
        <p:spPr bwMode="auto">
          <a:xfrm>
            <a:off x="0" y="2071688"/>
            <a:ext cx="26431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Franklin Gothic Book" pitchFamily="34" charset="0"/>
              </a:rPr>
              <a:t>С помощью каких преобразо-ваний получили графики?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56363" y="722313"/>
          <a:ext cx="21605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4" imgW="952200" imgH="228600" progId="Equation.3">
                  <p:embed/>
                </p:oleObj>
              </mc:Choice>
              <mc:Fallback>
                <p:oleObj name="Формула" r:id="rId4" imgW="9522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722313"/>
                        <a:ext cx="2160587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715125" y="2033588"/>
          <a:ext cx="18446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6" imgW="812520" imgH="228600" progId="Equation.3">
                  <p:embed/>
                </p:oleObj>
              </mc:Choice>
              <mc:Fallback>
                <p:oleObj name="Формула" r:id="rId6" imgW="8125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033588"/>
                        <a:ext cx="1844675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369050" y="3170238"/>
          <a:ext cx="2044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8" imgW="901440" imgH="228600" progId="Equation.3">
                  <p:embed/>
                </p:oleObj>
              </mc:Choice>
              <mc:Fallback>
                <p:oleObj name="Формула" r:id="rId8" imgW="90144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3170238"/>
                        <a:ext cx="20447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396038" y="4537075"/>
          <a:ext cx="18145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10" imgW="799920" imgH="228600" progId="Equation.3">
                  <p:embed/>
                </p:oleObj>
              </mc:Choice>
              <mc:Fallback>
                <p:oleObj name="Формула" r:id="rId10" imgW="7999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537075"/>
                        <a:ext cx="1814512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8734425" y="909638"/>
            <a:ext cx="217488" cy="217487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926513" y="2146300"/>
            <a:ext cx="217487" cy="2174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8632825" y="3314700"/>
            <a:ext cx="217488" cy="217488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8313738" y="4683125"/>
            <a:ext cx="217487" cy="21748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034" name="Picture 14" descr="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6084888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Установите соответствие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Самостоятельная работа!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71688" y="2500313"/>
            <a:ext cx="5257800" cy="13287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600" dirty="0" smtClean="0">
                <a:solidFill>
                  <a:srgbClr val="C00000"/>
                </a:solidFill>
              </a:rPr>
              <a:t>М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0070C0"/>
                </a:solidFill>
              </a:rPr>
              <a:t>О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00B050"/>
                </a:solidFill>
              </a:rPr>
              <a:t>Л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7030A0"/>
                </a:solidFill>
              </a:rPr>
              <a:t>О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00B050"/>
                </a:solidFill>
              </a:rPr>
              <a:t>Е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Ц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angara.net/image/1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63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Фото жизнь - Александр Филиппов - Природа Кавказа - Парабола нисходяща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3214688"/>
            <a:ext cx="5465762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Падение  баскетбольного мяча</a:t>
            </a:r>
            <a:endParaRPr lang="ru-RU" dirty="0"/>
          </a:p>
        </p:txBody>
      </p:sp>
      <p:pic>
        <p:nvPicPr>
          <p:cNvPr id="16387" name="Picture 2" descr="Файл:Bouncing ball strobe edi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285875"/>
            <a:ext cx="7620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Параболический фонтан</a:t>
            </a:r>
            <a:endParaRPr lang="ru-RU" dirty="0"/>
          </a:p>
        </p:txBody>
      </p:sp>
      <p:pic>
        <p:nvPicPr>
          <p:cNvPr id="17411" name="Picture 2" descr="http://www.ljplus.ru/img3/i/n/interesniy_kiev/2007_07_12___-001_o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200" y="1303338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Библиотека с крышей в форме параболы в  </a:t>
            </a:r>
            <a:r>
              <a:rPr lang="ru-RU" dirty="0" err="1" smtClean="0"/>
              <a:t>норвегии</a:t>
            </a:r>
            <a:endParaRPr lang="ru-RU" dirty="0"/>
          </a:p>
        </p:txBody>
      </p:sp>
      <p:pic>
        <p:nvPicPr>
          <p:cNvPr id="18435" name="Picture 2" descr="Файл:Tromsø library - 2005-09-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299</Words>
  <Application>Microsoft Office PowerPoint</Application>
  <PresentationFormat>Экран (4:3)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Формула</vt:lpstr>
      <vt:lpstr>Построение графика квадратичной функции</vt:lpstr>
      <vt:lpstr>Презентация PowerPoint</vt:lpstr>
      <vt:lpstr>Презентация PowerPoint</vt:lpstr>
      <vt:lpstr>Презентация PowerPoint</vt:lpstr>
      <vt:lpstr>Самостоятельная работа!</vt:lpstr>
      <vt:lpstr>Презентация PowerPoint</vt:lpstr>
      <vt:lpstr>Падение  баскетбольного мяча</vt:lpstr>
      <vt:lpstr>Параболический фонтан</vt:lpstr>
      <vt:lpstr>Библиотека с крышей в форме параболы в  норвегии</vt:lpstr>
      <vt:lpstr>Лучи прожектора</vt:lpstr>
      <vt:lpstr>Параболическая  солнечная электростанция в калифорнии, США</vt:lpstr>
      <vt:lpstr>Вращающийся сосуд с жидкостью</vt:lpstr>
      <vt:lpstr>Цели урока:</vt:lpstr>
      <vt:lpstr>АЛГОРИТМ ПОСТРОЕНИЯ ГРАФИКА КВАДРАТИЧНОЙ ФУНКЦИИ</vt:lpstr>
      <vt:lpstr>Презентация PowerPoint</vt:lpstr>
      <vt:lpstr>Итоги урока</vt:lpstr>
      <vt:lpstr>Древняя  китайская мудрость  Скажи мне  - и я забуду, Покажи мне - и я запомню, Вовлеки меня – и я пойму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графика квадратичной функции</dc:title>
  <dc:creator>двойник</dc:creator>
  <cp:lastModifiedBy>Двойники</cp:lastModifiedBy>
  <cp:revision>24</cp:revision>
  <dcterms:created xsi:type="dcterms:W3CDTF">2009-11-01T17:59:25Z</dcterms:created>
  <dcterms:modified xsi:type="dcterms:W3CDTF">2012-08-29T13:47:04Z</dcterms:modified>
</cp:coreProperties>
</file>