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57" r:id="rId4"/>
    <p:sldId id="278" r:id="rId5"/>
    <p:sldId id="266" r:id="rId6"/>
    <p:sldId id="272" r:id="rId7"/>
    <p:sldId id="270" r:id="rId8"/>
    <p:sldId id="265" r:id="rId9"/>
    <p:sldId id="263" r:id="rId10"/>
    <p:sldId id="260" r:id="rId11"/>
    <p:sldId id="268" r:id="rId12"/>
    <p:sldId id="27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2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524FC-4AD6-43EB-9E2D-2506A4416AEC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878B-10F3-4E7F-ACC8-210221A5C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524FC-4AD6-43EB-9E2D-2506A4416AEC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878B-10F3-4E7F-ACC8-210221A5C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524FC-4AD6-43EB-9E2D-2506A4416AEC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878B-10F3-4E7F-ACC8-210221A5C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524FC-4AD6-43EB-9E2D-2506A4416AEC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878B-10F3-4E7F-ACC8-210221A5C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524FC-4AD6-43EB-9E2D-2506A4416AEC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878B-10F3-4E7F-ACC8-210221A5C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524FC-4AD6-43EB-9E2D-2506A4416AEC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878B-10F3-4E7F-ACC8-210221A5C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524FC-4AD6-43EB-9E2D-2506A4416AEC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878B-10F3-4E7F-ACC8-210221A5C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524FC-4AD6-43EB-9E2D-2506A4416AEC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878B-10F3-4E7F-ACC8-210221A5C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524FC-4AD6-43EB-9E2D-2506A4416AEC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878B-10F3-4E7F-ACC8-210221A5C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524FC-4AD6-43EB-9E2D-2506A4416AEC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878B-10F3-4E7F-ACC8-210221A5C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524FC-4AD6-43EB-9E2D-2506A4416AEC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878B-10F3-4E7F-ACC8-210221A5C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524FC-4AD6-43EB-9E2D-2506A4416AEC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6A878B-10F3-4E7F-ACC8-210221A5C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Anatole_France_1921.pn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hyperlink" Target="http://ru.wikipedia.org/wiki/%D0%A4%D0%B0%D0%B9%D0%BB:Diophantus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:\USERS\User\Мои документы\Мои рисунки\Рису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9050"/>
            <a:ext cx="9144000" cy="68961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357422" y="1643050"/>
            <a:ext cx="58306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Сравнение чисел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Picture 10" descr="12121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2500306"/>
            <a:ext cx="3114022" cy="2586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214546" y="5500702"/>
            <a:ext cx="67151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Возженникова</a:t>
            </a:r>
            <a:r>
              <a:rPr lang="ru-RU" dirty="0" smtClean="0"/>
              <a:t> Марина Сергеевна</a:t>
            </a:r>
          </a:p>
          <a:p>
            <a:r>
              <a:rPr lang="ru-RU" dirty="0" smtClean="0"/>
              <a:t>Учитель математики</a:t>
            </a:r>
          </a:p>
          <a:p>
            <a:r>
              <a:rPr lang="ru-RU" dirty="0" smtClean="0"/>
              <a:t>КОГОКУ СОШ с УИОП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1765300" y="115888"/>
            <a:ext cx="5662613" cy="53657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38100" cmpd="dbl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6600"/>
                </a:solidFill>
              </a:rPr>
              <a:t>Математический диктант</a:t>
            </a: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504825" y="763588"/>
            <a:ext cx="1798638" cy="53657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38100" cmpd="dbl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1 вариант</a:t>
            </a: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6443663" y="796925"/>
            <a:ext cx="1798637" cy="53657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38100" cmpd="dbl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2 вариант</a:t>
            </a: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179388" y="1604963"/>
            <a:ext cx="2411412" cy="574675"/>
            <a:chOff x="158" y="1011"/>
            <a:chExt cx="1519" cy="362"/>
          </a:xfrm>
        </p:grpSpPr>
        <p:sp>
          <p:nvSpPr>
            <p:cNvPr id="2056" name="AutoShape 8"/>
            <p:cNvSpPr>
              <a:spLocks noChangeArrowheads="1"/>
            </p:cNvSpPr>
            <p:nvPr/>
          </p:nvSpPr>
          <p:spPr bwMode="auto">
            <a:xfrm>
              <a:off x="642" y="1011"/>
              <a:ext cx="1035" cy="36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50000">
                  <a:srgbClr val="FFFFFF"/>
                </a:gs>
                <a:gs pos="100000">
                  <a:srgbClr val="FFFFCC"/>
                </a:gs>
              </a:gsLst>
              <a:lin ang="5400000" scaled="1"/>
            </a:gradFill>
            <a:ln w="9525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–3</a:t>
              </a: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+ </a:t>
              </a: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9</a:t>
              </a:r>
              <a:r>
                <a:rPr lang="en-US" sz="2800" b="1">
                  <a:latin typeface="Times New Roman" pitchFamily="18" charset="0"/>
                </a:rPr>
                <a:t>|</a:t>
              </a:r>
            </a:p>
          </p:txBody>
        </p:sp>
        <p:sp>
          <p:nvSpPr>
            <p:cNvPr id="2057" name="AutoShape 9"/>
            <p:cNvSpPr>
              <a:spLocks noChangeArrowheads="1"/>
            </p:cNvSpPr>
            <p:nvPr/>
          </p:nvSpPr>
          <p:spPr bwMode="auto">
            <a:xfrm>
              <a:off x="158" y="1026"/>
              <a:ext cx="454" cy="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50000">
                  <a:srgbClr val="FFFFFF"/>
                </a:gs>
                <a:gs pos="100000">
                  <a:srgbClr val="FFFFCC"/>
                </a:gs>
              </a:gsLst>
              <a:lin ang="5400000" scaled="1"/>
            </a:gradFill>
            <a:ln w="38100" cmpd="dbl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/>
                <a:t>1 .</a:t>
              </a:r>
            </a:p>
          </p:txBody>
        </p:sp>
      </p:grp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4897438" y="1604963"/>
            <a:ext cx="2360612" cy="574675"/>
            <a:chOff x="3107" y="1011"/>
            <a:chExt cx="1487" cy="362"/>
          </a:xfrm>
        </p:grpSpPr>
        <p:sp>
          <p:nvSpPr>
            <p:cNvPr id="2064" name="AutoShape 16"/>
            <p:cNvSpPr>
              <a:spLocks noChangeArrowheads="1"/>
            </p:cNvSpPr>
            <p:nvPr/>
          </p:nvSpPr>
          <p:spPr bwMode="auto">
            <a:xfrm>
              <a:off x="3591" y="1011"/>
              <a:ext cx="1003" cy="36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50000">
                  <a:srgbClr val="FFFFFF"/>
                </a:gs>
                <a:gs pos="100000">
                  <a:srgbClr val="FFFFCC"/>
                </a:gs>
              </a:gsLst>
              <a:lin ang="5400000" scaled="1"/>
            </a:gradFill>
            <a:ln w="9525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7</a:t>
              </a: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+ </a:t>
              </a:r>
              <a:r>
                <a:rPr lang="en-US" sz="2800" b="1">
                  <a:latin typeface="Times New Roman" pitchFamily="18" charset="0"/>
                </a:rPr>
                <a:t>| </a:t>
              </a:r>
              <a:r>
                <a:rPr lang="ru-RU" b="1"/>
                <a:t>–</a:t>
              </a:r>
              <a:r>
                <a:rPr lang="ru-RU" sz="2800" b="1">
                  <a:latin typeface="Times New Roman" pitchFamily="18" charset="0"/>
                </a:rPr>
                <a:t>4</a:t>
              </a:r>
              <a:r>
                <a:rPr lang="en-US" sz="2800" b="1">
                  <a:latin typeface="Times New Roman" pitchFamily="18" charset="0"/>
                </a:rPr>
                <a:t>|</a:t>
              </a:r>
            </a:p>
          </p:txBody>
        </p:sp>
        <p:sp>
          <p:nvSpPr>
            <p:cNvPr id="2065" name="AutoShape 17"/>
            <p:cNvSpPr>
              <a:spLocks noChangeArrowheads="1"/>
            </p:cNvSpPr>
            <p:nvPr/>
          </p:nvSpPr>
          <p:spPr bwMode="auto">
            <a:xfrm>
              <a:off x="3107" y="1026"/>
              <a:ext cx="454" cy="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50000">
                  <a:srgbClr val="FFFFFF"/>
                </a:gs>
                <a:gs pos="100000">
                  <a:srgbClr val="FFFFCC"/>
                </a:gs>
              </a:gsLst>
              <a:lin ang="5400000" scaled="1"/>
            </a:gradFill>
            <a:ln w="38100" cmpd="dbl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/>
                <a:t>1 .</a:t>
              </a:r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179388" y="2501900"/>
            <a:ext cx="2828925" cy="574675"/>
            <a:chOff x="158" y="1011"/>
            <a:chExt cx="1782" cy="362"/>
          </a:xfrm>
        </p:grpSpPr>
        <p:sp>
          <p:nvSpPr>
            <p:cNvPr id="2075" name="AutoShape 27"/>
            <p:cNvSpPr>
              <a:spLocks noChangeArrowheads="1"/>
            </p:cNvSpPr>
            <p:nvPr/>
          </p:nvSpPr>
          <p:spPr bwMode="auto">
            <a:xfrm>
              <a:off x="641" y="1011"/>
              <a:ext cx="1299" cy="36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50000">
                  <a:srgbClr val="FFFFFF"/>
                </a:gs>
                <a:gs pos="100000">
                  <a:srgbClr val="FFFFCC"/>
                </a:gs>
              </a:gsLst>
              <a:lin ang="5400000" scaled="1"/>
            </a:gradFill>
            <a:ln w="9525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–12</a:t>
              </a: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– </a:t>
              </a: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– 5</a:t>
              </a:r>
              <a:r>
                <a:rPr lang="en-US" sz="2800" b="1">
                  <a:latin typeface="Times New Roman" pitchFamily="18" charset="0"/>
                </a:rPr>
                <a:t>|</a:t>
              </a:r>
            </a:p>
          </p:txBody>
        </p:sp>
        <p:sp>
          <p:nvSpPr>
            <p:cNvPr id="2076" name="AutoShape 28"/>
            <p:cNvSpPr>
              <a:spLocks noChangeArrowheads="1"/>
            </p:cNvSpPr>
            <p:nvPr/>
          </p:nvSpPr>
          <p:spPr bwMode="auto">
            <a:xfrm>
              <a:off x="158" y="1026"/>
              <a:ext cx="454" cy="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50000">
                  <a:srgbClr val="FFFFFF"/>
                </a:gs>
                <a:gs pos="100000">
                  <a:srgbClr val="FFFFCC"/>
                </a:gs>
              </a:gsLst>
              <a:lin ang="5400000" scaled="1"/>
            </a:gradFill>
            <a:ln w="38100" cmpd="dbl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/>
                <a:t>2 .</a:t>
              </a:r>
            </a:p>
          </p:txBody>
        </p:sp>
      </p:grp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4897438" y="2501900"/>
            <a:ext cx="2825750" cy="574675"/>
            <a:chOff x="158" y="1011"/>
            <a:chExt cx="1780" cy="362"/>
          </a:xfrm>
        </p:grpSpPr>
        <p:sp>
          <p:nvSpPr>
            <p:cNvPr id="2081" name="AutoShape 33"/>
            <p:cNvSpPr>
              <a:spLocks noChangeArrowheads="1"/>
            </p:cNvSpPr>
            <p:nvPr/>
          </p:nvSpPr>
          <p:spPr bwMode="auto">
            <a:xfrm>
              <a:off x="639" y="1011"/>
              <a:ext cx="1299" cy="36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50000">
                  <a:srgbClr val="FFFFFF"/>
                </a:gs>
                <a:gs pos="100000">
                  <a:srgbClr val="FFFFCC"/>
                </a:gs>
              </a:gsLst>
              <a:lin ang="5400000" scaled="1"/>
            </a:gradFill>
            <a:ln w="9525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–10</a:t>
              </a: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– </a:t>
              </a: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– 2</a:t>
              </a:r>
              <a:r>
                <a:rPr lang="en-US" sz="2800" b="1">
                  <a:latin typeface="Times New Roman" pitchFamily="18" charset="0"/>
                </a:rPr>
                <a:t>|</a:t>
              </a:r>
            </a:p>
          </p:txBody>
        </p:sp>
        <p:sp>
          <p:nvSpPr>
            <p:cNvPr id="2082" name="AutoShape 34"/>
            <p:cNvSpPr>
              <a:spLocks noChangeArrowheads="1"/>
            </p:cNvSpPr>
            <p:nvPr/>
          </p:nvSpPr>
          <p:spPr bwMode="auto">
            <a:xfrm>
              <a:off x="158" y="1026"/>
              <a:ext cx="454" cy="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50000">
                  <a:srgbClr val="FFFFFF"/>
                </a:gs>
                <a:gs pos="100000">
                  <a:srgbClr val="FFFFCC"/>
                </a:gs>
              </a:gsLst>
              <a:lin ang="5400000" scaled="1"/>
            </a:gradFill>
            <a:ln w="38100" cmpd="dbl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/>
                <a:t>2 .</a:t>
              </a:r>
            </a:p>
          </p:txBody>
        </p:sp>
      </p:grpSp>
      <p:grpSp>
        <p:nvGrpSpPr>
          <p:cNvPr id="6" name="Group 35"/>
          <p:cNvGrpSpPr>
            <a:grpSpLocks/>
          </p:cNvGrpSpPr>
          <p:nvPr/>
        </p:nvGrpSpPr>
        <p:grpSpPr bwMode="auto">
          <a:xfrm>
            <a:off x="179388" y="3398838"/>
            <a:ext cx="2738437" cy="574675"/>
            <a:chOff x="158" y="1011"/>
            <a:chExt cx="1725" cy="362"/>
          </a:xfrm>
        </p:grpSpPr>
        <p:sp>
          <p:nvSpPr>
            <p:cNvPr id="2084" name="AutoShape 36"/>
            <p:cNvSpPr>
              <a:spLocks noChangeArrowheads="1"/>
            </p:cNvSpPr>
            <p:nvPr/>
          </p:nvSpPr>
          <p:spPr bwMode="auto">
            <a:xfrm>
              <a:off x="640" y="1011"/>
              <a:ext cx="1243" cy="36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50000">
                  <a:srgbClr val="FFFFFF"/>
                </a:gs>
                <a:gs pos="100000">
                  <a:srgbClr val="FFFFCC"/>
                </a:gs>
              </a:gsLst>
              <a:lin ang="5400000" scaled="1"/>
            </a:gradFill>
            <a:ln w="9525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–57</a:t>
              </a: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– </a:t>
              </a: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29</a:t>
              </a:r>
              <a:r>
                <a:rPr lang="en-US" sz="2800" b="1">
                  <a:latin typeface="Times New Roman" pitchFamily="18" charset="0"/>
                </a:rPr>
                <a:t>|</a:t>
              </a:r>
            </a:p>
          </p:txBody>
        </p:sp>
        <p:sp>
          <p:nvSpPr>
            <p:cNvPr id="2085" name="AutoShape 37"/>
            <p:cNvSpPr>
              <a:spLocks noChangeArrowheads="1"/>
            </p:cNvSpPr>
            <p:nvPr/>
          </p:nvSpPr>
          <p:spPr bwMode="auto">
            <a:xfrm>
              <a:off x="158" y="1026"/>
              <a:ext cx="454" cy="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50000">
                  <a:srgbClr val="FFFFFF"/>
                </a:gs>
                <a:gs pos="100000">
                  <a:srgbClr val="FFFFCC"/>
                </a:gs>
              </a:gsLst>
              <a:lin ang="5400000" scaled="1"/>
            </a:gradFill>
            <a:ln w="38100" cmpd="dbl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/>
                <a:t>3 .</a:t>
              </a:r>
            </a:p>
          </p:txBody>
        </p:sp>
      </p:grpSp>
      <p:grpSp>
        <p:nvGrpSpPr>
          <p:cNvPr id="7" name="Group 38"/>
          <p:cNvGrpSpPr>
            <a:grpSpLocks/>
          </p:cNvGrpSpPr>
          <p:nvPr/>
        </p:nvGrpSpPr>
        <p:grpSpPr bwMode="auto">
          <a:xfrm>
            <a:off x="4897438" y="3398838"/>
            <a:ext cx="2735262" cy="574675"/>
            <a:chOff x="158" y="1011"/>
            <a:chExt cx="1723" cy="362"/>
          </a:xfrm>
        </p:grpSpPr>
        <p:sp>
          <p:nvSpPr>
            <p:cNvPr id="2087" name="AutoShape 39"/>
            <p:cNvSpPr>
              <a:spLocks noChangeArrowheads="1"/>
            </p:cNvSpPr>
            <p:nvPr/>
          </p:nvSpPr>
          <p:spPr bwMode="auto">
            <a:xfrm>
              <a:off x="638" y="1011"/>
              <a:ext cx="1243" cy="36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50000">
                  <a:srgbClr val="FFFFFF"/>
                </a:gs>
                <a:gs pos="100000">
                  <a:srgbClr val="FFFFCC"/>
                </a:gs>
              </a:gsLst>
              <a:lin ang="5400000" scaled="1"/>
            </a:gradFill>
            <a:ln w="9525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–76</a:t>
              </a: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– </a:t>
              </a: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47</a:t>
              </a:r>
              <a:r>
                <a:rPr lang="en-US" sz="2800" b="1">
                  <a:latin typeface="Times New Roman" pitchFamily="18" charset="0"/>
                </a:rPr>
                <a:t>|</a:t>
              </a:r>
            </a:p>
          </p:txBody>
        </p:sp>
        <p:sp>
          <p:nvSpPr>
            <p:cNvPr id="2088" name="AutoShape 40"/>
            <p:cNvSpPr>
              <a:spLocks noChangeArrowheads="1"/>
            </p:cNvSpPr>
            <p:nvPr/>
          </p:nvSpPr>
          <p:spPr bwMode="auto">
            <a:xfrm>
              <a:off x="158" y="1026"/>
              <a:ext cx="454" cy="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50000">
                  <a:srgbClr val="FFFFFF"/>
                </a:gs>
                <a:gs pos="100000">
                  <a:srgbClr val="FFFFCC"/>
                </a:gs>
              </a:gsLst>
              <a:lin ang="5400000" scaled="1"/>
            </a:gradFill>
            <a:ln w="38100" cmpd="dbl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/>
                <a:t>3 .</a:t>
              </a:r>
            </a:p>
          </p:txBody>
        </p:sp>
      </p:grpSp>
      <p:grpSp>
        <p:nvGrpSpPr>
          <p:cNvPr id="8" name="Group 41"/>
          <p:cNvGrpSpPr>
            <a:grpSpLocks/>
          </p:cNvGrpSpPr>
          <p:nvPr/>
        </p:nvGrpSpPr>
        <p:grpSpPr bwMode="auto">
          <a:xfrm>
            <a:off x="179388" y="4297363"/>
            <a:ext cx="2544762" cy="574675"/>
            <a:chOff x="158" y="1010"/>
            <a:chExt cx="1603" cy="362"/>
          </a:xfrm>
        </p:grpSpPr>
        <p:sp>
          <p:nvSpPr>
            <p:cNvPr id="2090" name="AutoShape 42"/>
            <p:cNvSpPr>
              <a:spLocks noChangeArrowheads="1"/>
            </p:cNvSpPr>
            <p:nvPr/>
          </p:nvSpPr>
          <p:spPr bwMode="auto">
            <a:xfrm>
              <a:off x="640" y="1010"/>
              <a:ext cx="1121" cy="36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50000">
                  <a:srgbClr val="FFFFFF"/>
                </a:gs>
                <a:gs pos="100000">
                  <a:srgbClr val="FFFFCC"/>
                </a:gs>
              </a:gsLst>
              <a:lin ang="5400000" scaled="1"/>
            </a:gradFill>
            <a:ln w="9525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8</a:t>
              </a: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</a:t>
              </a:r>
              <a:r>
                <a:rPr lang="ru-RU" sz="2800" b="1"/>
                <a:t>·</a:t>
              </a:r>
              <a:r>
                <a:rPr lang="ru-RU" sz="2800" b="1">
                  <a:latin typeface="Times New Roman" pitchFamily="18" charset="0"/>
                </a:rPr>
                <a:t> </a:t>
              </a: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–</a:t>
              </a:r>
              <a:r>
                <a:rPr lang="ru-RU"/>
                <a:t> </a:t>
              </a:r>
              <a:r>
                <a:rPr lang="ru-RU" sz="2800" b="1">
                  <a:latin typeface="Times New Roman" pitchFamily="18" charset="0"/>
                </a:rPr>
                <a:t>15</a:t>
              </a:r>
              <a:r>
                <a:rPr lang="en-US" sz="2800" b="1">
                  <a:latin typeface="Times New Roman" pitchFamily="18" charset="0"/>
                </a:rPr>
                <a:t>|</a:t>
              </a:r>
            </a:p>
          </p:txBody>
        </p:sp>
        <p:sp>
          <p:nvSpPr>
            <p:cNvPr id="2091" name="AutoShape 43"/>
            <p:cNvSpPr>
              <a:spLocks noChangeArrowheads="1"/>
            </p:cNvSpPr>
            <p:nvPr/>
          </p:nvSpPr>
          <p:spPr bwMode="auto">
            <a:xfrm>
              <a:off x="158" y="1026"/>
              <a:ext cx="454" cy="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50000">
                  <a:srgbClr val="FFFFFF"/>
                </a:gs>
                <a:gs pos="100000">
                  <a:srgbClr val="FFFFCC"/>
                </a:gs>
              </a:gsLst>
              <a:lin ang="5400000" scaled="1"/>
            </a:gradFill>
            <a:ln w="38100" cmpd="dbl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/>
                <a:t>4 .</a:t>
              </a:r>
            </a:p>
          </p:txBody>
        </p:sp>
      </p:grpSp>
      <p:grpSp>
        <p:nvGrpSpPr>
          <p:cNvPr id="9" name="Group 47"/>
          <p:cNvGrpSpPr>
            <a:grpSpLocks/>
          </p:cNvGrpSpPr>
          <p:nvPr/>
        </p:nvGrpSpPr>
        <p:grpSpPr bwMode="auto">
          <a:xfrm>
            <a:off x="4897438" y="4297363"/>
            <a:ext cx="2478087" cy="574675"/>
            <a:chOff x="158" y="1010"/>
            <a:chExt cx="1561" cy="362"/>
          </a:xfrm>
        </p:grpSpPr>
        <p:sp>
          <p:nvSpPr>
            <p:cNvPr id="2096" name="AutoShape 48"/>
            <p:cNvSpPr>
              <a:spLocks noChangeArrowheads="1"/>
            </p:cNvSpPr>
            <p:nvPr/>
          </p:nvSpPr>
          <p:spPr bwMode="auto">
            <a:xfrm>
              <a:off x="638" y="1010"/>
              <a:ext cx="1081" cy="36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50000">
                  <a:srgbClr val="FFFFFF"/>
                </a:gs>
                <a:gs pos="100000">
                  <a:srgbClr val="FFFFCC"/>
                </a:gs>
              </a:gsLst>
              <a:lin ang="5400000" scaled="1"/>
            </a:gradFill>
            <a:ln w="9525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–6</a:t>
              </a: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</a:t>
              </a:r>
              <a:r>
                <a:rPr lang="ru-RU" sz="2800" b="1"/>
                <a:t>·</a:t>
              </a:r>
              <a:r>
                <a:rPr lang="ru-RU" sz="2800" b="1">
                  <a:latin typeface="Times New Roman" pitchFamily="18" charset="0"/>
                </a:rPr>
                <a:t> </a:t>
              </a: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25</a:t>
              </a:r>
              <a:r>
                <a:rPr lang="en-US" sz="2800" b="1">
                  <a:latin typeface="Times New Roman" pitchFamily="18" charset="0"/>
                </a:rPr>
                <a:t>|</a:t>
              </a:r>
            </a:p>
          </p:txBody>
        </p:sp>
        <p:sp>
          <p:nvSpPr>
            <p:cNvPr id="2097" name="AutoShape 49"/>
            <p:cNvSpPr>
              <a:spLocks noChangeArrowheads="1"/>
            </p:cNvSpPr>
            <p:nvPr/>
          </p:nvSpPr>
          <p:spPr bwMode="auto">
            <a:xfrm>
              <a:off x="158" y="1026"/>
              <a:ext cx="454" cy="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50000">
                  <a:srgbClr val="FFFFFF"/>
                </a:gs>
                <a:gs pos="100000">
                  <a:srgbClr val="FFFFCC"/>
                </a:gs>
              </a:gsLst>
              <a:lin ang="5400000" scaled="1"/>
            </a:gradFill>
            <a:ln w="38100" cmpd="dbl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/>
                <a:t>4 .</a:t>
              </a:r>
            </a:p>
          </p:txBody>
        </p:sp>
      </p:grpSp>
      <p:grpSp>
        <p:nvGrpSpPr>
          <p:cNvPr id="10" name="Group 50"/>
          <p:cNvGrpSpPr>
            <a:grpSpLocks/>
          </p:cNvGrpSpPr>
          <p:nvPr/>
        </p:nvGrpSpPr>
        <p:grpSpPr bwMode="auto">
          <a:xfrm>
            <a:off x="179388" y="5194300"/>
            <a:ext cx="2722562" cy="574675"/>
            <a:chOff x="158" y="1010"/>
            <a:chExt cx="1715" cy="362"/>
          </a:xfrm>
        </p:grpSpPr>
        <p:sp>
          <p:nvSpPr>
            <p:cNvPr id="2099" name="AutoShape 51"/>
            <p:cNvSpPr>
              <a:spLocks noChangeArrowheads="1"/>
            </p:cNvSpPr>
            <p:nvPr/>
          </p:nvSpPr>
          <p:spPr bwMode="auto">
            <a:xfrm>
              <a:off x="640" y="1010"/>
              <a:ext cx="1233" cy="36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50000">
                  <a:srgbClr val="FFFFFF"/>
                </a:gs>
                <a:gs pos="100000">
                  <a:srgbClr val="FFFFCC"/>
                </a:gs>
              </a:gsLst>
              <a:lin ang="5400000" scaled="1"/>
            </a:gradFill>
            <a:ln w="9525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34</a:t>
              </a: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</a:t>
              </a:r>
              <a:r>
                <a:rPr lang="ru-RU" sz="2800" b="1"/>
                <a:t>·</a:t>
              </a:r>
              <a:r>
                <a:rPr lang="ru-RU" sz="2800" b="1">
                  <a:latin typeface="Times New Roman" pitchFamily="18" charset="0"/>
                </a:rPr>
                <a:t> </a:t>
              </a: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–</a:t>
              </a:r>
              <a:r>
                <a:rPr lang="ru-RU"/>
                <a:t> </a:t>
              </a:r>
              <a:r>
                <a:rPr lang="ru-RU" sz="2800" b="1">
                  <a:latin typeface="Times New Roman" pitchFamily="18" charset="0"/>
                </a:rPr>
                <a:t>11</a:t>
              </a:r>
              <a:r>
                <a:rPr lang="en-US" sz="2800" b="1">
                  <a:latin typeface="Times New Roman" pitchFamily="18" charset="0"/>
                </a:rPr>
                <a:t>|</a:t>
              </a:r>
            </a:p>
          </p:txBody>
        </p:sp>
        <p:sp>
          <p:nvSpPr>
            <p:cNvPr id="2100" name="AutoShape 52"/>
            <p:cNvSpPr>
              <a:spLocks noChangeArrowheads="1"/>
            </p:cNvSpPr>
            <p:nvPr/>
          </p:nvSpPr>
          <p:spPr bwMode="auto">
            <a:xfrm>
              <a:off x="158" y="1026"/>
              <a:ext cx="454" cy="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50000">
                  <a:srgbClr val="FFFFFF"/>
                </a:gs>
                <a:gs pos="100000">
                  <a:srgbClr val="FFFFCC"/>
                </a:gs>
              </a:gsLst>
              <a:lin ang="5400000" scaled="1"/>
            </a:gradFill>
            <a:ln w="38100" cmpd="dbl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/>
                <a:t>5 .</a:t>
              </a:r>
            </a:p>
          </p:txBody>
        </p:sp>
      </p:grpSp>
      <p:grpSp>
        <p:nvGrpSpPr>
          <p:cNvPr id="11" name="Group 53"/>
          <p:cNvGrpSpPr>
            <a:grpSpLocks/>
          </p:cNvGrpSpPr>
          <p:nvPr/>
        </p:nvGrpSpPr>
        <p:grpSpPr bwMode="auto">
          <a:xfrm>
            <a:off x="4897438" y="5194300"/>
            <a:ext cx="2652712" cy="574675"/>
            <a:chOff x="158" y="1010"/>
            <a:chExt cx="1671" cy="362"/>
          </a:xfrm>
        </p:grpSpPr>
        <p:sp>
          <p:nvSpPr>
            <p:cNvPr id="2102" name="AutoShape 54"/>
            <p:cNvSpPr>
              <a:spLocks noChangeArrowheads="1"/>
            </p:cNvSpPr>
            <p:nvPr/>
          </p:nvSpPr>
          <p:spPr bwMode="auto">
            <a:xfrm>
              <a:off x="636" y="1010"/>
              <a:ext cx="1193" cy="36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50000">
                  <a:srgbClr val="FFFFFF"/>
                </a:gs>
                <a:gs pos="100000">
                  <a:srgbClr val="FFFFCC"/>
                </a:gs>
              </a:gsLst>
              <a:lin ang="5400000" scaled="1"/>
            </a:gradFill>
            <a:ln w="9525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–27</a:t>
              </a: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</a:t>
              </a:r>
              <a:r>
                <a:rPr lang="ru-RU" sz="2800" b="1"/>
                <a:t>·</a:t>
              </a:r>
              <a:r>
                <a:rPr lang="ru-RU" sz="2800" b="1">
                  <a:latin typeface="Times New Roman" pitchFamily="18" charset="0"/>
                </a:rPr>
                <a:t> </a:t>
              </a: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11</a:t>
              </a:r>
              <a:r>
                <a:rPr lang="en-US" sz="2800" b="1">
                  <a:latin typeface="Times New Roman" pitchFamily="18" charset="0"/>
                </a:rPr>
                <a:t>|</a:t>
              </a:r>
            </a:p>
          </p:txBody>
        </p:sp>
        <p:sp>
          <p:nvSpPr>
            <p:cNvPr id="2103" name="AutoShape 55"/>
            <p:cNvSpPr>
              <a:spLocks noChangeArrowheads="1"/>
            </p:cNvSpPr>
            <p:nvPr/>
          </p:nvSpPr>
          <p:spPr bwMode="auto">
            <a:xfrm>
              <a:off x="158" y="1026"/>
              <a:ext cx="454" cy="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50000">
                  <a:srgbClr val="FFFFFF"/>
                </a:gs>
                <a:gs pos="100000">
                  <a:srgbClr val="FFFFCC"/>
                </a:gs>
              </a:gsLst>
              <a:lin ang="5400000" scaled="1"/>
            </a:gradFill>
            <a:ln w="38100" cmpd="dbl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/>
                <a:t>5 .</a:t>
              </a:r>
            </a:p>
          </p:txBody>
        </p:sp>
      </p:grpSp>
      <p:grpSp>
        <p:nvGrpSpPr>
          <p:cNvPr id="12" name="Group 56"/>
          <p:cNvGrpSpPr>
            <a:grpSpLocks/>
          </p:cNvGrpSpPr>
          <p:nvPr/>
        </p:nvGrpSpPr>
        <p:grpSpPr bwMode="auto">
          <a:xfrm>
            <a:off x="179388" y="6092825"/>
            <a:ext cx="2738437" cy="574675"/>
            <a:chOff x="158" y="1010"/>
            <a:chExt cx="1725" cy="362"/>
          </a:xfrm>
        </p:grpSpPr>
        <p:sp>
          <p:nvSpPr>
            <p:cNvPr id="2105" name="AutoShape 57"/>
            <p:cNvSpPr>
              <a:spLocks noChangeArrowheads="1"/>
            </p:cNvSpPr>
            <p:nvPr/>
          </p:nvSpPr>
          <p:spPr bwMode="auto">
            <a:xfrm>
              <a:off x="637" y="1010"/>
              <a:ext cx="1246" cy="36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50000">
                  <a:srgbClr val="FFFFFF"/>
                </a:gs>
                <a:gs pos="100000">
                  <a:srgbClr val="FFFFCC"/>
                </a:gs>
              </a:gsLst>
              <a:lin ang="5400000" scaled="1"/>
            </a:gradFill>
            <a:ln w="9525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–85</a:t>
              </a: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</a:t>
              </a:r>
              <a:r>
                <a:rPr lang="ru-RU" sz="2800" b="1"/>
                <a:t>:</a:t>
              </a:r>
              <a:r>
                <a:rPr lang="ru-RU" sz="2800" b="1">
                  <a:latin typeface="Times New Roman" pitchFamily="18" charset="0"/>
                </a:rPr>
                <a:t> </a:t>
              </a:r>
              <a:r>
                <a:rPr lang="en-US" sz="2800" b="1">
                  <a:latin typeface="Times New Roman" pitchFamily="18" charset="0"/>
                </a:rPr>
                <a:t>| </a:t>
              </a:r>
              <a:r>
                <a:rPr lang="ru-RU" sz="2800" b="1">
                  <a:latin typeface="Times New Roman" pitchFamily="18" charset="0"/>
                </a:rPr>
                <a:t>–</a:t>
              </a:r>
              <a:r>
                <a:rPr lang="ru-RU"/>
                <a:t> </a:t>
              </a:r>
              <a:r>
                <a:rPr lang="ru-RU" sz="2800" b="1">
                  <a:latin typeface="Times New Roman" pitchFamily="18" charset="0"/>
                </a:rPr>
                <a:t>5</a:t>
              </a:r>
              <a:r>
                <a:rPr lang="en-US" sz="2800" b="1">
                  <a:latin typeface="Times New Roman" pitchFamily="18" charset="0"/>
                </a:rPr>
                <a:t>|</a:t>
              </a:r>
            </a:p>
          </p:txBody>
        </p:sp>
        <p:sp>
          <p:nvSpPr>
            <p:cNvPr id="2106" name="AutoShape 58"/>
            <p:cNvSpPr>
              <a:spLocks noChangeArrowheads="1"/>
            </p:cNvSpPr>
            <p:nvPr/>
          </p:nvSpPr>
          <p:spPr bwMode="auto">
            <a:xfrm>
              <a:off x="158" y="1026"/>
              <a:ext cx="454" cy="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50000">
                  <a:srgbClr val="FFFFFF"/>
                </a:gs>
                <a:gs pos="100000">
                  <a:srgbClr val="FFFFCC"/>
                </a:gs>
              </a:gsLst>
              <a:lin ang="5400000" scaled="1"/>
            </a:gradFill>
            <a:ln w="38100" cmpd="dbl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/>
                <a:t>6 .</a:t>
              </a:r>
            </a:p>
          </p:txBody>
        </p:sp>
      </p:grpSp>
      <p:grpSp>
        <p:nvGrpSpPr>
          <p:cNvPr id="13" name="Group 59"/>
          <p:cNvGrpSpPr>
            <a:grpSpLocks/>
          </p:cNvGrpSpPr>
          <p:nvPr/>
        </p:nvGrpSpPr>
        <p:grpSpPr bwMode="auto">
          <a:xfrm>
            <a:off x="4897438" y="6092825"/>
            <a:ext cx="2738437" cy="574675"/>
            <a:chOff x="158" y="1010"/>
            <a:chExt cx="1725" cy="362"/>
          </a:xfrm>
        </p:grpSpPr>
        <p:sp>
          <p:nvSpPr>
            <p:cNvPr id="2108" name="AutoShape 60"/>
            <p:cNvSpPr>
              <a:spLocks noChangeArrowheads="1"/>
            </p:cNvSpPr>
            <p:nvPr/>
          </p:nvSpPr>
          <p:spPr bwMode="auto">
            <a:xfrm>
              <a:off x="637" y="1010"/>
              <a:ext cx="1246" cy="36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50000">
                  <a:srgbClr val="FFFFFF"/>
                </a:gs>
                <a:gs pos="100000">
                  <a:srgbClr val="FFFFCC"/>
                </a:gs>
              </a:gsLst>
              <a:lin ang="5400000" scaled="1"/>
            </a:gradFill>
            <a:ln w="9525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–65</a:t>
              </a: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</a:t>
              </a:r>
              <a:r>
                <a:rPr lang="ru-RU" sz="2800" b="1"/>
                <a:t>:</a:t>
              </a:r>
              <a:r>
                <a:rPr lang="ru-RU" sz="2800" b="1">
                  <a:latin typeface="Times New Roman" pitchFamily="18" charset="0"/>
                </a:rPr>
                <a:t> </a:t>
              </a:r>
              <a:r>
                <a:rPr lang="en-US" sz="2800" b="1">
                  <a:latin typeface="Times New Roman" pitchFamily="18" charset="0"/>
                </a:rPr>
                <a:t>| </a:t>
              </a:r>
              <a:r>
                <a:rPr lang="ru-RU" sz="2800" b="1">
                  <a:latin typeface="Times New Roman" pitchFamily="18" charset="0"/>
                </a:rPr>
                <a:t>–</a:t>
              </a:r>
              <a:r>
                <a:rPr lang="ru-RU"/>
                <a:t> </a:t>
              </a:r>
              <a:r>
                <a:rPr lang="ru-RU" sz="2800" b="1">
                  <a:latin typeface="Times New Roman" pitchFamily="18" charset="0"/>
                </a:rPr>
                <a:t>5</a:t>
              </a:r>
              <a:r>
                <a:rPr lang="en-US" sz="2800" b="1">
                  <a:latin typeface="Times New Roman" pitchFamily="18" charset="0"/>
                </a:rPr>
                <a:t>|</a:t>
              </a:r>
            </a:p>
          </p:txBody>
        </p:sp>
        <p:sp>
          <p:nvSpPr>
            <p:cNvPr id="2109" name="AutoShape 61"/>
            <p:cNvSpPr>
              <a:spLocks noChangeArrowheads="1"/>
            </p:cNvSpPr>
            <p:nvPr/>
          </p:nvSpPr>
          <p:spPr bwMode="auto">
            <a:xfrm>
              <a:off x="158" y="1026"/>
              <a:ext cx="454" cy="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CC"/>
                </a:gs>
                <a:gs pos="50000">
                  <a:srgbClr val="FFFFFF"/>
                </a:gs>
                <a:gs pos="100000">
                  <a:srgbClr val="FFFFCC"/>
                </a:gs>
              </a:gsLst>
              <a:lin ang="5400000" scaled="1"/>
            </a:gradFill>
            <a:ln w="38100" cmpd="dbl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/>
                <a:t>6 .</a:t>
              </a:r>
            </a:p>
          </p:txBody>
        </p:sp>
      </p:grpSp>
      <p:sp>
        <p:nvSpPr>
          <p:cNvPr id="2110" name="AutoShape 62"/>
          <p:cNvSpPr>
            <a:spLocks noChangeArrowheads="1"/>
          </p:cNvSpPr>
          <p:nvPr/>
        </p:nvSpPr>
        <p:spPr bwMode="auto">
          <a:xfrm>
            <a:off x="2628900" y="1630363"/>
            <a:ext cx="1006475" cy="536575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 cmpd="dbl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= 12</a:t>
            </a:r>
          </a:p>
        </p:txBody>
      </p:sp>
      <p:sp>
        <p:nvSpPr>
          <p:cNvPr id="2111" name="AutoShape 63"/>
          <p:cNvSpPr>
            <a:spLocks noChangeArrowheads="1"/>
          </p:cNvSpPr>
          <p:nvPr/>
        </p:nvSpPr>
        <p:spPr bwMode="auto">
          <a:xfrm>
            <a:off x="7380288" y="1628775"/>
            <a:ext cx="1006475" cy="536575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 cmpd="dbl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= 11</a:t>
            </a:r>
          </a:p>
        </p:txBody>
      </p:sp>
      <p:sp>
        <p:nvSpPr>
          <p:cNvPr id="2112" name="AutoShape 64"/>
          <p:cNvSpPr>
            <a:spLocks noChangeArrowheads="1"/>
          </p:cNvSpPr>
          <p:nvPr/>
        </p:nvSpPr>
        <p:spPr bwMode="auto">
          <a:xfrm>
            <a:off x="3059113" y="2501900"/>
            <a:ext cx="1006475" cy="536575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 cmpd="dbl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= 7</a:t>
            </a:r>
          </a:p>
        </p:txBody>
      </p:sp>
      <p:sp>
        <p:nvSpPr>
          <p:cNvPr id="2113" name="AutoShape 65"/>
          <p:cNvSpPr>
            <a:spLocks noChangeArrowheads="1"/>
          </p:cNvSpPr>
          <p:nvPr/>
        </p:nvSpPr>
        <p:spPr bwMode="auto">
          <a:xfrm>
            <a:off x="7812088" y="2492375"/>
            <a:ext cx="1006475" cy="536575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 cmpd="dbl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= </a:t>
            </a:r>
            <a:r>
              <a:rPr lang="en-US" sz="2400" b="1"/>
              <a:t>8</a:t>
            </a:r>
            <a:endParaRPr lang="ru-RU" sz="2400" b="1"/>
          </a:p>
        </p:txBody>
      </p:sp>
      <p:sp>
        <p:nvSpPr>
          <p:cNvPr id="2114" name="AutoShape 66"/>
          <p:cNvSpPr>
            <a:spLocks noChangeArrowheads="1"/>
          </p:cNvSpPr>
          <p:nvPr/>
        </p:nvSpPr>
        <p:spPr bwMode="auto">
          <a:xfrm>
            <a:off x="3059113" y="3429000"/>
            <a:ext cx="1006475" cy="536575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 cmpd="dbl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= 28</a:t>
            </a:r>
          </a:p>
        </p:txBody>
      </p:sp>
      <p:sp>
        <p:nvSpPr>
          <p:cNvPr id="2115" name="AutoShape 67"/>
          <p:cNvSpPr>
            <a:spLocks noChangeArrowheads="1"/>
          </p:cNvSpPr>
          <p:nvPr/>
        </p:nvSpPr>
        <p:spPr bwMode="auto">
          <a:xfrm>
            <a:off x="7740650" y="3429000"/>
            <a:ext cx="1006475" cy="536575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 cmpd="dbl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= 29</a:t>
            </a:r>
          </a:p>
        </p:txBody>
      </p:sp>
      <p:sp>
        <p:nvSpPr>
          <p:cNvPr id="2116" name="AutoShape 68"/>
          <p:cNvSpPr>
            <a:spLocks noChangeArrowheads="1"/>
          </p:cNvSpPr>
          <p:nvPr/>
        </p:nvSpPr>
        <p:spPr bwMode="auto">
          <a:xfrm>
            <a:off x="2771775" y="4365625"/>
            <a:ext cx="1368425" cy="536575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 cmpd="dbl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= 120</a:t>
            </a:r>
          </a:p>
        </p:txBody>
      </p:sp>
      <p:sp>
        <p:nvSpPr>
          <p:cNvPr id="2117" name="AutoShape 69"/>
          <p:cNvSpPr>
            <a:spLocks noChangeArrowheads="1"/>
          </p:cNvSpPr>
          <p:nvPr/>
        </p:nvSpPr>
        <p:spPr bwMode="auto">
          <a:xfrm>
            <a:off x="7451725" y="4292600"/>
            <a:ext cx="1368425" cy="536575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 cmpd="dbl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= 150</a:t>
            </a:r>
          </a:p>
        </p:txBody>
      </p:sp>
      <p:sp>
        <p:nvSpPr>
          <p:cNvPr id="2118" name="AutoShape 70"/>
          <p:cNvSpPr>
            <a:spLocks noChangeArrowheads="1"/>
          </p:cNvSpPr>
          <p:nvPr/>
        </p:nvSpPr>
        <p:spPr bwMode="auto">
          <a:xfrm>
            <a:off x="2987675" y="5233988"/>
            <a:ext cx="1368425" cy="536575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 cmpd="dbl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= 374</a:t>
            </a:r>
          </a:p>
        </p:txBody>
      </p:sp>
      <p:sp>
        <p:nvSpPr>
          <p:cNvPr id="2119" name="AutoShape 71"/>
          <p:cNvSpPr>
            <a:spLocks noChangeArrowheads="1"/>
          </p:cNvSpPr>
          <p:nvPr/>
        </p:nvSpPr>
        <p:spPr bwMode="auto">
          <a:xfrm>
            <a:off x="7667625" y="5229225"/>
            <a:ext cx="1368425" cy="536575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 cmpd="dbl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= 297</a:t>
            </a:r>
          </a:p>
        </p:txBody>
      </p:sp>
      <p:sp>
        <p:nvSpPr>
          <p:cNvPr id="2120" name="AutoShape 72"/>
          <p:cNvSpPr>
            <a:spLocks noChangeArrowheads="1"/>
          </p:cNvSpPr>
          <p:nvPr/>
        </p:nvSpPr>
        <p:spPr bwMode="auto">
          <a:xfrm>
            <a:off x="3028950" y="6132513"/>
            <a:ext cx="1006475" cy="536575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 cmpd="dbl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= 17</a:t>
            </a:r>
          </a:p>
        </p:txBody>
      </p:sp>
      <p:sp>
        <p:nvSpPr>
          <p:cNvPr id="2121" name="AutoShape 73"/>
          <p:cNvSpPr>
            <a:spLocks noChangeArrowheads="1"/>
          </p:cNvSpPr>
          <p:nvPr/>
        </p:nvSpPr>
        <p:spPr bwMode="auto">
          <a:xfrm>
            <a:off x="7667625" y="6132513"/>
            <a:ext cx="1006475" cy="536575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 cmpd="dbl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= 13</a:t>
            </a:r>
          </a:p>
        </p:txBody>
      </p:sp>
      <p:sp>
        <p:nvSpPr>
          <p:cNvPr id="2122" name="AutoShape 74"/>
          <p:cNvSpPr>
            <a:spLocks noChangeArrowheads="1"/>
          </p:cNvSpPr>
          <p:nvPr/>
        </p:nvSpPr>
        <p:spPr bwMode="auto">
          <a:xfrm>
            <a:off x="1763713" y="115888"/>
            <a:ext cx="5662612" cy="536575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 cmpd="dbl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Проверьте себя: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2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2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2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2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2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2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2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2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2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2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2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0" grpId="0" animBg="1"/>
      <p:bldP spid="2111" grpId="0" animBg="1"/>
      <p:bldP spid="2112" grpId="0" animBg="1"/>
      <p:bldP spid="2113" grpId="0" animBg="1"/>
      <p:bldP spid="2114" grpId="0" animBg="1"/>
      <p:bldP spid="2115" grpId="0" animBg="1"/>
      <p:bldP spid="2116" grpId="0" animBg="1"/>
      <p:bldP spid="2117" grpId="0" animBg="1"/>
      <p:bldP spid="2118" grpId="0" animBg="1"/>
      <p:bldP spid="2119" grpId="0" animBg="1"/>
      <p:bldP spid="2120" grpId="0" animBg="1"/>
      <p:bldP spid="2121" grpId="0" animBg="1"/>
      <p:bldP spid="21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фо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25" name="AutoShape 9"/>
          <p:cNvSpPr>
            <a:spLocks noChangeArrowheads="1"/>
          </p:cNvSpPr>
          <p:nvPr/>
        </p:nvSpPr>
        <p:spPr bwMode="auto">
          <a:xfrm>
            <a:off x="250825" y="1125538"/>
            <a:ext cx="8280400" cy="1141412"/>
          </a:xfrm>
          <a:prstGeom prst="horizontalScroll">
            <a:avLst>
              <a:gd name="adj" fmla="val 12500"/>
            </a:avLst>
          </a:prstGeom>
          <a:solidFill>
            <a:srgbClr val="FFEF66">
              <a:alpha val="49001"/>
            </a:srgbClr>
          </a:solidFill>
          <a:ln w="57150">
            <a:solidFill>
              <a:srgbClr val="6600FF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86036" name="AutoShape 20"/>
          <p:cNvSpPr>
            <a:spLocks noChangeArrowheads="1"/>
          </p:cNvSpPr>
          <p:nvPr/>
        </p:nvSpPr>
        <p:spPr bwMode="auto">
          <a:xfrm>
            <a:off x="323850" y="5229225"/>
            <a:ext cx="8280400" cy="1358900"/>
          </a:xfrm>
          <a:prstGeom prst="horizontalScroll">
            <a:avLst>
              <a:gd name="adj" fmla="val 12500"/>
            </a:avLst>
          </a:prstGeom>
          <a:solidFill>
            <a:srgbClr val="FFEF66">
              <a:alpha val="50000"/>
            </a:srgbClr>
          </a:solidFill>
          <a:ln w="57150">
            <a:solidFill>
              <a:srgbClr val="6600FF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86037" name="AutoShape 21"/>
          <p:cNvSpPr>
            <a:spLocks noChangeArrowheads="1"/>
          </p:cNvSpPr>
          <p:nvPr/>
        </p:nvSpPr>
        <p:spPr bwMode="auto">
          <a:xfrm>
            <a:off x="250825" y="3789363"/>
            <a:ext cx="8280400" cy="1358900"/>
          </a:xfrm>
          <a:prstGeom prst="horizontalScroll">
            <a:avLst>
              <a:gd name="adj" fmla="val 12500"/>
            </a:avLst>
          </a:prstGeom>
          <a:solidFill>
            <a:srgbClr val="FFEF66">
              <a:alpha val="50000"/>
            </a:srgbClr>
          </a:solidFill>
          <a:ln w="57150">
            <a:solidFill>
              <a:srgbClr val="6600FF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86038" name="AutoShape 22"/>
          <p:cNvSpPr>
            <a:spLocks noChangeArrowheads="1"/>
          </p:cNvSpPr>
          <p:nvPr/>
        </p:nvSpPr>
        <p:spPr bwMode="auto">
          <a:xfrm>
            <a:off x="250825" y="2349500"/>
            <a:ext cx="8280400" cy="1358900"/>
          </a:xfrm>
          <a:prstGeom prst="horizontalScroll">
            <a:avLst>
              <a:gd name="adj" fmla="val 12500"/>
            </a:avLst>
          </a:prstGeom>
          <a:solidFill>
            <a:srgbClr val="FFEF66">
              <a:alpha val="39000"/>
            </a:srgbClr>
          </a:solidFill>
          <a:ln w="57150">
            <a:solidFill>
              <a:srgbClr val="6600FF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86039" name="Text Box 23"/>
          <p:cNvSpPr txBox="1">
            <a:spLocks noChangeArrowheads="1"/>
          </p:cNvSpPr>
          <p:nvPr/>
        </p:nvSpPr>
        <p:spPr bwMode="auto">
          <a:xfrm>
            <a:off x="665163" y="4305300"/>
            <a:ext cx="7069137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latin typeface="Arial Black" pitchFamily="34" charset="0"/>
              </a:rPr>
              <a:t>ВЫЧИТАЕМОЕ</a:t>
            </a:r>
            <a:r>
              <a:rPr lang="ru-RU" sz="2400" b="1">
                <a:latin typeface="Arial Black" pitchFamily="34" charset="0"/>
              </a:rPr>
              <a:t> </a:t>
            </a:r>
            <a:r>
              <a:rPr lang="ru-RU" sz="2800" b="1">
                <a:latin typeface="Times New Roman" pitchFamily="18" charset="0"/>
              </a:rPr>
              <a:t> </a:t>
            </a:r>
            <a:r>
              <a:rPr lang="ru-RU" sz="2000" b="1">
                <a:solidFill>
                  <a:srgbClr val="6600FF"/>
                </a:solidFill>
                <a:latin typeface="Arial" pitchFamily="34" charset="0"/>
              </a:rPr>
              <a:t>И</a:t>
            </a:r>
            <a:r>
              <a:rPr lang="ru-RU" sz="2800" b="1" i="1">
                <a:solidFill>
                  <a:schemeClr val="tx2"/>
                </a:solidFill>
                <a:latin typeface="Arial" pitchFamily="34" charset="0"/>
              </a:rPr>
              <a:t>  </a:t>
            </a:r>
            <a:r>
              <a:rPr lang="ru-RU" sz="2800" b="1">
                <a:solidFill>
                  <a:srgbClr val="FF0000"/>
                </a:solidFill>
                <a:latin typeface="Arial Black" pitchFamily="34" charset="0"/>
              </a:rPr>
              <a:t>ПРИБАВЛЯЕМОЕ</a:t>
            </a:r>
          </a:p>
        </p:txBody>
      </p:sp>
      <p:sp>
        <p:nvSpPr>
          <p:cNvPr id="86040" name="Text Box 24"/>
          <p:cNvSpPr txBox="1">
            <a:spLocks noChangeArrowheads="1"/>
          </p:cNvSpPr>
          <p:nvPr/>
        </p:nvSpPr>
        <p:spPr bwMode="auto">
          <a:xfrm>
            <a:off x="1946275" y="5602288"/>
            <a:ext cx="4529138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latin typeface="Arial Black" pitchFamily="34" charset="0"/>
              </a:rPr>
              <a:t>ЧЕРНЫЕ</a:t>
            </a:r>
            <a:r>
              <a:rPr lang="ru-RU" sz="2800" b="1" i="1">
                <a:latin typeface="Arial" pitchFamily="34" charset="0"/>
              </a:rPr>
              <a:t> </a:t>
            </a:r>
            <a:r>
              <a:rPr lang="ru-RU" sz="2800" b="1" i="1">
                <a:solidFill>
                  <a:schemeClr val="tx2"/>
                </a:solidFill>
                <a:latin typeface="Arial" pitchFamily="34" charset="0"/>
              </a:rPr>
              <a:t> </a:t>
            </a:r>
            <a:r>
              <a:rPr lang="ru-RU" sz="2400" b="1">
                <a:solidFill>
                  <a:srgbClr val="6600FF"/>
                </a:solidFill>
                <a:latin typeface="Arial" pitchFamily="34" charset="0"/>
              </a:rPr>
              <a:t>И</a:t>
            </a:r>
            <a:r>
              <a:rPr lang="ru-RU" sz="2400" b="1">
                <a:solidFill>
                  <a:schemeClr val="tx2"/>
                </a:solidFill>
                <a:latin typeface="Arial" pitchFamily="34" charset="0"/>
              </a:rPr>
              <a:t> </a:t>
            </a:r>
            <a:r>
              <a:rPr lang="ru-RU" sz="2800" b="1" i="1">
                <a:solidFill>
                  <a:schemeClr val="tx2"/>
                </a:solidFill>
                <a:latin typeface="Arial" pitchFamily="34" charset="0"/>
              </a:rPr>
              <a:t> </a:t>
            </a:r>
            <a:r>
              <a:rPr lang="ru-RU" sz="2800" b="1">
                <a:solidFill>
                  <a:srgbClr val="FF0000"/>
                </a:solidFill>
                <a:latin typeface="Arial Black" pitchFamily="34" charset="0"/>
              </a:rPr>
              <a:t>КРАСНЫЕ</a:t>
            </a:r>
          </a:p>
        </p:txBody>
      </p:sp>
      <p:sp>
        <p:nvSpPr>
          <p:cNvPr id="86042" name="Text Box 26"/>
          <p:cNvSpPr txBox="1">
            <a:spLocks noChangeArrowheads="1"/>
          </p:cNvSpPr>
          <p:nvPr/>
        </p:nvSpPr>
        <p:spPr bwMode="auto">
          <a:xfrm>
            <a:off x="1593850" y="2794000"/>
            <a:ext cx="465455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latin typeface="Arial Black" pitchFamily="34" charset="0"/>
              </a:rPr>
              <a:t>ДОЛГ</a:t>
            </a:r>
            <a:r>
              <a:rPr lang="ru-RU" sz="2800" b="1" i="1">
                <a:latin typeface="Arial" pitchFamily="34" charset="0"/>
              </a:rPr>
              <a:t> </a:t>
            </a:r>
            <a:r>
              <a:rPr lang="ru-RU" sz="2800" b="1" i="1">
                <a:solidFill>
                  <a:schemeClr val="tx2"/>
                </a:solidFill>
                <a:latin typeface="Arial" pitchFamily="34" charset="0"/>
              </a:rPr>
              <a:t> </a:t>
            </a:r>
            <a:r>
              <a:rPr lang="ru-RU" sz="2400" b="1">
                <a:solidFill>
                  <a:srgbClr val="6600FF"/>
                </a:solidFill>
                <a:latin typeface="Arial" pitchFamily="34" charset="0"/>
              </a:rPr>
              <a:t>И</a:t>
            </a:r>
            <a:r>
              <a:rPr lang="ru-RU" sz="2800" b="1" i="1">
                <a:solidFill>
                  <a:schemeClr val="tx2"/>
                </a:solidFill>
                <a:latin typeface="Arial" pitchFamily="34" charset="0"/>
              </a:rPr>
              <a:t>   </a:t>
            </a:r>
            <a:r>
              <a:rPr lang="ru-RU" sz="2800">
                <a:solidFill>
                  <a:srgbClr val="FF0000"/>
                </a:solidFill>
                <a:latin typeface="Arial Black" pitchFamily="34" charset="0"/>
              </a:rPr>
              <a:t>ИМУЩЕСТВО</a:t>
            </a:r>
          </a:p>
        </p:txBody>
      </p:sp>
      <p:sp>
        <p:nvSpPr>
          <p:cNvPr id="86043" name="Text Box 27"/>
          <p:cNvSpPr txBox="1">
            <a:spLocks noChangeArrowheads="1"/>
          </p:cNvSpPr>
          <p:nvPr/>
        </p:nvSpPr>
        <p:spPr bwMode="auto">
          <a:xfrm>
            <a:off x="354013" y="1412875"/>
            <a:ext cx="81661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latin typeface="Arial Black" pitchFamily="34" charset="0"/>
              </a:rPr>
              <a:t>ОТРИЦАТЕЛЬНЫЕ</a:t>
            </a:r>
            <a:r>
              <a:rPr lang="ru-RU" sz="2800" b="1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2400" b="1">
                <a:solidFill>
                  <a:srgbClr val="6600FF"/>
                </a:solidFill>
                <a:latin typeface="Arial" pitchFamily="34" charset="0"/>
              </a:rPr>
              <a:t>И</a:t>
            </a:r>
            <a:r>
              <a:rPr lang="ru-RU" sz="2800" b="1" i="1">
                <a:solidFill>
                  <a:srgbClr val="6600FF"/>
                </a:solidFill>
                <a:latin typeface="Arial" pitchFamily="34" charset="0"/>
              </a:rPr>
              <a:t> </a:t>
            </a:r>
            <a:r>
              <a:rPr lang="ru-RU" sz="2800" b="1">
                <a:solidFill>
                  <a:srgbClr val="FF0000"/>
                </a:solidFill>
                <a:latin typeface="Arial Black" pitchFamily="34" charset="0"/>
              </a:rPr>
              <a:t>ПОЛОЖИТЕЛЬНЫЕ</a:t>
            </a:r>
          </a:p>
        </p:txBody>
      </p:sp>
      <p:sp>
        <p:nvSpPr>
          <p:cNvPr id="86044" name="AutoShape 28"/>
          <p:cNvSpPr>
            <a:spLocks noChangeArrowheads="1"/>
          </p:cNvSpPr>
          <p:nvPr/>
        </p:nvSpPr>
        <p:spPr bwMode="auto">
          <a:xfrm>
            <a:off x="3348038" y="1125538"/>
            <a:ext cx="485775" cy="471487"/>
          </a:xfrm>
          <a:prstGeom prst="upArrow">
            <a:avLst>
              <a:gd name="adj1" fmla="val 50000"/>
              <a:gd name="adj2" fmla="val 25000"/>
            </a:avLst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86046" name="Text Box 30"/>
          <p:cNvSpPr txBox="1">
            <a:spLocks noChangeArrowheads="1"/>
          </p:cNvSpPr>
          <p:nvPr/>
        </p:nvSpPr>
        <p:spPr bwMode="auto">
          <a:xfrm>
            <a:off x="155575" y="257175"/>
            <a:ext cx="3011488" cy="579438"/>
          </a:xfrm>
          <a:prstGeom prst="rect">
            <a:avLst/>
          </a:prstGeom>
          <a:solidFill>
            <a:schemeClr val="accent1">
              <a:alpha val="50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solidFill>
                  <a:srgbClr val="FF0000"/>
                </a:solidFill>
                <a:latin typeface="Arial" pitchFamily="34" charset="0"/>
              </a:rPr>
              <a:t>ИТОГ  УРОКА: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6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60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60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42" grpId="0"/>
      <p:bldP spid="860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1" descr="H:\USERS\User\Мои документы\Мои рисунки\Рису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9050"/>
            <a:ext cx="9144000" cy="6896100"/>
          </a:xfrm>
          <a:prstGeom prst="rect">
            <a:avLst/>
          </a:prstGeom>
          <a:noFill/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285720" y="1698377"/>
            <a:ext cx="8462993" cy="4899273"/>
            <a:chOff x="169" y="2710"/>
            <a:chExt cx="16560" cy="7560"/>
          </a:xfrm>
        </p:grpSpPr>
        <p:sp>
          <p:nvSpPr>
            <p:cNvPr id="2081" name="Line 33"/>
            <p:cNvSpPr>
              <a:spLocks noChangeShapeType="1"/>
            </p:cNvSpPr>
            <p:nvPr/>
          </p:nvSpPr>
          <p:spPr bwMode="auto">
            <a:xfrm>
              <a:off x="14029" y="2710"/>
              <a:ext cx="2700" cy="0"/>
            </a:xfrm>
            <a:prstGeom prst="line">
              <a:avLst/>
            </a:prstGeom>
            <a:noFill/>
            <a:ln w="1270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169" y="2710"/>
              <a:ext cx="13860" cy="7560"/>
              <a:chOff x="169" y="2710"/>
              <a:chExt cx="13860" cy="7560"/>
            </a:xfrm>
          </p:grpSpPr>
          <p:sp>
            <p:nvSpPr>
              <p:cNvPr id="2080" name="Line 32"/>
              <p:cNvSpPr>
                <a:spLocks noChangeShapeType="1"/>
              </p:cNvSpPr>
              <p:nvPr/>
            </p:nvSpPr>
            <p:spPr bwMode="auto">
              <a:xfrm>
                <a:off x="169" y="10270"/>
                <a:ext cx="3420" cy="0"/>
              </a:xfrm>
              <a:prstGeom prst="line">
                <a:avLst/>
              </a:prstGeom>
              <a:noFill/>
              <a:ln w="127000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9" name="Line 31"/>
              <p:cNvSpPr>
                <a:spLocks noChangeShapeType="1"/>
              </p:cNvSpPr>
              <p:nvPr/>
            </p:nvSpPr>
            <p:spPr bwMode="auto">
              <a:xfrm flipV="1">
                <a:off x="3589" y="8650"/>
                <a:ext cx="0" cy="1620"/>
              </a:xfrm>
              <a:prstGeom prst="line">
                <a:avLst/>
              </a:prstGeom>
              <a:noFill/>
              <a:ln w="127000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8" name="Line 30"/>
              <p:cNvSpPr>
                <a:spLocks noChangeShapeType="1"/>
              </p:cNvSpPr>
              <p:nvPr/>
            </p:nvSpPr>
            <p:spPr bwMode="auto">
              <a:xfrm>
                <a:off x="3589" y="8650"/>
                <a:ext cx="3240" cy="0"/>
              </a:xfrm>
              <a:prstGeom prst="line">
                <a:avLst/>
              </a:prstGeom>
              <a:noFill/>
              <a:ln w="12700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7" name="Line 29"/>
              <p:cNvSpPr>
                <a:spLocks noChangeShapeType="1"/>
              </p:cNvSpPr>
              <p:nvPr/>
            </p:nvSpPr>
            <p:spPr bwMode="auto">
              <a:xfrm flipV="1">
                <a:off x="6829" y="6850"/>
                <a:ext cx="0" cy="1800"/>
              </a:xfrm>
              <a:prstGeom prst="line">
                <a:avLst/>
              </a:prstGeom>
              <a:noFill/>
              <a:ln w="12700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6" name="Line 28"/>
              <p:cNvSpPr>
                <a:spLocks noChangeShapeType="1"/>
              </p:cNvSpPr>
              <p:nvPr/>
            </p:nvSpPr>
            <p:spPr bwMode="auto">
              <a:xfrm>
                <a:off x="6829" y="6850"/>
                <a:ext cx="2340" cy="0"/>
              </a:xfrm>
              <a:prstGeom prst="line">
                <a:avLst/>
              </a:prstGeom>
              <a:noFill/>
              <a:ln w="127000">
                <a:solidFill>
                  <a:srgbClr val="9933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5" name="Line 27"/>
              <p:cNvSpPr>
                <a:spLocks noChangeShapeType="1"/>
              </p:cNvSpPr>
              <p:nvPr/>
            </p:nvSpPr>
            <p:spPr bwMode="auto">
              <a:xfrm flipV="1">
                <a:off x="9169" y="5230"/>
                <a:ext cx="0" cy="1620"/>
              </a:xfrm>
              <a:prstGeom prst="line">
                <a:avLst/>
              </a:prstGeom>
              <a:noFill/>
              <a:ln w="127000">
                <a:solidFill>
                  <a:srgbClr val="9933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4" name="Line 26"/>
              <p:cNvSpPr>
                <a:spLocks noChangeShapeType="1"/>
              </p:cNvSpPr>
              <p:nvPr/>
            </p:nvSpPr>
            <p:spPr bwMode="auto">
              <a:xfrm>
                <a:off x="9169" y="5230"/>
                <a:ext cx="2700" cy="0"/>
              </a:xfrm>
              <a:prstGeom prst="line">
                <a:avLst/>
              </a:prstGeom>
              <a:noFill/>
              <a:ln w="12700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3" name="Line 25"/>
              <p:cNvSpPr>
                <a:spLocks noChangeShapeType="1"/>
              </p:cNvSpPr>
              <p:nvPr/>
            </p:nvSpPr>
            <p:spPr bwMode="auto">
              <a:xfrm flipV="1">
                <a:off x="11869" y="3790"/>
                <a:ext cx="0" cy="1440"/>
              </a:xfrm>
              <a:prstGeom prst="line">
                <a:avLst/>
              </a:prstGeom>
              <a:noFill/>
              <a:ln w="12700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2" name="Line 24"/>
              <p:cNvSpPr>
                <a:spLocks noChangeShapeType="1"/>
              </p:cNvSpPr>
              <p:nvPr/>
            </p:nvSpPr>
            <p:spPr bwMode="auto">
              <a:xfrm>
                <a:off x="11869" y="3790"/>
                <a:ext cx="2160" cy="0"/>
              </a:xfrm>
              <a:prstGeom prst="line">
                <a:avLst/>
              </a:prstGeom>
              <a:noFill/>
              <a:ln w="127000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1" name="Line 23"/>
              <p:cNvSpPr>
                <a:spLocks noChangeShapeType="1"/>
              </p:cNvSpPr>
              <p:nvPr/>
            </p:nvSpPr>
            <p:spPr bwMode="auto">
              <a:xfrm flipV="1">
                <a:off x="14029" y="2710"/>
                <a:ext cx="0" cy="1080"/>
              </a:xfrm>
              <a:prstGeom prst="line">
                <a:avLst/>
              </a:prstGeom>
              <a:noFill/>
              <a:ln w="127000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082" name="Rectangle 34"/>
          <p:cNvSpPr>
            <a:spLocks noChangeArrowheads="1"/>
          </p:cNvSpPr>
          <p:nvPr/>
        </p:nvSpPr>
        <p:spPr bwMode="auto">
          <a:xfrm>
            <a:off x="-285750" y="-210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bIns="47610" anchor="ctr">
            <a:spAutoFit/>
          </a:bodyPr>
          <a:lstStyle/>
          <a:p>
            <a:endParaRPr lang="ru-RU"/>
          </a:p>
        </p:txBody>
      </p:sp>
      <p:sp>
        <p:nvSpPr>
          <p:cNvPr id="2083" name="Rectangle 35"/>
          <p:cNvSpPr>
            <a:spLocks noChangeArrowheads="1"/>
          </p:cNvSpPr>
          <p:nvPr/>
        </p:nvSpPr>
        <p:spPr bwMode="auto">
          <a:xfrm>
            <a:off x="-285750" y="-2108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84" name="Rectangle 36"/>
          <p:cNvSpPr>
            <a:spLocks noChangeArrowheads="1"/>
          </p:cNvSpPr>
          <p:nvPr/>
        </p:nvSpPr>
        <p:spPr bwMode="auto">
          <a:xfrm>
            <a:off x="-285750" y="-161290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85" name="Rectangle 37"/>
          <p:cNvSpPr>
            <a:spLocks noChangeArrowheads="1"/>
          </p:cNvSpPr>
          <p:nvPr/>
        </p:nvSpPr>
        <p:spPr bwMode="auto">
          <a:xfrm>
            <a:off x="-285750" y="-107950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86" name="Rectangle 38"/>
          <p:cNvSpPr>
            <a:spLocks noChangeArrowheads="1"/>
          </p:cNvSpPr>
          <p:nvPr/>
        </p:nvSpPr>
        <p:spPr bwMode="auto">
          <a:xfrm>
            <a:off x="-285750" y="-64135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87" name="Rectangle 39"/>
          <p:cNvSpPr>
            <a:spLocks noChangeArrowheads="1"/>
          </p:cNvSpPr>
          <p:nvPr/>
        </p:nvSpPr>
        <p:spPr bwMode="auto">
          <a:xfrm>
            <a:off x="-285750" y="-12700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88" name="Rectangle 40"/>
          <p:cNvSpPr>
            <a:spLocks noChangeArrowheads="1"/>
          </p:cNvSpPr>
          <p:nvPr/>
        </p:nvSpPr>
        <p:spPr bwMode="auto">
          <a:xfrm>
            <a:off x="-285750" y="42545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89" name="Rectangle 41"/>
          <p:cNvSpPr>
            <a:spLocks noChangeArrowheads="1"/>
          </p:cNvSpPr>
          <p:nvPr/>
        </p:nvSpPr>
        <p:spPr bwMode="auto">
          <a:xfrm>
            <a:off x="-285750" y="1063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90" name="Rectangle 42"/>
          <p:cNvSpPr>
            <a:spLocks noChangeArrowheads="1"/>
          </p:cNvSpPr>
          <p:nvPr/>
        </p:nvSpPr>
        <p:spPr bwMode="auto">
          <a:xfrm>
            <a:off x="-285750" y="1063625"/>
            <a:ext cx="147002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  <a:p>
            <a:pPr eaLnBrk="0" hangingPunct="0"/>
            <a:r>
              <a:rPr lang="ru-RU" sz="1200">
                <a:cs typeface="Times New Roman" pitchFamily="18" charset="0"/>
              </a:rPr>
              <a:t>                              </a:t>
            </a:r>
            <a:endParaRPr lang="ru-RU"/>
          </a:p>
        </p:txBody>
      </p:sp>
      <p:sp>
        <p:nvSpPr>
          <p:cNvPr id="2091" name="Rectangle 43"/>
          <p:cNvSpPr>
            <a:spLocks noChangeArrowheads="1"/>
          </p:cNvSpPr>
          <p:nvPr/>
        </p:nvSpPr>
        <p:spPr bwMode="auto">
          <a:xfrm>
            <a:off x="3708400" y="3429000"/>
            <a:ext cx="58801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5095875" algn="l"/>
              </a:tabLst>
            </a:pPr>
            <a:endParaRPr lang="ru-RU" sz="900"/>
          </a:p>
          <a:p>
            <a:pPr eaLnBrk="0" hangingPunct="0">
              <a:tabLst>
                <a:tab pos="5095875" algn="l"/>
              </a:tabLst>
            </a:pPr>
            <a:r>
              <a:rPr lang="ru-RU" sz="1200">
                <a:cs typeface="Times New Roman" pitchFamily="18" charset="0"/>
              </a:rPr>
              <a:t>	</a:t>
            </a:r>
            <a:endParaRPr lang="ru-RU" sz="900"/>
          </a:p>
          <a:p>
            <a:pPr eaLnBrk="0" hangingPunct="0">
              <a:tabLst>
                <a:tab pos="5095875" algn="l"/>
              </a:tabLst>
            </a:pPr>
            <a:r>
              <a:rPr lang="ru-RU" sz="1200">
                <a:cs typeface="Times New Roman" pitchFamily="18" charset="0"/>
              </a:rPr>
              <a:t>	              </a:t>
            </a:r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6786578" y="1214422"/>
            <a:ext cx="2357422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6. Самостоятельная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072066" y="1928802"/>
            <a:ext cx="2286016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5. Вычислительная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071934" y="2857496"/>
            <a:ext cx="2143140" cy="4001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4. Сравнительная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357422" y="3929066"/>
            <a:ext cx="2500298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3. Противоположная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571604" y="5072074"/>
            <a:ext cx="2071702" cy="4001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2. Координатная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85720" y="6143644"/>
            <a:ext cx="1714512" cy="40011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1. Числовая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50" name="Picture 10" descr="12121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4572008"/>
            <a:ext cx="2310645" cy="191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" name="Прямоугольник 50"/>
          <p:cNvSpPr/>
          <p:nvPr/>
        </p:nvSpPr>
        <p:spPr>
          <a:xfrm>
            <a:off x="1500166" y="571480"/>
            <a:ext cx="381107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Лестница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знаний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 descr="H:\USERS\User\Мои документы\Мои рисунки\Рису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9050"/>
            <a:ext cx="9144000" cy="6896100"/>
          </a:xfrm>
          <a:prstGeom prst="rect">
            <a:avLst/>
          </a:prstGeom>
          <a:noFill/>
        </p:spPr>
      </p:pic>
      <p:pic>
        <p:nvPicPr>
          <p:cNvPr id="1026" name="Picture 2" descr="Anatole France 1921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1142984"/>
            <a:ext cx="2806118" cy="41940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14480" y="5357826"/>
            <a:ext cx="2928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Анатоль Франц</a:t>
            </a:r>
            <a:endParaRPr lang="ru-RU" sz="3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1285860"/>
            <a:ext cx="442915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B050"/>
                </a:solidFill>
              </a:rPr>
              <a:t>«Учиться можно весело… </a:t>
            </a:r>
            <a:endParaRPr lang="ru-RU" sz="4000" b="1" dirty="0" smtClean="0">
              <a:solidFill>
                <a:srgbClr val="00B05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00B050"/>
                </a:solidFill>
              </a:rPr>
              <a:t>Чтобы </a:t>
            </a:r>
            <a:r>
              <a:rPr lang="ru-RU" sz="4000" b="1" dirty="0">
                <a:solidFill>
                  <a:srgbClr val="00B050"/>
                </a:solidFill>
              </a:rPr>
              <a:t>переваривать знания, надо поглощать их с аппетитом»</a:t>
            </a:r>
            <a:r>
              <a:rPr lang="ru-RU" sz="4000" dirty="0">
                <a:solidFill>
                  <a:srgbClr val="00B050"/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H:\USERS\User\Мои документы\Мои рисунки\Рису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9050"/>
            <a:ext cx="9144000" cy="68961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929058" y="357166"/>
            <a:ext cx="38576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u="sng" dirty="0" smtClean="0"/>
              <a:t>Ответы: </a:t>
            </a:r>
            <a:endParaRPr lang="ru-RU" sz="5400" b="1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2000232" y="1285860"/>
            <a:ext cx="728667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4400" dirty="0" smtClean="0"/>
              <a:t> </a:t>
            </a:r>
            <a:r>
              <a:rPr lang="ru-RU" sz="5400" dirty="0" smtClean="0">
                <a:solidFill>
                  <a:srgbClr val="FF0000"/>
                </a:solidFill>
              </a:rPr>
              <a:t>О</a:t>
            </a:r>
            <a:r>
              <a:rPr lang="ru-RU" sz="5400" dirty="0" smtClean="0"/>
              <a:t>трицательные</a:t>
            </a:r>
          </a:p>
          <a:p>
            <a:pPr marL="342900" indent="-342900">
              <a:buAutoNum type="arabicPeriod"/>
            </a:pPr>
            <a:r>
              <a:rPr lang="ru-RU" sz="5400" dirty="0" smtClean="0"/>
              <a:t> </a:t>
            </a:r>
            <a:r>
              <a:rPr lang="ru-RU" sz="5400" dirty="0" smtClean="0">
                <a:solidFill>
                  <a:srgbClr val="FF0000"/>
                </a:solidFill>
              </a:rPr>
              <a:t>Е</a:t>
            </a:r>
            <a:r>
              <a:rPr lang="ru-RU" sz="5400" dirty="0" smtClean="0"/>
              <a:t>диница</a:t>
            </a:r>
          </a:p>
          <a:p>
            <a:pPr marL="342900" indent="-342900">
              <a:buAutoNum type="arabicPeriod"/>
            </a:pPr>
            <a:r>
              <a:rPr lang="ru-RU" sz="5400" dirty="0" smtClean="0"/>
              <a:t> </a:t>
            </a:r>
            <a:r>
              <a:rPr lang="ru-RU" sz="5400" dirty="0" smtClean="0">
                <a:solidFill>
                  <a:srgbClr val="FF0000"/>
                </a:solidFill>
              </a:rPr>
              <a:t>М</a:t>
            </a:r>
            <a:r>
              <a:rPr lang="ru-RU" sz="5400" dirty="0" smtClean="0"/>
              <a:t>одуль</a:t>
            </a:r>
          </a:p>
          <a:p>
            <a:pPr marL="342900" indent="-342900">
              <a:buAutoNum type="arabicPeriod"/>
            </a:pPr>
            <a:r>
              <a:rPr lang="ru-RU" sz="5400" dirty="0" smtClean="0"/>
              <a:t> </a:t>
            </a:r>
            <a:r>
              <a:rPr lang="ru-RU" sz="5400" dirty="0" smtClean="0">
                <a:solidFill>
                  <a:srgbClr val="FF0000"/>
                </a:solidFill>
              </a:rPr>
              <a:t>П</a:t>
            </a:r>
            <a:r>
              <a:rPr lang="ru-RU" sz="5400" dirty="0" smtClean="0"/>
              <a:t>ротивоположные</a:t>
            </a:r>
          </a:p>
          <a:p>
            <a:pPr marL="342900" indent="-342900">
              <a:buAutoNum type="arabicPeriod"/>
            </a:pPr>
            <a:r>
              <a:rPr lang="ru-RU" sz="5400" dirty="0" smtClean="0"/>
              <a:t> </a:t>
            </a:r>
            <a:r>
              <a:rPr lang="ru-RU" sz="5400" dirty="0" smtClean="0">
                <a:solidFill>
                  <a:srgbClr val="FF0000"/>
                </a:solidFill>
              </a:rPr>
              <a:t>К</a:t>
            </a:r>
            <a:r>
              <a:rPr lang="ru-RU" sz="5400" dirty="0" smtClean="0"/>
              <a:t>оордината</a:t>
            </a:r>
          </a:p>
          <a:p>
            <a:pPr marL="342900" indent="-342900">
              <a:buAutoNum type="arabicPeriod"/>
            </a:pPr>
            <a:r>
              <a:rPr lang="ru-RU" sz="5400" dirty="0" smtClean="0"/>
              <a:t> </a:t>
            </a:r>
            <a:r>
              <a:rPr lang="ru-RU" sz="5400" dirty="0" smtClean="0">
                <a:solidFill>
                  <a:srgbClr val="FF0000"/>
                </a:solidFill>
              </a:rPr>
              <a:t>Ш</a:t>
            </a:r>
            <a:r>
              <a:rPr lang="ru-RU" sz="5400" dirty="0" smtClean="0"/>
              <a:t>есть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1" descr="H:\USERS\User\Мои документы\Мои рисунки\Рису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9050"/>
            <a:ext cx="9144000" cy="6896100"/>
          </a:xfrm>
          <a:prstGeom prst="rect">
            <a:avLst/>
          </a:prstGeom>
          <a:noFill/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285720" y="1698377"/>
            <a:ext cx="8462993" cy="4899273"/>
            <a:chOff x="169" y="2710"/>
            <a:chExt cx="16560" cy="7560"/>
          </a:xfrm>
        </p:grpSpPr>
        <p:sp>
          <p:nvSpPr>
            <p:cNvPr id="2081" name="Line 33"/>
            <p:cNvSpPr>
              <a:spLocks noChangeShapeType="1"/>
            </p:cNvSpPr>
            <p:nvPr/>
          </p:nvSpPr>
          <p:spPr bwMode="auto">
            <a:xfrm>
              <a:off x="14029" y="2710"/>
              <a:ext cx="2700" cy="0"/>
            </a:xfrm>
            <a:prstGeom prst="line">
              <a:avLst/>
            </a:prstGeom>
            <a:noFill/>
            <a:ln w="1270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169" y="2710"/>
              <a:ext cx="13860" cy="7560"/>
              <a:chOff x="169" y="2710"/>
              <a:chExt cx="13860" cy="7560"/>
            </a:xfrm>
          </p:grpSpPr>
          <p:sp>
            <p:nvSpPr>
              <p:cNvPr id="2080" name="Line 32"/>
              <p:cNvSpPr>
                <a:spLocks noChangeShapeType="1"/>
              </p:cNvSpPr>
              <p:nvPr/>
            </p:nvSpPr>
            <p:spPr bwMode="auto">
              <a:xfrm>
                <a:off x="169" y="10270"/>
                <a:ext cx="3420" cy="0"/>
              </a:xfrm>
              <a:prstGeom prst="line">
                <a:avLst/>
              </a:prstGeom>
              <a:noFill/>
              <a:ln w="127000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9" name="Line 31"/>
              <p:cNvSpPr>
                <a:spLocks noChangeShapeType="1"/>
              </p:cNvSpPr>
              <p:nvPr/>
            </p:nvSpPr>
            <p:spPr bwMode="auto">
              <a:xfrm flipV="1">
                <a:off x="3589" y="8650"/>
                <a:ext cx="0" cy="1620"/>
              </a:xfrm>
              <a:prstGeom prst="line">
                <a:avLst/>
              </a:prstGeom>
              <a:noFill/>
              <a:ln w="127000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8" name="Line 30"/>
              <p:cNvSpPr>
                <a:spLocks noChangeShapeType="1"/>
              </p:cNvSpPr>
              <p:nvPr/>
            </p:nvSpPr>
            <p:spPr bwMode="auto">
              <a:xfrm>
                <a:off x="3589" y="8650"/>
                <a:ext cx="3240" cy="0"/>
              </a:xfrm>
              <a:prstGeom prst="line">
                <a:avLst/>
              </a:prstGeom>
              <a:noFill/>
              <a:ln w="12700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7" name="Line 29"/>
              <p:cNvSpPr>
                <a:spLocks noChangeShapeType="1"/>
              </p:cNvSpPr>
              <p:nvPr/>
            </p:nvSpPr>
            <p:spPr bwMode="auto">
              <a:xfrm flipV="1">
                <a:off x="6829" y="6850"/>
                <a:ext cx="0" cy="1800"/>
              </a:xfrm>
              <a:prstGeom prst="line">
                <a:avLst/>
              </a:prstGeom>
              <a:noFill/>
              <a:ln w="12700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6" name="Line 28"/>
              <p:cNvSpPr>
                <a:spLocks noChangeShapeType="1"/>
              </p:cNvSpPr>
              <p:nvPr/>
            </p:nvSpPr>
            <p:spPr bwMode="auto">
              <a:xfrm>
                <a:off x="6829" y="6850"/>
                <a:ext cx="2340" cy="0"/>
              </a:xfrm>
              <a:prstGeom prst="line">
                <a:avLst/>
              </a:prstGeom>
              <a:noFill/>
              <a:ln w="127000">
                <a:solidFill>
                  <a:srgbClr val="9933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5" name="Line 27"/>
              <p:cNvSpPr>
                <a:spLocks noChangeShapeType="1"/>
              </p:cNvSpPr>
              <p:nvPr/>
            </p:nvSpPr>
            <p:spPr bwMode="auto">
              <a:xfrm flipV="1">
                <a:off x="9169" y="5230"/>
                <a:ext cx="0" cy="1620"/>
              </a:xfrm>
              <a:prstGeom prst="line">
                <a:avLst/>
              </a:prstGeom>
              <a:noFill/>
              <a:ln w="127000">
                <a:solidFill>
                  <a:srgbClr val="9933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4" name="Line 26"/>
              <p:cNvSpPr>
                <a:spLocks noChangeShapeType="1"/>
              </p:cNvSpPr>
              <p:nvPr/>
            </p:nvSpPr>
            <p:spPr bwMode="auto">
              <a:xfrm>
                <a:off x="9169" y="5230"/>
                <a:ext cx="2700" cy="0"/>
              </a:xfrm>
              <a:prstGeom prst="line">
                <a:avLst/>
              </a:prstGeom>
              <a:noFill/>
              <a:ln w="12700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3" name="Line 25"/>
              <p:cNvSpPr>
                <a:spLocks noChangeShapeType="1"/>
              </p:cNvSpPr>
              <p:nvPr/>
            </p:nvSpPr>
            <p:spPr bwMode="auto">
              <a:xfrm flipV="1">
                <a:off x="11869" y="3790"/>
                <a:ext cx="0" cy="1440"/>
              </a:xfrm>
              <a:prstGeom prst="line">
                <a:avLst/>
              </a:prstGeom>
              <a:noFill/>
              <a:ln w="12700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2" name="Line 24"/>
              <p:cNvSpPr>
                <a:spLocks noChangeShapeType="1"/>
              </p:cNvSpPr>
              <p:nvPr/>
            </p:nvSpPr>
            <p:spPr bwMode="auto">
              <a:xfrm>
                <a:off x="11869" y="3790"/>
                <a:ext cx="2160" cy="0"/>
              </a:xfrm>
              <a:prstGeom prst="line">
                <a:avLst/>
              </a:prstGeom>
              <a:noFill/>
              <a:ln w="127000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1" name="Line 23"/>
              <p:cNvSpPr>
                <a:spLocks noChangeShapeType="1"/>
              </p:cNvSpPr>
              <p:nvPr/>
            </p:nvSpPr>
            <p:spPr bwMode="auto">
              <a:xfrm flipV="1">
                <a:off x="14029" y="2710"/>
                <a:ext cx="0" cy="1080"/>
              </a:xfrm>
              <a:prstGeom prst="line">
                <a:avLst/>
              </a:prstGeom>
              <a:noFill/>
              <a:ln w="127000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082" name="Rectangle 34"/>
          <p:cNvSpPr>
            <a:spLocks noChangeArrowheads="1"/>
          </p:cNvSpPr>
          <p:nvPr/>
        </p:nvSpPr>
        <p:spPr bwMode="auto">
          <a:xfrm>
            <a:off x="-285750" y="-210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bIns="47610" anchor="ctr">
            <a:spAutoFit/>
          </a:bodyPr>
          <a:lstStyle/>
          <a:p>
            <a:endParaRPr lang="ru-RU"/>
          </a:p>
        </p:txBody>
      </p:sp>
      <p:sp>
        <p:nvSpPr>
          <p:cNvPr id="2083" name="Rectangle 35"/>
          <p:cNvSpPr>
            <a:spLocks noChangeArrowheads="1"/>
          </p:cNvSpPr>
          <p:nvPr/>
        </p:nvSpPr>
        <p:spPr bwMode="auto">
          <a:xfrm>
            <a:off x="-285750" y="-2108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84" name="Rectangle 36"/>
          <p:cNvSpPr>
            <a:spLocks noChangeArrowheads="1"/>
          </p:cNvSpPr>
          <p:nvPr/>
        </p:nvSpPr>
        <p:spPr bwMode="auto">
          <a:xfrm>
            <a:off x="-285750" y="-161290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85" name="Rectangle 37"/>
          <p:cNvSpPr>
            <a:spLocks noChangeArrowheads="1"/>
          </p:cNvSpPr>
          <p:nvPr/>
        </p:nvSpPr>
        <p:spPr bwMode="auto">
          <a:xfrm>
            <a:off x="-285750" y="-107950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86" name="Rectangle 38"/>
          <p:cNvSpPr>
            <a:spLocks noChangeArrowheads="1"/>
          </p:cNvSpPr>
          <p:nvPr/>
        </p:nvSpPr>
        <p:spPr bwMode="auto">
          <a:xfrm>
            <a:off x="-285750" y="-64135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87" name="Rectangle 39"/>
          <p:cNvSpPr>
            <a:spLocks noChangeArrowheads="1"/>
          </p:cNvSpPr>
          <p:nvPr/>
        </p:nvSpPr>
        <p:spPr bwMode="auto">
          <a:xfrm>
            <a:off x="-285750" y="-12700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88" name="Rectangle 40"/>
          <p:cNvSpPr>
            <a:spLocks noChangeArrowheads="1"/>
          </p:cNvSpPr>
          <p:nvPr/>
        </p:nvSpPr>
        <p:spPr bwMode="auto">
          <a:xfrm>
            <a:off x="-285750" y="42545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89" name="Rectangle 41"/>
          <p:cNvSpPr>
            <a:spLocks noChangeArrowheads="1"/>
          </p:cNvSpPr>
          <p:nvPr/>
        </p:nvSpPr>
        <p:spPr bwMode="auto">
          <a:xfrm>
            <a:off x="-285750" y="1063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90" name="Rectangle 42"/>
          <p:cNvSpPr>
            <a:spLocks noChangeArrowheads="1"/>
          </p:cNvSpPr>
          <p:nvPr/>
        </p:nvSpPr>
        <p:spPr bwMode="auto">
          <a:xfrm>
            <a:off x="-285750" y="1063625"/>
            <a:ext cx="147002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  <a:p>
            <a:pPr eaLnBrk="0" hangingPunct="0"/>
            <a:r>
              <a:rPr lang="ru-RU" sz="1200">
                <a:cs typeface="Times New Roman" pitchFamily="18" charset="0"/>
              </a:rPr>
              <a:t>                              </a:t>
            </a:r>
            <a:endParaRPr lang="ru-RU"/>
          </a:p>
        </p:txBody>
      </p:sp>
      <p:sp>
        <p:nvSpPr>
          <p:cNvPr id="2091" name="Rectangle 43"/>
          <p:cNvSpPr>
            <a:spLocks noChangeArrowheads="1"/>
          </p:cNvSpPr>
          <p:nvPr/>
        </p:nvSpPr>
        <p:spPr bwMode="auto">
          <a:xfrm>
            <a:off x="3708400" y="3429000"/>
            <a:ext cx="58801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5095875" algn="l"/>
              </a:tabLst>
            </a:pPr>
            <a:endParaRPr lang="ru-RU" sz="900"/>
          </a:p>
          <a:p>
            <a:pPr eaLnBrk="0" hangingPunct="0">
              <a:tabLst>
                <a:tab pos="5095875" algn="l"/>
              </a:tabLst>
            </a:pPr>
            <a:r>
              <a:rPr lang="ru-RU" sz="1200">
                <a:cs typeface="Times New Roman" pitchFamily="18" charset="0"/>
              </a:rPr>
              <a:t>	</a:t>
            </a:r>
            <a:endParaRPr lang="ru-RU" sz="900"/>
          </a:p>
          <a:p>
            <a:pPr eaLnBrk="0" hangingPunct="0">
              <a:tabLst>
                <a:tab pos="5095875" algn="l"/>
              </a:tabLst>
            </a:pPr>
            <a:r>
              <a:rPr lang="ru-RU" sz="1200">
                <a:cs typeface="Times New Roman" pitchFamily="18" charset="0"/>
              </a:rPr>
              <a:t>	              </a:t>
            </a:r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6786578" y="1214422"/>
            <a:ext cx="2357422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6. Самостоятельная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072066" y="1928802"/>
            <a:ext cx="2286016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5. Вычислительная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071934" y="2857496"/>
            <a:ext cx="2143140" cy="4001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4. Сравнительная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357422" y="3929066"/>
            <a:ext cx="2500298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3. Противоположная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571604" y="5072074"/>
            <a:ext cx="2071702" cy="4001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2. Координатная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85720" y="6143644"/>
            <a:ext cx="1714512" cy="40011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1. Числовая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50" name="Picture 10" descr="12121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4572008"/>
            <a:ext cx="2310645" cy="191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" name="Прямоугольник 50"/>
          <p:cNvSpPr/>
          <p:nvPr/>
        </p:nvSpPr>
        <p:spPr>
          <a:xfrm>
            <a:off x="1500166" y="571480"/>
            <a:ext cx="381107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Лестница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знаний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08" name="Line 228"/>
          <p:cNvSpPr>
            <a:spLocks noChangeShapeType="1"/>
          </p:cNvSpPr>
          <p:nvPr/>
        </p:nvSpPr>
        <p:spPr bwMode="auto">
          <a:xfrm>
            <a:off x="2771775" y="1555750"/>
            <a:ext cx="93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309" name="Line 229"/>
          <p:cNvSpPr>
            <a:spLocks noChangeShapeType="1"/>
          </p:cNvSpPr>
          <p:nvPr/>
        </p:nvSpPr>
        <p:spPr bwMode="auto">
          <a:xfrm>
            <a:off x="1979613" y="1555750"/>
            <a:ext cx="7921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310" name="Line 230"/>
          <p:cNvSpPr>
            <a:spLocks noChangeShapeType="1"/>
          </p:cNvSpPr>
          <p:nvPr/>
        </p:nvSpPr>
        <p:spPr bwMode="auto">
          <a:xfrm>
            <a:off x="827088" y="1555750"/>
            <a:ext cx="1079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311" name="Rectangle 231"/>
          <p:cNvSpPr>
            <a:spLocks noChangeArrowheads="1"/>
          </p:cNvSpPr>
          <p:nvPr/>
        </p:nvSpPr>
        <p:spPr bwMode="auto">
          <a:xfrm>
            <a:off x="3490913" y="16271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6600FF"/>
                </a:solidFill>
                <a:latin typeface="Arial" pitchFamily="34" charset="0"/>
              </a:rPr>
              <a:t>х</a:t>
            </a:r>
          </a:p>
        </p:txBody>
      </p:sp>
      <p:sp>
        <p:nvSpPr>
          <p:cNvPr id="46312" name="Text Box 232"/>
          <p:cNvSpPr txBox="1">
            <a:spLocks noChangeArrowheads="1"/>
          </p:cNvSpPr>
          <p:nvPr/>
        </p:nvSpPr>
        <p:spPr bwMode="auto">
          <a:xfrm>
            <a:off x="2555875" y="1484313"/>
            <a:ext cx="3714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6600FF"/>
                </a:solidFill>
                <a:latin typeface="Arial" pitchFamily="34" charset="0"/>
              </a:rPr>
              <a:t>в</a:t>
            </a:r>
          </a:p>
        </p:txBody>
      </p:sp>
      <p:sp>
        <p:nvSpPr>
          <p:cNvPr id="46313" name="Text Box 233"/>
          <p:cNvSpPr txBox="1">
            <a:spLocks noChangeArrowheads="1"/>
          </p:cNvSpPr>
          <p:nvPr/>
        </p:nvSpPr>
        <p:spPr bwMode="auto">
          <a:xfrm>
            <a:off x="1835150" y="1484313"/>
            <a:ext cx="288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6600FF"/>
                </a:solidFill>
                <a:latin typeface="Arial" pitchFamily="34" charset="0"/>
              </a:rPr>
              <a:t>а</a:t>
            </a:r>
          </a:p>
        </p:txBody>
      </p:sp>
      <p:sp>
        <p:nvSpPr>
          <p:cNvPr id="46314" name="Line 234"/>
          <p:cNvSpPr>
            <a:spLocks noChangeShapeType="1"/>
          </p:cNvSpPr>
          <p:nvPr/>
        </p:nvSpPr>
        <p:spPr bwMode="auto">
          <a:xfrm>
            <a:off x="2771775" y="2563813"/>
            <a:ext cx="93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315" name="Line 235"/>
          <p:cNvSpPr>
            <a:spLocks noChangeShapeType="1"/>
          </p:cNvSpPr>
          <p:nvPr/>
        </p:nvSpPr>
        <p:spPr bwMode="auto">
          <a:xfrm>
            <a:off x="1979613" y="2563813"/>
            <a:ext cx="7921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316" name="Line 236"/>
          <p:cNvSpPr>
            <a:spLocks noChangeShapeType="1"/>
          </p:cNvSpPr>
          <p:nvPr/>
        </p:nvSpPr>
        <p:spPr bwMode="auto">
          <a:xfrm>
            <a:off x="827088" y="2563813"/>
            <a:ext cx="10795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317" name="Rectangle 237"/>
          <p:cNvSpPr>
            <a:spLocks noChangeArrowheads="1"/>
          </p:cNvSpPr>
          <p:nvPr/>
        </p:nvSpPr>
        <p:spPr bwMode="auto">
          <a:xfrm>
            <a:off x="3563938" y="25638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6600FF"/>
                </a:solidFill>
                <a:latin typeface="Arial" pitchFamily="34" charset="0"/>
              </a:rPr>
              <a:t>х</a:t>
            </a:r>
          </a:p>
        </p:txBody>
      </p:sp>
      <p:sp>
        <p:nvSpPr>
          <p:cNvPr id="46318" name="Text Box 238"/>
          <p:cNvSpPr txBox="1">
            <a:spLocks noChangeArrowheads="1"/>
          </p:cNvSpPr>
          <p:nvPr/>
        </p:nvSpPr>
        <p:spPr bwMode="auto">
          <a:xfrm>
            <a:off x="2555875" y="2492375"/>
            <a:ext cx="371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6600FF"/>
                </a:solidFill>
                <a:latin typeface="Arial" pitchFamily="34" charset="0"/>
              </a:rPr>
              <a:t>в</a:t>
            </a:r>
          </a:p>
        </p:txBody>
      </p:sp>
      <p:sp>
        <p:nvSpPr>
          <p:cNvPr id="46319" name="Text Box 239"/>
          <p:cNvSpPr txBox="1">
            <a:spLocks noChangeArrowheads="1"/>
          </p:cNvSpPr>
          <p:nvPr/>
        </p:nvSpPr>
        <p:spPr bwMode="auto">
          <a:xfrm>
            <a:off x="1835150" y="2492375"/>
            <a:ext cx="2889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6600FF"/>
                </a:solidFill>
                <a:latin typeface="Arial" pitchFamily="34" charset="0"/>
              </a:rPr>
              <a:t>а</a:t>
            </a:r>
          </a:p>
        </p:txBody>
      </p:sp>
      <p:sp>
        <p:nvSpPr>
          <p:cNvPr id="46320" name="Line 240"/>
          <p:cNvSpPr>
            <a:spLocks noChangeShapeType="1"/>
          </p:cNvSpPr>
          <p:nvPr/>
        </p:nvSpPr>
        <p:spPr bwMode="auto">
          <a:xfrm>
            <a:off x="2843213" y="3500438"/>
            <a:ext cx="93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321" name="Line 241"/>
          <p:cNvSpPr>
            <a:spLocks noChangeShapeType="1"/>
          </p:cNvSpPr>
          <p:nvPr/>
        </p:nvSpPr>
        <p:spPr bwMode="auto">
          <a:xfrm>
            <a:off x="2051050" y="3500438"/>
            <a:ext cx="7921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322" name="Line 242"/>
          <p:cNvSpPr>
            <a:spLocks noChangeShapeType="1"/>
          </p:cNvSpPr>
          <p:nvPr/>
        </p:nvSpPr>
        <p:spPr bwMode="auto">
          <a:xfrm>
            <a:off x="898525" y="3500438"/>
            <a:ext cx="10795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323" name="Rectangle 243"/>
          <p:cNvSpPr>
            <a:spLocks noChangeArrowheads="1"/>
          </p:cNvSpPr>
          <p:nvPr/>
        </p:nvSpPr>
        <p:spPr bwMode="auto">
          <a:xfrm>
            <a:off x="3562350" y="357187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6600FF"/>
                </a:solidFill>
                <a:latin typeface="Arial" pitchFamily="34" charset="0"/>
              </a:rPr>
              <a:t>х</a:t>
            </a:r>
          </a:p>
        </p:txBody>
      </p:sp>
      <p:sp>
        <p:nvSpPr>
          <p:cNvPr id="46324" name="Text Box 244"/>
          <p:cNvSpPr txBox="1">
            <a:spLocks noChangeArrowheads="1"/>
          </p:cNvSpPr>
          <p:nvPr/>
        </p:nvSpPr>
        <p:spPr bwMode="auto">
          <a:xfrm>
            <a:off x="2627313" y="3429000"/>
            <a:ext cx="371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6600FF"/>
                </a:solidFill>
                <a:latin typeface="Arial" pitchFamily="34" charset="0"/>
              </a:rPr>
              <a:t>в</a:t>
            </a:r>
          </a:p>
        </p:txBody>
      </p:sp>
      <p:sp>
        <p:nvSpPr>
          <p:cNvPr id="46325" name="Text Box 245"/>
          <p:cNvSpPr txBox="1">
            <a:spLocks noChangeArrowheads="1"/>
          </p:cNvSpPr>
          <p:nvPr/>
        </p:nvSpPr>
        <p:spPr bwMode="auto">
          <a:xfrm>
            <a:off x="1835150" y="3429000"/>
            <a:ext cx="2889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6600FF"/>
                </a:solidFill>
                <a:latin typeface="Arial" pitchFamily="34" charset="0"/>
              </a:rPr>
              <a:t>а</a:t>
            </a:r>
          </a:p>
        </p:txBody>
      </p:sp>
      <p:sp>
        <p:nvSpPr>
          <p:cNvPr id="46326" name="Line 246"/>
          <p:cNvSpPr>
            <a:spLocks noChangeShapeType="1"/>
          </p:cNvSpPr>
          <p:nvPr/>
        </p:nvSpPr>
        <p:spPr bwMode="auto">
          <a:xfrm>
            <a:off x="2843213" y="4437063"/>
            <a:ext cx="93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327" name="Line 247"/>
          <p:cNvSpPr>
            <a:spLocks noChangeShapeType="1"/>
          </p:cNvSpPr>
          <p:nvPr/>
        </p:nvSpPr>
        <p:spPr bwMode="auto">
          <a:xfrm>
            <a:off x="2051050" y="4437063"/>
            <a:ext cx="7921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328" name="Line 248"/>
          <p:cNvSpPr>
            <a:spLocks noChangeShapeType="1"/>
          </p:cNvSpPr>
          <p:nvPr/>
        </p:nvSpPr>
        <p:spPr bwMode="auto">
          <a:xfrm>
            <a:off x="898525" y="4437063"/>
            <a:ext cx="10795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329" name="Rectangle 249"/>
          <p:cNvSpPr>
            <a:spLocks noChangeArrowheads="1"/>
          </p:cNvSpPr>
          <p:nvPr/>
        </p:nvSpPr>
        <p:spPr bwMode="auto">
          <a:xfrm>
            <a:off x="3562350" y="45085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6600FF"/>
                </a:solidFill>
                <a:latin typeface="Arial" pitchFamily="34" charset="0"/>
              </a:rPr>
              <a:t>х</a:t>
            </a:r>
          </a:p>
        </p:txBody>
      </p:sp>
      <p:sp>
        <p:nvSpPr>
          <p:cNvPr id="46330" name="Text Box 250"/>
          <p:cNvSpPr txBox="1">
            <a:spLocks noChangeArrowheads="1"/>
          </p:cNvSpPr>
          <p:nvPr/>
        </p:nvSpPr>
        <p:spPr bwMode="auto">
          <a:xfrm>
            <a:off x="2627313" y="4365625"/>
            <a:ext cx="371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6600FF"/>
                </a:solidFill>
                <a:latin typeface="Arial" pitchFamily="34" charset="0"/>
              </a:rPr>
              <a:t>в</a:t>
            </a:r>
          </a:p>
        </p:txBody>
      </p:sp>
      <p:sp>
        <p:nvSpPr>
          <p:cNvPr id="46331" name="Text Box 251"/>
          <p:cNvSpPr txBox="1">
            <a:spLocks noChangeArrowheads="1"/>
          </p:cNvSpPr>
          <p:nvPr/>
        </p:nvSpPr>
        <p:spPr bwMode="auto">
          <a:xfrm>
            <a:off x="1906588" y="4365625"/>
            <a:ext cx="2889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6600FF"/>
                </a:solidFill>
                <a:latin typeface="Arial" pitchFamily="34" charset="0"/>
              </a:rPr>
              <a:t>а</a:t>
            </a:r>
          </a:p>
        </p:txBody>
      </p:sp>
      <p:sp>
        <p:nvSpPr>
          <p:cNvPr id="46332" name="Text Box 252"/>
          <p:cNvSpPr txBox="1">
            <a:spLocks noChangeArrowheads="1"/>
          </p:cNvSpPr>
          <p:nvPr/>
        </p:nvSpPr>
        <p:spPr bwMode="auto">
          <a:xfrm>
            <a:off x="1331913" y="1484313"/>
            <a:ext cx="409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3333FF"/>
                </a:solidFill>
                <a:latin typeface="Arial" pitchFamily="34" charset="0"/>
              </a:rPr>
              <a:t>0</a:t>
            </a:r>
          </a:p>
        </p:txBody>
      </p:sp>
      <p:sp>
        <p:nvSpPr>
          <p:cNvPr id="46333" name="Text Box 253"/>
          <p:cNvSpPr txBox="1">
            <a:spLocks noChangeArrowheads="1"/>
          </p:cNvSpPr>
          <p:nvPr/>
        </p:nvSpPr>
        <p:spPr bwMode="auto">
          <a:xfrm rot="10800000" flipV="1">
            <a:off x="3059113" y="2560638"/>
            <a:ext cx="4333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3333FF"/>
                </a:solidFill>
                <a:latin typeface="Arial" pitchFamily="34" charset="0"/>
              </a:rPr>
              <a:t>0</a:t>
            </a:r>
          </a:p>
        </p:txBody>
      </p:sp>
      <p:sp>
        <p:nvSpPr>
          <p:cNvPr id="46334" name="Text Box 254"/>
          <p:cNvSpPr txBox="1">
            <a:spLocks noChangeArrowheads="1"/>
          </p:cNvSpPr>
          <p:nvPr/>
        </p:nvSpPr>
        <p:spPr bwMode="auto">
          <a:xfrm>
            <a:off x="2243138" y="3406775"/>
            <a:ext cx="504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3333FF"/>
                </a:solidFill>
                <a:latin typeface="Arial" pitchFamily="34" charset="0"/>
              </a:rPr>
              <a:t>0</a:t>
            </a:r>
          </a:p>
        </p:txBody>
      </p:sp>
      <p:sp>
        <p:nvSpPr>
          <p:cNvPr id="46335" name="Text Box 255"/>
          <p:cNvSpPr txBox="1">
            <a:spLocks noChangeArrowheads="1"/>
          </p:cNvSpPr>
          <p:nvPr/>
        </p:nvSpPr>
        <p:spPr bwMode="auto">
          <a:xfrm>
            <a:off x="2144713" y="4373563"/>
            <a:ext cx="3603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3333FF"/>
                </a:solidFill>
                <a:latin typeface="Arial" pitchFamily="34" charset="0"/>
              </a:rPr>
              <a:t>0</a:t>
            </a:r>
          </a:p>
        </p:txBody>
      </p:sp>
      <p:grpSp>
        <p:nvGrpSpPr>
          <p:cNvPr id="2" name="Group 266"/>
          <p:cNvGrpSpPr>
            <a:grpSpLocks/>
          </p:cNvGrpSpPr>
          <p:nvPr/>
        </p:nvGrpSpPr>
        <p:grpSpPr bwMode="auto">
          <a:xfrm>
            <a:off x="250825" y="1052513"/>
            <a:ext cx="4321175" cy="4319587"/>
            <a:chOff x="3152" y="0"/>
            <a:chExt cx="2767" cy="2721"/>
          </a:xfrm>
        </p:grpSpPr>
        <p:sp>
          <p:nvSpPr>
            <p:cNvPr id="46341" name="Line 261"/>
            <p:cNvSpPr>
              <a:spLocks noChangeShapeType="1"/>
            </p:cNvSpPr>
            <p:nvPr/>
          </p:nvSpPr>
          <p:spPr bwMode="auto">
            <a:xfrm>
              <a:off x="3152" y="0"/>
              <a:ext cx="2767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ru-RU"/>
            </a:p>
          </p:txBody>
        </p:sp>
        <p:sp>
          <p:nvSpPr>
            <p:cNvPr id="46342" name="Line 262"/>
            <p:cNvSpPr>
              <a:spLocks noChangeShapeType="1"/>
            </p:cNvSpPr>
            <p:nvPr/>
          </p:nvSpPr>
          <p:spPr bwMode="auto">
            <a:xfrm>
              <a:off x="3152" y="2721"/>
              <a:ext cx="2767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ru-RU"/>
            </a:p>
          </p:txBody>
        </p:sp>
        <p:sp>
          <p:nvSpPr>
            <p:cNvPr id="46343" name="Line 263"/>
            <p:cNvSpPr>
              <a:spLocks noChangeShapeType="1"/>
            </p:cNvSpPr>
            <p:nvPr/>
          </p:nvSpPr>
          <p:spPr bwMode="auto">
            <a:xfrm>
              <a:off x="3152" y="0"/>
              <a:ext cx="0" cy="2721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ru-RU"/>
            </a:p>
          </p:txBody>
        </p:sp>
        <p:sp>
          <p:nvSpPr>
            <p:cNvPr id="46344" name="Line 264"/>
            <p:cNvSpPr>
              <a:spLocks noChangeShapeType="1"/>
            </p:cNvSpPr>
            <p:nvPr/>
          </p:nvSpPr>
          <p:spPr bwMode="auto">
            <a:xfrm>
              <a:off x="5919" y="0"/>
              <a:ext cx="0" cy="2721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ru-RU"/>
            </a:p>
          </p:txBody>
        </p:sp>
      </p:grpSp>
      <p:sp>
        <p:nvSpPr>
          <p:cNvPr id="37" name="Прямоугольник 36"/>
          <p:cNvSpPr/>
          <p:nvPr/>
        </p:nvSpPr>
        <p:spPr>
          <a:xfrm>
            <a:off x="2500298" y="142852"/>
            <a:ext cx="37619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Вставь ноль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5000628" y="1285860"/>
            <a:ext cx="3786214" cy="228601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5143504" y="1428736"/>
            <a:ext cx="35004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Из двух чисел на координатной прямой </a:t>
            </a:r>
            <a:r>
              <a:rPr lang="ru-RU" sz="2400" b="1" dirty="0" smtClean="0">
                <a:solidFill>
                  <a:srgbClr val="FF0000"/>
                </a:solidFill>
              </a:rPr>
              <a:t>большее</a:t>
            </a:r>
            <a:r>
              <a:rPr lang="ru-RU" sz="2400" b="1" dirty="0" smtClean="0"/>
              <a:t> изображается </a:t>
            </a:r>
            <a:r>
              <a:rPr lang="ru-RU" sz="2400" b="1" dirty="0" smtClean="0">
                <a:solidFill>
                  <a:srgbClr val="FF0000"/>
                </a:solidFill>
              </a:rPr>
              <a:t>правее</a:t>
            </a:r>
            <a:r>
              <a:rPr lang="ru-RU" sz="2400" b="1" dirty="0" smtClean="0"/>
              <a:t>, а меньшее – левее.</a:t>
            </a:r>
            <a:endParaRPr lang="ru-RU" sz="2400" b="1" dirty="0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5072066" y="4143380"/>
            <a:ext cx="3786214" cy="228601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5214942" y="4286256"/>
            <a:ext cx="36433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 Любое </a:t>
            </a:r>
            <a:r>
              <a:rPr lang="ru-RU" sz="2000" b="1" dirty="0" smtClean="0">
                <a:solidFill>
                  <a:srgbClr val="FF0000"/>
                </a:solidFill>
              </a:rPr>
              <a:t>положительное</a:t>
            </a:r>
            <a:r>
              <a:rPr lang="ru-RU" sz="2000" b="1" dirty="0" smtClean="0"/>
              <a:t> число </a:t>
            </a:r>
            <a:r>
              <a:rPr lang="ru-RU" sz="2000" b="1" dirty="0" smtClean="0">
                <a:solidFill>
                  <a:srgbClr val="0070C0"/>
                </a:solidFill>
              </a:rPr>
              <a:t>больше</a:t>
            </a:r>
            <a:r>
              <a:rPr lang="ru-RU" sz="2000" b="1" dirty="0" smtClean="0"/>
              <a:t> нуля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 Любое </a:t>
            </a:r>
            <a:r>
              <a:rPr lang="ru-RU" sz="2000" b="1" u="sng" dirty="0" smtClean="0"/>
              <a:t>отрицательное</a:t>
            </a:r>
            <a:r>
              <a:rPr lang="ru-RU" sz="2000" b="1" dirty="0" smtClean="0"/>
              <a:t> число </a:t>
            </a:r>
            <a:r>
              <a:rPr lang="ru-RU" sz="2000" b="1" dirty="0" smtClean="0">
                <a:solidFill>
                  <a:srgbClr val="0070C0"/>
                </a:solidFill>
              </a:rPr>
              <a:t>меньше</a:t>
            </a:r>
            <a:r>
              <a:rPr lang="ru-RU" sz="2000" b="1" dirty="0" smtClean="0"/>
              <a:t>  нуля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 Любое </a:t>
            </a:r>
            <a:r>
              <a:rPr lang="ru-RU" sz="2000" b="1" dirty="0" smtClean="0">
                <a:solidFill>
                  <a:srgbClr val="FF0000"/>
                </a:solidFill>
              </a:rPr>
              <a:t>положительное</a:t>
            </a:r>
            <a:r>
              <a:rPr lang="ru-RU" sz="2000" b="1" dirty="0" smtClean="0"/>
              <a:t> число </a:t>
            </a:r>
            <a:r>
              <a:rPr lang="ru-RU" sz="2000" b="1" dirty="0" smtClean="0">
                <a:solidFill>
                  <a:srgbClr val="0070C0"/>
                </a:solidFill>
              </a:rPr>
              <a:t>больше</a:t>
            </a:r>
            <a:r>
              <a:rPr lang="ru-RU" sz="2000" b="1" dirty="0" smtClean="0"/>
              <a:t> </a:t>
            </a:r>
            <a:r>
              <a:rPr lang="ru-RU" sz="2000" b="1" u="sng" dirty="0" smtClean="0"/>
              <a:t>отрицательного</a:t>
            </a:r>
            <a:endParaRPr lang="ru-RU" sz="20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332" grpId="0"/>
      <p:bldP spid="46333" grpId="0"/>
      <p:bldP spid="46334" grpId="0"/>
      <p:bldP spid="463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" descr="H:\USERS\User\Мои документы\Мои рисунки\Рису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9050"/>
            <a:ext cx="9144000" cy="68961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714480" y="714356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Китайские палочки</a:t>
            </a:r>
          </a:p>
          <a:p>
            <a:pPr algn="ctr"/>
            <a:r>
              <a:rPr lang="en-US" sz="2800" b="1" dirty="0" smtClean="0">
                <a:solidFill>
                  <a:srgbClr val="0070C0"/>
                </a:solidFill>
              </a:rPr>
              <a:t>II </a:t>
            </a:r>
            <a:r>
              <a:rPr lang="ru-RU" sz="2800" b="1" dirty="0" smtClean="0">
                <a:solidFill>
                  <a:srgbClr val="0070C0"/>
                </a:solidFill>
              </a:rPr>
              <a:t>век до н.э.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25602" name="Picture 2" descr="http://im0-tub-ru.yandex.net/i?id=479032849-63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1" y="1785926"/>
            <a:ext cx="3337303" cy="4500594"/>
          </a:xfrm>
          <a:prstGeom prst="rect">
            <a:avLst/>
          </a:prstGeom>
          <a:noFill/>
        </p:spPr>
      </p:pic>
      <p:pic>
        <p:nvPicPr>
          <p:cNvPr id="8" name="Picture 2" descr="Diophantus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500042"/>
            <a:ext cx="3195374" cy="386349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286512" y="4286256"/>
            <a:ext cx="25718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</a:rPr>
              <a:t>Диофант </a:t>
            </a:r>
          </a:p>
          <a:p>
            <a:pPr algn="ctr"/>
            <a:r>
              <a:rPr lang="en-US" sz="2800" b="1" dirty="0" smtClean="0">
                <a:solidFill>
                  <a:srgbClr val="00B050"/>
                </a:solidFill>
              </a:rPr>
              <a:t>III </a:t>
            </a:r>
            <a:r>
              <a:rPr lang="ru-RU" sz="2800" b="1" dirty="0" smtClean="0">
                <a:solidFill>
                  <a:srgbClr val="00B050"/>
                </a:solidFill>
              </a:rPr>
              <a:t>век до н.э.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H:\USERS\User\Мои документы\Мои рисунки\Рису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9050"/>
            <a:ext cx="9144000" cy="6896100"/>
          </a:xfrm>
          <a:prstGeom prst="rect">
            <a:avLst/>
          </a:prstGeom>
          <a:noFill/>
        </p:spPr>
      </p:pic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1" y="2428868"/>
            <a:ext cx="5182428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1785918" y="571480"/>
            <a:ext cx="7500957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3300"/>
                </a:solidFill>
                <a:latin typeface="Arial" pitchFamily="34" charset="0"/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</a:rPr>
              <a:t>Индия 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</a:rPr>
              <a:t>V 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</a:rPr>
              <a:t>век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</a:rPr>
              <a:t>Положительные числа - имущество</a:t>
            </a:r>
            <a:endParaRPr lang="ru-RU" sz="3200" b="1" dirty="0" smtClean="0">
              <a:latin typeface="Arial" pitchFamily="34" charset="0"/>
            </a:endParaRPr>
          </a:p>
          <a:p>
            <a:r>
              <a:rPr lang="ru-RU" sz="3200" b="1" dirty="0" smtClean="0">
                <a:latin typeface="Arial" pitchFamily="34" charset="0"/>
              </a:rPr>
              <a:t>Отрицательные </a:t>
            </a:r>
            <a:r>
              <a:rPr lang="ru-RU" sz="3200" b="1" dirty="0">
                <a:latin typeface="Arial" pitchFamily="34" charset="0"/>
              </a:rPr>
              <a:t>числа </a:t>
            </a:r>
            <a:r>
              <a:rPr lang="ru-RU" sz="3200" b="1" dirty="0" smtClean="0">
                <a:latin typeface="Arial" pitchFamily="34" charset="0"/>
              </a:rPr>
              <a:t>- долг</a:t>
            </a:r>
            <a:endParaRPr lang="ru-RU" sz="3200" b="1" dirty="0" smtClean="0">
              <a:solidFill>
                <a:srgbClr val="3333FF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 descr="H:\USERS\User\Мои документы\Мои рисунки\Рису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9050"/>
            <a:ext cx="9144000" cy="6896100"/>
          </a:xfrm>
          <a:prstGeom prst="rect">
            <a:avLst/>
          </a:prstGeom>
          <a:noFill/>
        </p:spPr>
      </p:pic>
      <p:sp>
        <p:nvSpPr>
          <p:cNvPr id="73747" name="Rectangle 19"/>
          <p:cNvSpPr>
            <a:spLocks noChangeArrowheads="1"/>
          </p:cNvSpPr>
          <p:nvPr/>
        </p:nvSpPr>
        <p:spPr bwMode="auto">
          <a:xfrm>
            <a:off x="-2527300" y="30861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>
              <a:latin typeface="Arial" pitchFamily="34" charset="0"/>
            </a:endParaRPr>
          </a:p>
        </p:txBody>
      </p:sp>
      <p:sp>
        <p:nvSpPr>
          <p:cNvPr id="73752" name="Rectangle 24"/>
          <p:cNvSpPr>
            <a:spLocks noChangeArrowheads="1"/>
          </p:cNvSpPr>
          <p:nvPr/>
        </p:nvSpPr>
        <p:spPr bwMode="auto">
          <a:xfrm>
            <a:off x="-2527300" y="30861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>
              <a:latin typeface="Arial" pitchFamily="34" charset="0"/>
            </a:endParaRPr>
          </a:p>
        </p:txBody>
      </p:sp>
      <p:sp>
        <p:nvSpPr>
          <p:cNvPr id="73757" name="Rectangle 29"/>
          <p:cNvSpPr>
            <a:spLocks noChangeArrowheads="1"/>
          </p:cNvSpPr>
          <p:nvPr/>
        </p:nvSpPr>
        <p:spPr bwMode="auto">
          <a:xfrm>
            <a:off x="-2527300" y="30861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>
              <a:latin typeface="Arial" pitchFamily="34" charset="0"/>
            </a:endParaRPr>
          </a:p>
        </p:txBody>
      </p:sp>
      <p:sp>
        <p:nvSpPr>
          <p:cNvPr id="73770" name="Text Box 42"/>
          <p:cNvSpPr txBox="1">
            <a:spLocks noChangeArrowheads="1"/>
          </p:cNvSpPr>
          <p:nvPr/>
        </p:nvSpPr>
        <p:spPr bwMode="auto">
          <a:xfrm>
            <a:off x="5094288" y="2205038"/>
            <a:ext cx="18415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endParaRPr lang="ru-RU" sz="3600" b="1" i="1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73772" name="Text Box 44"/>
          <p:cNvSpPr txBox="1">
            <a:spLocks noChangeArrowheads="1"/>
          </p:cNvSpPr>
          <p:nvPr/>
        </p:nvSpPr>
        <p:spPr bwMode="auto">
          <a:xfrm>
            <a:off x="5072066" y="2000240"/>
            <a:ext cx="4311650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Arial" pitchFamily="34" charset="0"/>
              </a:rPr>
              <a:t>Французский </a:t>
            </a: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</a:rPr>
              <a:t>математик  </a:t>
            </a:r>
            <a:r>
              <a:rPr lang="ru-RU" sz="2400" b="1" i="1" u="sng" dirty="0">
                <a:solidFill>
                  <a:srgbClr val="0070C0"/>
                </a:solidFill>
                <a:latin typeface="Arial" pitchFamily="34" charset="0"/>
              </a:rPr>
              <a:t>РЕНЕ </a:t>
            </a:r>
            <a:r>
              <a:rPr lang="ru-RU" sz="2400" b="1" i="1" u="sng" dirty="0" smtClean="0">
                <a:solidFill>
                  <a:srgbClr val="0070C0"/>
                </a:solidFill>
                <a:latin typeface="Arial" pitchFamily="34" charset="0"/>
              </a:rPr>
              <a:t>   ДЕКАРТ</a:t>
            </a:r>
            <a:r>
              <a:rPr lang="ru-RU" sz="2400" b="1" i="1" dirty="0" smtClean="0">
                <a:solidFill>
                  <a:srgbClr val="0070C0"/>
                </a:solidFill>
                <a:latin typeface="Arial" pitchFamily="34" charset="0"/>
              </a:rPr>
              <a:t> </a:t>
            </a:r>
            <a:endParaRPr lang="ru-RU" sz="2400" b="1" i="1" dirty="0">
              <a:solidFill>
                <a:srgbClr val="0070C0"/>
              </a:solidFill>
              <a:latin typeface="Arial" pitchFamily="34" charset="0"/>
            </a:endParaRPr>
          </a:p>
          <a:p>
            <a:r>
              <a:rPr lang="ru-RU" sz="2400" b="1" dirty="0">
                <a:solidFill>
                  <a:srgbClr val="6600FF"/>
                </a:solidFill>
                <a:latin typeface="Arial" pitchFamily="34" charset="0"/>
              </a:rPr>
              <a:t> </a:t>
            </a:r>
          </a:p>
          <a:p>
            <a:endParaRPr lang="ru-RU" sz="2400" b="1" i="1" dirty="0" smtClean="0">
              <a:solidFill>
                <a:srgbClr val="FF0000"/>
              </a:solidFill>
              <a:latin typeface="Arial" pitchFamily="34" charset="0"/>
            </a:endParaRPr>
          </a:p>
        </p:txBody>
      </p:sp>
      <p:pic>
        <p:nvPicPr>
          <p:cNvPr id="73773" name="Picture 45"/>
          <p:cNvPicPr>
            <a:picLocks noChangeAspect="1" noChangeArrowheads="1"/>
          </p:cNvPicPr>
          <p:nvPr/>
        </p:nvPicPr>
        <p:blipFill>
          <a:blip r:embed="rId3">
            <a:lum bright="18000" contrast="-12000"/>
          </a:blip>
          <a:srcRect/>
          <a:stretch>
            <a:fillRect/>
          </a:stretch>
        </p:blipFill>
        <p:spPr bwMode="auto">
          <a:xfrm>
            <a:off x="1785918" y="500042"/>
            <a:ext cx="321471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000232" y="4857760"/>
            <a:ext cx="664373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</a:rPr>
              <a:t>положительные</a:t>
            </a:r>
            <a:r>
              <a:rPr lang="ru-RU" sz="2400" b="1" i="1" dirty="0" smtClean="0">
                <a:solidFill>
                  <a:srgbClr val="6600FF"/>
                </a:solidFill>
                <a:latin typeface="Arial" pitchFamily="34" charset="0"/>
              </a:rPr>
              <a:t> </a:t>
            </a:r>
            <a:r>
              <a:rPr lang="ru-RU" sz="2400" b="1" i="1" dirty="0" smtClean="0">
                <a:solidFill>
                  <a:srgbClr val="0070C0"/>
                </a:solidFill>
                <a:latin typeface="Arial" pitchFamily="34" charset="0"/>
              </a:rPr>
              <a:t>изображаются точками на</a:t>
            </a:r>
            <a:r>
              <a:rPr lang="ru-RU" sz="2400" i="1" dirty="0" smtClean="0">
                <a:solidFill>
                  <a:srgbClr val="0070C0"/>
                </a:solidFill>
                <a:latin typeface="Arial" pitchFamily="34" charset="0"/>
              </a:rPr>
              <a:t> </a:t>
            </a:r>
            <a:r>
              <a:rPr lang="ru-RU" sz="2400" b="1" i="1" dirty="0" smtClean="0">
                <a:solidFill>
                  <a:srgbClr val="0070C0"/>
                </a:solidFill>
                <a:latin typeface="Arial" pitchFamily="34" charset="0"/>
              </a:rPr>
              <a:t>числовой прямой</a:t>
            </a:r>
            <a:r>
              <a:rPr lang="ru-RU" sz="2400" i="1" dirty="0" smtClean="0">
                <a:solidFill>
                  <a:srgbClr val="6600FF"/>
                </a:solidFill>
                <a:latin typeface="Arial" pitchFamily="34" charset="0"/>
              </a:rPr>
              <a:t>  </a:t>
            </a: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</a:rPr>
              <a:t>вправо от начала</a:t>
            </a:r>
            <a:r>
              <a:rPr lang="ru-RU" sz="2400" i="1" dirty="0" smtClean="0">
                <a:solidFill>
                  <a:srgbClr val="6600FF"/>
                </a:solidFill>
                <a:latin typeface="Arial" pitchFamily="34" charset="0"/>
              </a:rPr>
              <a:t>, </a:t>
            </a:r>
          </a:p>
          <a:p>
            <a:endParaRPr lang="ru-RU" sz="2400" b="1" i="1" dirty="0" smtClean="0">
              <a:latin typeface="Arial" pitchFamily="34" charset="0"/>
            </a:endParaRPr>
          </a:p>
          <a:p>
            <a:r>
              <a:rPr lang="ru-RU" sz="2400" b="1" i="1" dirty="0" smtClean="0">
                <a:latin typeface="Arial" pitchFamily="34" charset="0"/>
              </a:rPr>
              <a:t>отрицательные – влево.</a:t>
            </a:r>
            <a:endParaRPr lang="ru-RU" sz="2400" b="1" i="1" dirty="0">
              <a:solidFill>
                <a:srgbClr val="6600FF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3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3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7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1763713" y="404813"/>
            <a:ext cx="2951162" cy="9398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38100" cmpd="dbl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Математический диктант</a:t>
            </a: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1908175" y="1677988"/>
            <a:ext cx="2586038" cy="574675"/>
            <a:chOff x="158" y="1011"/>
            <a:chExt cx="1629" cy="362"/>
          </a:xfrm>
        </p:grpSpPr>
        <p:sp>
          <p:nvSpPr>
            <p:cNvPr id="2056" name="AutoShape 8"/>
            <p:cNvSpPr>
              <a:spLocks noChangeArrowheads="1"/>
            </p:cNvSpPr>
            <p:nvPr/>
          </p:nvSpPr>
          <p:spPr bwMode="auto">
            <a:xfrm>
              <a:off x="640" y="1011"/>
              <a:ext cx="1147" cy="362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 w="9525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–</a:t>
              </a:r>
              <a:r>
                <a:rPr lang="en-US" sz="2800" b="1">
                  <a:latin typeface="Times New Roman" pitchFamily="18" charset="0"/>
                </a:rPr>
                <a:t>5|</a:t>
              </a:r>
              <a:r>
                <a:rPr lang="ru-RU" sz="2800" b="1">
                  <a:latin typeface="Times New Roman" pitchFamily="18" charset="0"/>
                </a:rPr>
                <a:t> + </a:t>
              </a: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</a:t>
              </a:r>
              <a:r>
                <a:rPr lang="en-US" sz="2800" b="1">
                  <a:latin typeface="Times New Roman" pitchFamily="18" charset="0"/>
                </a:rPr>
                <a:t>10|</a:t>
              </a:r>
            </a:p>
          </p:txBody>
        </p:sp>
        <p:sp>
          <p:nvSpPr>
            <p:cNvPr id="2057" name="AutoShape 9"/>
            <p:cNvSpPr>
              <a:spLocks noChangeArrowheads="1"/>
            </p:cNvSpPr>
            <p:nvPr/>
          </p:nvSpPr>
          <p:spPr bwMode="auto">
            <a:xfrm>
              <a:off x="158" y="1026"/>
              <a:ext cx="454" cy="338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38100" cmpd="dbl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/>
                <a:t>1 .</a:t>
              </a:r>
            </a:p>
          </p:txBody>
        </p:sp>
      </p:grp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1908175" y="2574925"/>
            <a:ext cx="2654300" cy="576263"/>
            <a:chOff x="158" y="1011"/>
            <a:chExt cx="1672" cy="363"/>
          </a:xfrm>
        </p:grpSpPr>
        <p:sp>
          <p:nvSpPr>
            <p:cNvPr id="2075" name="AutoShape 27"/>
            <p:cNvSpPr>
              <a:spLocks noChangeArrowheads="1"/>
            </p:cNvSpPr>
            <p:nvPr/>
          </p:nvSpPr>
          <p:spPr bwMode="auto">
            <a:xfrm>
              <a:off x="642" y="1011"/>
              <a:ext cx="1188" cy="363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 w="9525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</a:t>
              </a:r>
              <a:r>
                <a:rPr lang="en-US" sz="2800" b="1">
                  <a:latin typeface="Times New Roman" pitchFamily="18" charset="0"/>
                </a:rPr>
                <a:t>21|</a:t>
              </a:r>
              <a:r>
                <a:rPr lang="ru-RU" sz="2800" b="1">
                  <a:latin typeface="Times New Roman" pitchFamily="18" charset="0"/>
                </a:rPr>
                <a:t> – </a:t>
              </a: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– </a:t>
              </a:r>
              <a:r>
                <a:rPr lang="en-US" sz="2800" b="1">
                  <a:latin typeface="Times New Roman" pitchFamily="18" charset="0"/>
                </a:rPr>
                <a:t>3|</a:t>
              </a:r>
            </a:p>
          </p:txBody>
        </p:sp>
        <p:sp>
          <p:nvSpPr>
            <p:cNvPr id="2076" name="AutoShape 28"/>
            <p:cNvSpPr>
              <a:spLocks noChangeArrowheads="1"/>
            </p:cNvSpPr>
            <p:nvPr/>
          </p:nvSpPr>
          <p:spPr bwMode="auto">
            <a:xfrm>
              <a:off x="158" y="1026"/>
              <a:ext cx="454" cy="338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38100" cmpd="dbl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/>
                <a:t>2 .</a:t>
              </a:r>
            </a:p>
          </p:txBody>
        </p:sp>
      </p:grpSp>
      <p:grpSp>
        <p:nvGrpSpPr>
          <p:cNvPr id="4" name="Group 35"/>
          <p:cNvGrpSpPr>
            <a:grpSpLocks/>
          </p:cNvGrpSpPr>
          <p:nvPr/>
        </p:nvGrpSpPr>
        <p:grpSpPr bwMode="auto">
          <a:xfrm>
            <a:off x="1908175" y="3471863"/>
            <a:ext cx="2732088" cy="574675"/>
            <a:chOff x="158" y="1011"/>
            <a:chExt cx="1721" cy="362"/>
          </a:xfrm>
        </p:grpSpPr>
        <p:sp>
          <p:nvSpPr>
            <p:cNvPr id="2084" name="AutoShape 36"/>
            <p:cNvSpPr>
              <a:spLocks noChangeArrowheads="1"/>
            </p:cNvSpPr>
            <p:nvPr/>
          </p:nvSpPr>
          <p:spPr bwMode="auto">
            <a:xfrm>
              <a:off x="636" y="1011"/>
              <a:ext cx="1243" cy="362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 w="9525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–</a:t>
              </a:r>
              <a:r>
                <a:rPr lang="en-US" sz="2800" b="1">
                  <a:latin typeface="Times New Roman" pitchFamily="18" charset="0"/>
                </a:rPr>
                <a:t>46|</a:t>
              </a:r>
              <a:r>
                <a:rPr lang="ru-RU" sz="2800" b="1">
                  <a:latin typeface="Times New Roman" pitchFamily="18" charset="0"/>
                </a:rPr>
                <a:t> – </a:t>
              </a: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</a:t>
              </a:r>
              <a:r>
                <a:rPr lang="en-US" sz="2800" b="1">
                  <a:latin typeface="Times New Roman" pitchFamily="18" charset="0"/>
                </a:rPr>
                <a:t>39|</a:t>
              </a:r>
            </a:p>
          </p:txBody>
        </p:sp>
        <p:sp>
          <p:nvSpPr>
            <p:cNvPr id="2085" name="AutoShape 37"/>
            <p:cNvSpPr>
              <a:spLocks noChangeArrowheads="1"/>
            </p:cNvSpPr>
            <p:nvPr/>
          </p:nvSpPr>
          <p:spPr bwMode="auto">
            <a:xfrm>
              <a:off x="158" y="1026"/>
              <a:ext cx="454" cy="338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38100" cmpd="dbl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/>
                <a:t>3 .</a:t>
              </a:r>
            </a:p>
          </p:txBody>
        </p:sp>
      </p:grpSp>
      <p:grpSp>
        <p:nvGrpSpPr>
          <p:cNvPr id="5" name="Group 41"/>
          <p:cNvGrpSpPr>
            <a:grpSpLocks/>
          </p:cNvGrpSpPr>
          <p:nvPr/>
        </p:nvGrpSpPr>
        <p:grpSpPr bwMode="auto">
          <a:xfrm>
            <a:off x="1908175" y="4370388"/>
            <a:ext cx="2566988" cy="574675"/>
            <a:chOff x="158" y="1010"/>
            <a:chExt cx="1617" cy="362"/>
          </a:xfrm>
        </p:grpSpPr>
        <p:sp>
          <p:nvSpPr>
            <p:cNvPr id="2090" name="AutoShape 42"/>
            <p:cNvSpPr>
              <a:spLocks noChangeArrowheads="1"/>
            </p:cNvSpPr>
            <p:nvPr/>
          </p:nvSpPr>
          <p:spPr bwMode="auto">
            <a:xfrm>
              <a:off x="638" y="1010"/>
              <a:ext cx="1137" cy="362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 w="9525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</a:t>
              </a:r>
              <a:r>
                <a:rPr lang="en-US" sz="2800" b="1">
                  <a:latin typeface="Times New Roman" pitchFamily="18" charset="0"/>
                </a:rPr>
                <a:t>6|</a:t>
              </a:r>
              <a:r>
                <a:rPr lang="ru-RU" sz="2800" b="1">
                  <a:latin typeface="Times New Roman" pitchFamily="18" charset="0"/>
                </a:rPr>
                <a:t> </a:t>
              </a:r>
              <a:r>
                <a:rPr lang="ru-RU" sz="2800" b="1"/>
                <a:t>·</a:t>
              </a:r>
              <a:r>
                <a:rPr lang="ru-RU" sz="2800" b="1">
                  <a:latin typeface="Times New Roman" pitchFamily="18" charset="0"/>
                </a:rPr>
                <a:t> </a:t>
              </a: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–</a:t>
              </a:r>
              <a:r>
                <a:rPr lang="ru-RU" sz="2800">
                  <a:latin typeface="Times New Roman" pitchFamily="18" charset="0"/>
                </a:rPr>
                <a:t> </a:t>
              </a:r>
              <a:r>
                <a:rPr lang="en-US" sz="2800" b="1">
                  <a:latin typeface="Times New Roman" pitchFamily="18" charset="0"/>
                </a:rPr>
                <a:t>34|</a:t>
              </a:r>
            </a:p>
          </p:txBody>
        </p:sp>
        <p:sp>
          <p:nvSpPr>
            <p:cNvPr id="2091" name="AutoShape 43"/>
            <p:cNvSpPr>
              <a:spLocks noChangeArrowheads="1"/>
            </p:cNvSpPr>
            <p:nvPr/>
          </p:nvSpPr>
          <p:spPr bwMode="auto">
            <a:xfrm>
              <a:off x="158" y="1026"/>
              <a:ext cx="454" cy="338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38100" cmpd="dbl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/>
                <a:t>4 .</a:t>
              </a:r>
            </a:p>
          </p:txBody>
        </p:sp>
      </p:grpSp>
      <p:grpSp>
        <p:nvGrpSpPr>
          <p:cNvPr id="6" name="Group 50"/>
          <p:cNvGrpSpPr>
            <a:grpSpLocks/>
          </p:cNvGrpSpPr>
          <p:nvPr/>
        </p:nvGrpSpPr>
        <p:grpSpPr bwMode="auto">
          <a:xfrm>
            <a:off x="1908175" y="5267325"/>
            <a:ext cx="2746375" cy="574675"/>
            <a:chOff x="158" y="1010"/>
            <a:chExt cx="1730" cy="362"/>
          </a:xfrm>
        </p:grpSpPr>
        <p:sp>
          <p:nvSpPr>
            <p:cNvPr id="2099" name="AutoShape 51"/>
            <p:cNvSpPr>
              <a:spLocks noChangeArrowheads="1"/>
            </p:cNvSpPr>
            <p:nvPr/>
          </p:nvSpPr>
          <p:spPr bwMode="auto">
            <a:xfrm>
              <a:off x="639" y="1010"/>
              <a:ext cx="1249" cy="362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 w="9525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</a:t>
              </a:r>
              <a:r>
                <a:rPr lang="en-US" sz="2800" b="1">
                  <a:latin typeface="Times New Roman" pitchFamily="18" charset="0"/>
                </a:rPr>
                <a:t>25|</a:t>
              </a:r>
              <a:r>
                <a:rPr lang="ru-RU" sz="2800" b="1">
                  <a:latin typeface="Times New Roman" pitchFamily="18" charset="0"/>
                </a:rPr>
                <a:t> </a:t>
              </a:r>
              <a:r>
                <a:rPr lang="ru-RU" sz="2800" b="1"/>
                <a:t>·</a:t>
              </a:r>
              <a:r>
                <a:rPr lang="ru-RU" sz="2800" b="1">
                  <a:latin typeface="Times New Roman" pitchFamily="18" charset="0"/>
                </a:rPr>
                <a:t> </a:t>
              </a: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–</a:t>
              </a:r>
              <a:r>
                <a:rPr lang="ru-RU" sz="2800">
                  <a:latin typeface="Times New Roman" pitchFamily="18" charset="0"/>
                </a:rPr>
                <a:t> </a:t>
              </a:r>
              <a:r>
                <a:rPr lang="ru-RU" sz="2800" b="1">
                  <a:latin typeface="Times New Roman" pitchFamily="18" charset="0"/>
                </a:rPr>
                <a:t>11</a:t>
              </a:r>
              <a:r>
                <a:rPr lang="en-US" sz="2800" b="1">
                  <a:latin typeface="Times New Roman" pitchFamily="18" charset="0"/>
                </a:rPr>
                <a:t>|</a:t>
              </a:r>
            </a:p>
          </p:txBody>
        </p:sp>
        <p:sp>
          <p:nvSpPr>
            <p:cNvPr id="2100" name="AutoShape 52"/>
            <p:cNvSpPr>
              <a:spLocks noChangeArrowheads="1"/>
            </p:cNvSpPr>
            <p:nvPr/>
          </p:nvSpPr>
          <p:spPr bwMode="auto">
            <a:xfrm>
              <a:off x="158" y="1026"/>
              <a:ext cx="454" cy="338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38100" cmpd="dbl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/>
                <a:t>5 .</a:t>
              </a:r>
            </a:p>
          </p:txBody>
        </p:sp>
      </p:grpSp>
      <p:grpSp>
        <p:nvGrpSpPr>
          <p:cNvPr id="7" name="Group 56"/>
          <p:cNvGrpSpPr>
            <a:grpSpLocks/>
          </p:cNvGrpSpPr>
          <p:nvPr/>
        </p:nvGrpSpPr>
        <p:grpSpPr bwMode="auto">
          <a:xfrm>
            <a:off x="1908175" y="6165850"/>
            <a:ext cx="2914650" cy="574675"/>
            <a:chOff x="158" y="1010"/>
            <a:chExt cx="1836" cy="362"/>
          </a:xfrm>
        </p:grpSpPr>
        <p:sp>
          <p:nvSpPr>
            <p:cNvPr id="2105" name="AutoShape 57"/>
            <p:cNvSpPr>
              <a:spLocks noChangeArrowheads="1"/>
            </p:cNvSpPr>
            <p:nvPr/>
          </p:nvSpPr>
          <p:spPr bwMode="auto">
            <a:xfrm>
              <a:off x="636" y="1010"/>
              <a:ext cx="1358" cy="362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 w="9525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–</a:t>
              </a:r>
              <a:r>
                <a:rPr lang="en-US" sz="2800" b="1">
                  <a:latin typeface="Times New Roman" pitchFamily="18" charset="0"/>
                </a:rPr>
                <a:t>6</a:t>
              </a:r>
              <a:r>
                <a:rPr lang="ru-RU" sz="2800" b="1">
                  <a:latin typeface="Times New Roman" pitchFamily="18" charset="0"/>
                </a:rPr>
                <a:t>5</a:t>
              </a:r>
              <a:r>
                <a:rPr lang="en-US" sz="2800" b="1">
                  <a:latin typeface="Times New Roman" pitchFamily="18" charset="0"/>
                </a:rPr>
                <a:t>|</a:t>
              </a:r>
              <a:r>
                <a:rPr lang="ru-RU" sz="2800" b="1">
                  <a:latin typeface="Times New Roman" pitchFamily="18" charset="0"/>
                </a:rPr>
                <a:t> </a:t>
              </a:r>
              <a:r>
                <a:rPr lang="ru-RU" sz="2800" b="1"/>
                <a:t>:</a:t>
              </a:r>
              <a:r>
                <a:rPr lang="ru-RU" sz="2800" b="1">
                  <a:latin typeface="Times New Roman" pitchFamily="18" charset="0"/>
                </a:rPr>
                <a:t> </a:t>
              </a:r>
              <a:r>
                <a:rPr lang="en-US" sz="2800" b="1">
                  <a:latin typeface="Times New Roman" pitchFamily="18" charset="0"/>
                </a:rPr>
                <a:t>| </a:t>
              </a:r>
              <a:r>
                <a:rPr lang="ru-RU" sz="2800" b="1">
                  <a:latin typeface="Times New Roman" pitchFamily="18" charset="0"/>
                </a:rPr>
                <a:t>–</a:t>
              </a:r>
              <a:r>
                <a:rPr lang="ru-RU"/>
                <a:t> </a:t>
              </a:r>
              <a:r>
                <a:rPr lang="en-US" sz="2800" b="1">
                  <a:latin typeface="Times New Roman" pitchFamily="18" charset="0"/>
                </a:rPr>
                <a:t>13|</a:t>
              </a:r>
            </a:p>
          </p:txBody>
        </p:sp>
        <p:sp>
          <p:nvSpPr>
            <p:cNvPr id="2106" name="AutoShape 58"/>
            <p:cNvSpPr>
              <a:spLocks noChangeArrowheads="1"/>
            </p:cNvSpPr>
            <p:nvPr/>
          </p:nvSpPr>
          <p:spPr bwMode="auto">
            <a:xfrm>
              <a:off x="158" y="1026"/>
              <a:ext cx="454" cy="338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38100" cmpd="dbl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/>
                <a:t>6 .</a:t>
              </a:r>
            </a:p>
          </p:txBody>
        </p:sp>
      </p:grpSp>
      <p:sp>
        <p:nvSpPr>
          <p:cNvPr id="2110" name="AutoShape 62"/>
          <p:cNvSpPr>
            <a:spLocks noChangeArrowheads="1"/>
          </p:cNvSpPr>
          <p:nvPr/>
        </p:nvSpPr>
        <p:spPr bwMode="auto">
          <a:xfrm>
            <a:off x="5651500" y="1655763"/>
            <a:ext cx="1006475" cy="536575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 cmpd="dbl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= </a:t>
            </a:r>
            <a:r>
              <a:rPr lang="en-US" sz="2400" b="1"/>
              <a:t>15</a:t>
            </a:r>
            <a:endParaRPr lang="ru-RU" sz="2400" b="1"/>
          </a:p>
        </p:txBody>
      </p:sp>
      <p:sp>
        <p:nvSpPr>
          <p:cNvPr id="2112" name="AutoShape 64"/>
          <p:cNvSpPr>
            <a:spLocks noChangeArrowheads="1"/>
          </p:cNvSpPr>
          <p:nvPr/>
        </p:nvSpPr>
        <p:spPr bwMode="auto">
          <a:xfrm>
            <a:off x="5651500" y="2527300"/>
            <a:ext cx="1006475" cy="536575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 cmpd="dbl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= </a:t>
            </a:r>
            <a:r>
              <a:rPr lang="en-US" sz="2400" b="1"/>
              <a:t>18</a:t>
            </a:r>
            <a:endParaRPr lang="ru-RU" sz="2400" b="1"/>
          </a:p>
        </p:txBody>
      </p:sp>
      <p:sp>
        <p:nvSpPr>
          <p:cNvPr id="2114" name="AutoShape 66"/>
          <p:cNvSpPr>
            <a:spLocks noChangeArrowheads="1"/>
          </p:cNvSpPr>
          <p:nvPr/>
        </p:nvSpPr>
        <p:spPr bwMode="auto">
          <a:xfrm>
            <a:off x="5651500" y="3454400"/>
            <a:ext cx="1006475" cy="536575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 cmpd="dbl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= </a:t>
            </a:r>
            <a:r>
              <a:rPr lang="en-US" sz="2400" b="1"/>
              <a:t>7</a:t>
            </a:r>
            <a:endParaRPr lang="ru-RU" sz="2400" b="1"/>
          </a:p>
        </p:txBody>
      </p:sp>
      <p:sp>
        <p:nvSpPr>
          <p:cNvPr id="2116" name="AutoShape 68"/>
          <p:cNvSpPr>
            <a:spLocks noChangeArrowheads="1"/>
          </p:cNvSpPr>
          <p:nvPr/>
        </p:nvSpPr>
        <p:spPr bwMode="auto">
          <a:xfrm>
            <a:off x="5651500" y="4391025"/>
            <a:ext cx="1368425" cy="536575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 cmpd="dbl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= </a:t>
            </a:r>
            <a:r>
              <a:rPr lang="en-US" sz="2400" b="1"/>
              <a:t>204</a:t>
            </a:r>
            <a:endParaRPr lang="ru-RU" sz="2400" b="1"/>
          </a:p>
        </p:txBody>
      </p:sp>
      <p:sp>
        <p:nvSpPr>
          <p:cNvPr id="2118" name="AutoShape 70"/>
          <p:cNvSpPr>
            <a:spLocks noChangeArrowheads="1"/>
          </p:cNvSpPr>
          <p:nvPr/>
        </p:nvSpPr>
        <p:spPr bwMode="auto">
          <a:xfrm>
            <a:off x="5651500" y="5259388"/>
            <a:ext cx="1368425" cy="536575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 cmpd="dbl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= </a:t>
            </a:r>
            <a:r>
              <a:rPr lang="en-US" sz="2400" b="1"/>
              <a:t>275</a:t>
            </a:r>
            <a:endParaRPr lang="ru-RU" sz="2400" b="1"/>
          </a:p>
        </p:txBody>
      </p:sp>
      <p:sp>
        <p:nvSpPr>
          <p:cNvPr id="2120" name="AutoShape 72"/>
          <p:cNvSpPr>
            <a:spLocks noChangeArrowheads="1"/>
          </p:cNvSpPr>
          <p:nvPr/>
        </p:nvSpPr>
        <p:spPr bwMode="auto">
          <a:xfrm>
            <a:off x="5651500" y="6157913"/>
            <a:ext cx="1006475" cy="536575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 cmpd="dbl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= </a:t>
            </a:r>
            <a:r>
              <a:rPr lang="en-US" sz="2400" b="1"/>
              <a:t>5</a:t>
            </a:r>
            <a:endParaRPr lang="ru-RU" sz="2400" b="1"/>
          </a:p>
        </p:txBody>
      </p:sp>
      <p:sp>
        <p:nvSpPr>
          <p:cNvPr id="2122" name="AutoShape 74"/>
          <p:cNvSpPr>
            <a:spLocks noChangeArrowheads="1"/>
          </p:cNvSpPr>
          <p:nvPr/>
        </p:nvSpPr>
        <p:spPr bwMode="auto">
          <a:xfrm>
            <a:off x="5364163" y="404813"/>
            <a:ext cx="2422525" cy="939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 cmpd="dbl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Проверьте себя: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0" grpId="0" animBg="1"/>
      <p:bldP spid="2112" grpId="0" animBg="1"/>
      <p:bldP spid="2114" grpId="0" animBg="1"/>
      <p:bldP spid="2116" grpId="0" animBg="1"/>
      <p:bldP spid="2118" grpId="0" animBg="1"/>
      <p:bldP spid="2120" grpId="0" animBg="1"/>
      <p:bldP spid="212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428</Words>
  <Application>Microsoft Office PowerPoint</Application>
  <PresentationFormat>Экран (4:3)</PresentationFormat>
  <Paragraphs>138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</dc:creator>
  <cp:lastModifiedBy>-</cp:lastModifiedBy>
  <cp:revision>34</cp:revision>
  <dcterms:created xsi:type="dcterms:W3CDTF">2012-02-07T16:03:01Z</dcterms:created>
  <dcterms:modified xsi:type="dcterms:W3CDTF">2012-09-02T13:14:02Z</dcterms:modified>
</cp:coreProperties>
</file>