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9894-2AA4-4BE4-9969-60A8D98CD201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9184-DBD9-4CA9-94EE-D80E5E2A5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8.x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90600" y="1752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4400">
                <a:solidFill>
                  <a:schemeClr val="tx2"/>
                </a:solidFill>
              </a:rPr>
              <a:t/>
            </a:r>
            <a:br>
              <a:rPr lang="ru-RU" sz="4400">
                <a:solidFill>
                  <a:schemeClr val="tx2"/>
                </a:solidFill>
              </a:rPr>
            </a:br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438400" y="685800"/>
            <a:ext cx="397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78263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>
                <a:solidFill>
                  <a:srgbClr val="333399"/>
                </a:solidFill>
                <a:latin typeface="Times New Roman" pitchFamily="18" charset="0"/>
              </a:rPr>
              <a:t>Тема:</a:t>
            </a:r>
            <a:r>
              <a:rPr lang="ru-RU" sz="3200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Функция. Область определения и множество значений функции.</a:t>
            </a:r>
            <a:endParaRPr lang="ru-RU" sz="3200" b="1" i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60350"/>
            <a:ext cx="6934200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 dirty="0">
                <a:solidFill>
                  <a:srgbClr val="CC3300"/>
                </a:solidFill>
                <a:latin typeface="Times New Roman" pitchFamily="18" charset="0"/>
              </a:rPr>
              <a:t>Цели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Повторение основных сведений о функции, полученных в 7-8 </a:t>
            </a:r>
            <a:r>
              <a:rPr lang="ru-RU" sz="3200" b="1" dirty="0" err="1">
                <a:latin typeface="Times New Roman" pitchFamily="18" charset="0"/>
              </a:rPr>
              <a:t>кл</a:t>
            </a:r>
            <a:r>
              <a:rPr lang="ru-RU" sz="3200" b="1" dirty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</a:rPr>
              <a:t> Формирование понятий области определения и множества значений функции.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</a:rPr>
              <a:t> Развитие навыков работы графиками функций.</a:t>
            </a:r>
          </a:p>
          <a:p>
            <a:pPr>
              <a:spcBef>
                <a:spcPct val="50000"/>
              </a:spcBef>
            </a:pPr>
            <a:endParaRPr lang="ru-RU" sz="32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</a:rPr>
              <a:t> 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908175" y="1557338"/>
            <a:ext cx="2089150" cy="0"/>
          </a:xfrm>
          <a:prstGeom prst="line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051050" y="2781300"/>
            <a:ext cx="2808288" cy="0"/>
          </a:xfrm>
          <a:prstGeom prst="line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979613" y="4508500"/>
            <a:ext cx="1655762" cy="0"/>
          </a:xfrm>
          <a:prstGeom prst="line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8" grpId="0" animBg="1"/>
      <p:bldP spid="3079" grpId="0" animBg="1"/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058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chemeClr val="hlink"/>
                </a:solidFill>
              </a:rPr>
              <a:t>Понятие функции</a:t>
            </a: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395288" y="2349500"/>
            <a:ext cx="3289300" cy="2463800"/>
          </a:xfrm>
          <a:custGeom>
            <a:avLst/>
            <a:gdLst/>
            <a:ahLst/>
            <a:cxnLst>
              <a:cxn ang="0">
                <a:pos x="242" y="323"/>
              </a:cxn>
              <a:cxn ang="0">
                <a:pos x="279" y="249"/>
              </a:cxn>
              <a:cxn ang="0">
                <a:pos x="288" y="203"/>
              </a:cxn>
              <a:cxn ang="0">
                <a:pos x="325" y="175"/>
              </a:cxn>
              <a:cxn ang="0">
                <a:pos x="781" y="100"/>
              </a:cxn>
              <a:cxn ang="0">
                <a:pos x="836" y="72"/>
              </a:cxn>
              <a:cxn ang="0">
                <a:pos x="1022" y="45"/>
              </a:cxn>
              <a:cxn ang="0">
                <a:pos x="1338" y="17"/>
              </a:cxn>
              <a:cxn ang="0">
                <a:pos x="1459" y="45"/>
              </a:cxn>
              <a:cxn ang="0">
                <a:pos x="1515" y="82"/>
              </a:cxn>
              <a:cxn ang="0">
                <a:pos x="1626" y="110"/>
              </a:cxn>
              <a:cxn ang="0">
                <a:pos x="1747" y="221"/>
              </a:cxn>
              <a:cxn ang="0">
                <a:pos x="1840" y="277"/>
              </a:cxn>
              <a:cxn ang="0">
                <a:pos x="1877" y="398"/>
              </a:cxn>
              <a:cxn ang="0">
                <a:pos x="2072" y="909"/>
              </a:cxn>
              <a:cxn ang="0">
                <a:pos x="1979" y="1057"/>
              </a:cxn>
              <a:cxn ang="0">
                <a:pos x="1886" y="1243"/>
              </a:cxn>
              <a:cxn ang="0">
                <a:pos x="1793" y="1466"/>
              </a:cxn>
              <a:cxn ang="0">
                <a:pos x="1645" y="1550"/>
              </a:cxn>
              <a:cxn ang="0">
                <a:pos x="1245" y="1540"/>
              </a:cxn>
              <a:cxn ang="0">
                <a:pos x="1134" y="1475"/>
              </a:cxn>
              <a:cxn ang="0">
                <a:pos x="976" y="1410"/>
              </a:cxn>
              <a:cxn ang="0">
                <a:pos x="381" y="1197"/>
              </a:cxn>
              <a:cxn ang="0">
                <a:pos x="251" y="1141"/>
              </a:cxn>
              <a:cxn ang="0">
                <a:pos x="195" y="1085"/>
              </a:cxn>
              <a:cxn ang="0">
                <a:pos x="102" y="1011"/>
              </a:cxn>
              <a:cxn ang="0">
                <a:pos x="19" y="936"/>
              </a:cxn>
              <a:cxn ang="0">
                <a:pos x="0" y="871"/>
              </a:cxn>
              <a:cxn ang="0">
                <a:pos x="37" y="788"/>
              </a:cxn>
              <a:cxn ang="0">
                <a:pos x="65" y="769"/>
              </a:cxn>
              <a:cxn ang="0">
                <a:pos x="102" y="714"/>
              </a:cxn>
              <a:cxn ang="0">
                <a:pos x="121" y="686"/>
              </a:cxn>
              <a:cxn ang="0">
                <a:pos x="149" y="630"/>
              </a:cxn>
              <a:cxn ang="0">
                <a:pos x="186" y="528"/>
              </a:cxn>
              <a:cxn ang="0">
                <a:pos x="195" y="472"/>
              </a:cxn>
              <a:cxn ang="0">
                <a:pos x="186" y="444"/>
              </a:cxn>
              <a:cxn ang="0">
                <a:pos x="223" y="388"/>
              </a:cxn>
              <a:cxn ang="0">
                <a:pos x="242" y="323"/>
              </a:cxn>
            </a:cxnLst>
            <a:rect l="0" t="0" r="r" b="b"/>
            <a:pathLst>
              <a:path w="2072" h="1552">
                <a:moveTo>
                  <a:pt x="242" y="323"/>
                </a:moveTo>
                <a:cubicBezTo>
                  <a:pt x="254" y="298"/>
                  <a:pt x="267" y="274"/>
                  <a:pt x="279" y="249"/>
                </a:cubicBezTo>
                <a:cubicBezTo>
                  <a:pt x="286" y="235"/>
                  <a:pt x="280" y="216"/>
                  <a:pt x="288" y="203"/>
                </a:cubicBezTo>
                <a:cubicBezTo>
                  <a:pt x="296" y="190"/>
                  <a:pt x="314" y="186"/>
                  <a:pt x="325" y="175"/>
                </a:cubicBezTo>
                <a:cubicBezTo>
                  <a:pt x="449" y="51"/>
                  <a:pt x="577" y="106"/>
                  <a:pt x="781" y="100"/>
                </a:cubicBezTo>
                <a:cubicBezTo>
                  <a:pt x="801" y="94"/>
                  <a:pt x="816" y="77"/>
                  <a:pt x="836" y="72"/>
                </a:cubicBezTo>
                <a:cubicBezTo>
                  <a:pt x="896" y="55"/>
                  <a:pt x="960" y="55"/>
                  <a:pt x="1022" y="45"/>
                </a:cubicBezTo>
                <a:cubicBezTo>
                  <a:pt x="1157" y="0"/>
                  <a:pt x="1171" y="8"/>
                  <a:pt x="1338" y="17"/>
                </a:cubicBezTo>
                <a:cubicBezTo>
                  <a:pt x="1377" y="30"/>
                  <a:pt x="1420" y="30"/>
                  <a:pt x="1459" y="45"/>
                </a:cubicBezTo>
                <a:cubicBezTo>
                  <a:pt x="1480" y="53"/>
                  <a:pt x="1496" y="70"/>
                  <a:pt x="1515" y="82"/>
                </a:cubicBezTo>
                <a:cubicBezTo>
                  <a:pt x="1547" y="103"/>
                  <a:pt x="1626" y="110"/>
                  <a:pt x="1626" y="110"/>
                </a:cubicBezTo>
                <a:cubicBezTo>
                  <a:pt x="1660" y="143"/>
                  <a:pt x="1706" y="195"/>
                  <a:pt x="1747" y="221"/>
                </a:cubicBezTo>
                <a:cubicBezTo>
                  <a:pt x="1906" y="322"/>
                  <a:pt x="1667" y="141"/>
                  <a:pt x="1840" y="277"/>
                </a:cubicBezTo>
                <a:cubicBezTo>
                  <a:pt x="1896" y="420"/>
                  <a:pt x="1809" y="192"/>
                  <a:pt x="1877" y="398"/>
                </a:cubicBezTo>
                <a:cubicBezTo>
                  <a:pt x="1934" y="570"/>
                  <a:pt x="2013" y="736"/>
                  <a:pt x="2072" y="909"/>
                </a:cubicBezTo>
                <a:cubicBezTo>
                  <a:pt x="2048" y="977"/>
                  <a:pt x="2018" y="998"/>
                  <a:pt x="1979" y="1057"/>
                </a:cubicBezTo>
                <a:cubicBezTo>
                  <a:pt x="1940" y="1116"/>
                  <a:pt x="1908" y="1175"/>
                  <a:pt x="1886" y="1243"/>
                </a:cubicBezTo>
                <a:cubicBezTo>
                  <a:pt x="1875" y="1319"/>
                  <a:pt x="1860" y="1420"/>
                  <a:pt x="1793" y="1466"/>
                </a:cubicBezTo>
                <a:cubicBezTo>
                  <a:pt x="1737" y="1552"/>
                  <a:pt x="1758" y="1538"/>
                  <a:pt x="1645" y="1550"/>
                </a:cubicBezTo>
                <a:cubicBezTo>
                  <a:pt x="1512" y="1547"/>
                  <a:pt x="1378" y="1546"/>
                  <a:pt x="1245" y="1540"/>
                </a:cubicBezTo>
                <a:cubicBezTo>
                  <a:pt x="1202" y="1538"/>
                  <a:pt x="1168" y="1496"/>
                  <a:pt x="1134" y="1475"/>
                </a:cubicBezTo>
                <a:cubicBezTo>
                  <a:pt x="1086" y="1445"/>
                  <a:pt x="1028" y="1431"/>
                  <a:pt x="976" y="1410"/>
                </a:cubicBezTo>
                <a:cubicBezTo>
                  <a:pt x="819" y="1253"/>
                  <a:pt x="591" y="1218"/>
                  <a:pt x="381" y="1197"/>
                </a:cubicBezTo>
                <a:cubicBezTo>
                  <a:pt x="290" y="1150"/>
                  <a:pt x="333" y="1167"/>
                  <a:pt x="251" y="1141"/>
                </a:cubicBezTo>
                <a:cubicBezTo>
                  <a:pt x="186" y="1055"/>
                  <a:pt x="258" y="1142"/>
                  <a:pt x="195" y="1085"/>
                </a:cubicBezTo>
                <a:cubicBezTo>
                  <a:pt x="111" y="1009"/>
                  <a:pt x="163" y="1031"/>
                  <a:pt x="102" y="1011"/>
                </a:cubicBezTo>
                <a:cubicBezTo>
                  <a:pt x="69" y="986"/>
                  <a:pt x="41" y="971"/>
                  <a:pt x="19" y="936"/>
                </a:cubicBezTo>
                <a:cubicBezTo>
                  <a:pt x="14" y="914"/>
                  <a:pt x="0" y="894"/>
                  <a:pt x="0" y="871"/>
                </a:cubicBezTo>
                <a:cubicBezTo>
                  <a:pt x="0" y="866"/>
                  <a:pt x="34" y="792"/>
                  <a:pt x="37" y="788"/>
                </a:cubicBezTo>
                <a:cubicBezTo>
                  <a:pt x="44" y="779"/>
                  <a:pt x="56" y="775"/>
                  <a:pt x="65" y="769"/>
                </a:cubicBezTo>
                <a:cubicBezTo>
                  <a:pt x="77" y="751"/>
                  <a:pt x="90" y="732"/>
                  <a:pt x="102" y="714"/>
                </a:cubicBezTo>
                <a:cubicBezTo>
                  <a:pt x="108" y="705"/>
                  <a:pt x="121" y="686"/>
                  <a:pt x="121" y="686"/>
                </a:cubicBezTo>
                <a:cubicBezTo>
                  <a:pt x="127" y="666"/>
                  <a:pt x="143" y="650"/>
                  <a:pt x="149" y="630"/>
                </a:cubicBezTo>
                <a:cubicBezTo>
                  <a:pt x="178" y="525"/>
                  <a:pt x="131" y="583"/>
                  <a:pt x="186" y="528"/>
                </a:cubicBezTo>
                <a:cubicBezTo>
                  <a:pt x="189" y="509"/>
                  <a:pt x="195" y="491"/>
                  <a:pt x="195" y="472"/>
                </a:cubicBezTo>
                <a:cubicBezTo>
                  <a:pt x="195" y="462"/>
                  <a:pt x="186" y="454"/>
                  <a:pt x="186" y="444"/>
                </a:cubicBezTo>
                <a:cubicBezTo>
                  <a:pt x="186" y="416"/>
                  <a:pt x="206" y="405"/>
                  <a:pt x="223" y="388"/>
                </a:cubicBezTo>
                <a:cubicBezTo>
                  <a:pt x="237" y="348"/>
                  <a:pt x="231" y="370"/>
                  <a:pt x="242" y="323"/>
                </a:cubicBez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5751513" y="2251075"/>
            <a:ext cx="2921000" cy="3176588"/>
          </a:xfrm>
          <a:custGeom>
            <a:avLst/>
            <a:gdLst/>
            <a:ahLst/>
            <a:cxnLst>
              <a:cxn ang="0">
                <a:pos x="214" y="87"/>
              </a:cxn>
              <a:cxn ang="0">
                <a:pos x="520" y="3"/>
              </a:cxn>
              <a:cxn ang="0">
                <a:pos x="1245" y="31"/>
              </a:cxn>
              <a:cxn ang="0">
                <a:pos x="1403" y="96"/>
              </a:cxn>
              <a:cxn ang="0">
                <a:pos x="1496" y="115"/>
              </a:cxn>
              <a:cxn ang="0">
                <a:pos x="1533" y="133"/>
              </a:cxn>
              <a:cxn ang="0">
                <a:pos x="1561" y="143"/>
              </a:cxn>
              <a:cxn ang="0">
                <a:pos x="1626" y="245"/>
              </a:cxn>
              <a:cxn ang="0">
                <a:pos x="1663" y="524"/>
              </a:cxn>
              <a:cxn ang="0">
                <a:pos x="1756" y="756"/>
              </a:cxn>
              <a:cxn ang="0">
                <a:pos x="1803" y="849"/>
              </a:cxn>
              <a:cxn ang="0">
                <a:pos x="1840" y="979"/>
              </a:cxn>
              <a:cxn ang="0">
                <a:pos x="1830" y="1128"/>
              </a:cxn>
              <a:cxn ang="0">
                <a:pos x="1812" y="1155"/>
              </a:cxn>
              <a:cxn ang="0">
                <a:pos x="1775" y="1313"/>
              </a:cxn>
              <a:cxn ang="0">
                <a:pos x="1710" y="1945"/>
              </a:cxn>
              <a:cxn ang="0">
                <a:pos x="1626" y="2001"/>
              </a:cxn>
              <a:cxn ang="0">
                <a:pos x="1180" y="1992"/>
              </a:cxn>
              <a:cxn ang="0">
                <a:pos x="948" y="1936"/>
              </a:cxn>
              <a:cxn ang="0">
                <a:pos x="781" y="1917"/>
              </a:cxn>
              <a:cxn ang="0">
                <a:pos x="651" y="1834"/>
              </a:cxn>
              <a:cxn ang="0">
                <a:pos x="483" y="1741"/>
              </a:cxn>
              <a:cxn ang="0">
                <a:pos x="288" y="1462"/>
              </a:cxn>
              <a:cxn ang="0">
                <a:pos x="167" y="1323"/>
              </a:cxn>
              <a:cxn ang="0">
                <a:pos x="307" y="1044"/>
              </a:cxn>
              <a:cxn ang="0">
                <a:pos x="363" y="988"/>
              </a:cxn>
              <a:cxn ang="0">
                <a:pos x="390" y="960"/>
              </a:cxn>
              <a:cxn ang="0">
                <a:pos x="279" y="812"/>
              </a:cxn>
              <a:cxn ang="0">
                <a:pos x="56" y="682"/>
              </a:cxn>
              <a:cxn ang="0">
                <a:pos x="0" y="589"/>
              </a:cxn>
              <a:cxn ang="0">
                <a:pos x="65" y="421"/>
              </a:cxn>
              <a:cxn ang="0">
                <a:pos x="84" y="264"/>
              </a:cxn>
              <a:cxn ang="0">
                <a:pos x="130" y="208"/>
              </a:cxn>
              <a:cxn ang="0">
                <a:pos x="195" y="143"/>
              </a:cxn>
              <a:cxn ang="0">
                <a:pos x="214" y="87"/>
              </a:cxn>
            </a:cxnLst>
            <a:rect l="0" t="0" r="r" b="b"/>
            <a:pathLst>
              <a:path w="1840" h="2001">
                <a:moveTo>
                  <a:pt x="214" y="87"/>
                </a:moveTo>
                <a:cubicBezTo>
                  <a:pt x="313" y="36"/>
                  <a:pt x="409" y="21"/>
                  <a:pt x="520" y="3"/>
                </a:cubicBezTo>
                <a:cubicBezTo>
                  <a:pt x="848" y="9"/>
                  <a:pt x="989" y="0"/>
                  <a:pt x="1245" y="31"/>
                </a:cubicBezTo>
                <a:cubicBezTo>
                  <a:pt x="1306" y="48"/>
                  <a:pt x="1341" y="65"/>
                  <a:pt x="1403" y="96"/>
                </a:cubicBezTo>
                <a:cubicBezTo>
                  <a:pt x="1431" y="110"/>
                  <a:pt x="1466" y="104"/>
                  <a:pt x="1496" y="115"/>
                </a:cubicBezTo>
                <a:cubicBezTo>
                  <a:pt x="1509" y="120"/>
                  <a:pt x="1520" y="128"/>
                  <a:pt x="1533" y="133"/>
                </a:cubicBezTo>
                <a:cubicBezTo>
                  <a:pt x="1542" y="137"/>
                  <a:pt x="1552" y="140"/>
                  <a:pt x="1561" y="143"/>
                </a:cubicBezTo>
                <a:cubicBezTo>
                  <a:pt x="1593" y="175"/>
                  <a:pt x="1602" y="205"/>
                  <a:pt x="1626" y="245"/>
                </a:cubicBezTo>
                <a:cubicBezTo>
                  <a:pt x="1633" y="337"/>
                  <a:pt x="1642" y="434"/>
                  <a:pt x="1663" y="524"/>
                </a:cubicBezTo>
                <a:cubicBezTo>
                  <a:pt x="1682" y="606"/>
                  <a:pt x="1726" y="679"/>
                  <a:pt x="1756" y="756"/>
                </a:cubicBezTo>
                <a:cubicBezTo>
                  <a:pt x="1791" y="846"/>
                  <a:pt x="1752" y="798"/>
                  <a:pt x="1803" y="849"/>
                </a:cubicBezTo>
                <a:cubicBezTo>
                  <a:pt x="1814" y="893"/>
                  <a:pt x="1830" y="934"/>
                  <a:pt x="1840" y="979"/>
                </a:cubicBezTo>
                <a:cubicBezTo>
                  <a:pt x="1837" y="1029"/>
                  <a:pt x="1838" y="1079"/>
                  <a:pt x="1830" y="1128"/>
                </a:cubicBezTo>
                <a:cubicBezTo>
                  <a:pt x="1828" y="1139"/>
                  <a:pt x="1816" y="1145"/>
                  <a:pt x="1812" y="1155"/>
                </a:cubicBezTo>
                <a:cubicBezTo>
                  <a:pt x="1792" y="1204"/>
                  <a:pt x="1792" y="1262"/>
                  <a:pt x="1775" y="1313"/>
                </a:cubicBezTo>
                <a:cubicBezTo>
                  <a:pt x="1745" y="1518"/>
                  <a:pt x="1832" y="1784"/>
                  <a:pt x="1710" y="1945"/>
                </a:cubicBezTo>
                <a:cubicBezTo>
                  <a:pt x="1695" y="1988"/>
                  <a:pt x="1668" y="1991"/>
                  <a:pt x="1626" y="2001"/>
                </a:cubicBezTo>
                <a:cubicBezTo>
                  <a:pt x="1477" y="1998"/>
                  <a:pt x="1329" y="1999"/>
                  <a:pt x="1180" y="1992"/>
                </a:cubicBezTo>
                <a:cubicBezTo>
                  <a:pt x="1038" y="1985"/>
                  <a:pt x="1057" y="1967"/>
                  <a:pt x="948" y="1936"/>
                </a:cubicBezTo>
                <a:cubicBezTo>
                  <a:pt x="927" y="1930"/>
                  <a:pt x="784" y="1917"/>
                  <a:pt x="781" y="1917"/>
                </a:cubicBezTo>
                <a:cubicBezTo>
                  <a:pt x="739" y="1875"/>
                  <a:pt x="706" y="1862"/>
                  <a:pt x="651" y="1834"/>
                </a:cubicBezTo>
                <a:cubicBezTo>
                  <a:pt x="587" y="1802"/>
                  <a:pt x="568" y="1757"/>
                  <a:pt x="483" y="1741"/>
                </a:cubicBezTo>
                <a:cubicBezTo>
                  <a:pt x="366" y="1693"/>
                  <a:pt x="362" y="1552"/>
                  <a:pt x="288" y="1462"/>
                </a:cubicBezTo>
                <a:cubicBezTo>
                  <a:pt x="249" y="1415"/>
                  <a:pt x="167" y="1323"/>
                  <a:pt x="167" y="1323"/>
                </a:cubicBezTo>
                <a:cubicBezTo>
                  <a:pt x="114" y="1184"/>
                  <a:pt x="221" y="1121"/>
                  <a:pt x="307" y="1044"/>
                </a:cubicBezTo>
                <a:cubicBezTo>
                  <a:pt x="327" y="1026"/>
                  <a:pt x="344" y="1007"/>
                  <a:pt x="363" y="988"/>
                </a:cubicBezTo>
                <a:cubicBezTo>
                  <a:pt x="372" y="979"/>
                  <a:pt x="390" y="960"/>
                  <a:pt x="390" y="960"/>
                </a:cubicBezTo>
                <a:cubicBezTo>
                  <a:pt x="415" y="890"/>
                  <a:pt x="329" y="846"/>
                  <a:pt x="279" y="812"/>
                </a:cubicBezTo>
                <a:cubicBezTo>
                  <a:pt x="207" y="763"/>
                  <a:pt x="134" y="720"/>
                  <a:pt x="56" y="682"/>
                </a:cubicBezTo>
                <a:cubicBezTo>
                  <a:pt x="27" y="653"/>
                  <a:pt x="14" y="628"/>
                  <a:pt x="0" y="589"/>
                </a:cubicBezTo>
                <a:cubicBezTo>
                  <a:pt x="7" y="526"/>
                  <a:pt x="10" y="458"/>
                  <a:pt x="65" y="421"/>
                </a:cubicBezTo>
                <a:cubicBezTo>
                  <a:pt x="96" y="338"/>
                  <a:pt x="48" y="475"/>
                  <a:pt x="84" y="264"/>
                </a:cubicBezTo>
                <a:cubicBezTo>
                  <a:pt x="87" y="247"/>
                  <a:pt x="121" y="217"/>
                  <a:pt x="130" y="208"/>
                </a:cubicBezTo>
                <a:cubicBezTo>
                  <a:pt x="143" y="171"/>
                  <a:pt x="157" y="155"/>
                  <a:pt x="195" y="143"/>
                </a:cubicBezTo>
                <a:cubicBezTo>
                  <a:pt x="219" y="107"/>
                  <a:pt x="214" y="126"/>
                  <a:pt x="214" y="87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42988" y="2636838"/>
            <a:ext cx="36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Х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516688" y="25654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У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27313" y="32845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451725" y="35004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916238" y="3644900"/>
            <a:ext cx="144462" cy="1428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7308850" y="3644900"/>
            <a:ext cx="144463" cy="142875"/>
          </a:xfrm>
          <a:prstGeom prst="ellipse">
            <a:avLst/>
          </a:prstGeom>
          <a:solidFill>
            <a:srgbClr val="0404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987675" y="3716338"/>
            <a:ext cx="4319588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211638" y="3141663"/>
            <a:ext cx="1009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f(x)</a:t>
            </a:r>
            <a:endParaRPr lang="ru-RU" sz="3200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68313" y="5084763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х – независимая переменная, аргумент 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95288" y="5734050"/>
            <a:ext cx="8567737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у – зависимая переменная, результат, функция</a:t>
            </a:r>
            <a:r>
              <a:rPr lang="ru-RU" sz="2800">
                <a:solidFill>
                  <a:schemeClr val="hlink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/>
      <p:bldP spid="24584" grpId="0"/>
      <p:bldP spid="24585" grpId="0"/>
      <p:bldP spid="24586" grpId="0"/>
      <p:bldP spid="24587" grpId="0" animBg="1"/>
      <p:bldP spid="24588" grpId="0" animBg="1"/>
      <p:bldP spid="24589" grpId="0" animBg="1"/>
      <p:bldP spid="24590" grpId="0"/>
      <p:bldP spid="24591" grpId="0"/>
      <p:bldP spid="245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561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Способы задания функции: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460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1. Словесный.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067175" y="1412875"/>
            <a:ext cx="4681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2. Табличный.</a:t>
            </a:r>
          </a:p>
        </p:txBody>
      </p:sp>
      <p:graphicFrame>
        <p:nvGraphicFramePr>
          <p:cNvPr id="29728" name="Group 32"/>
          <p:cNvGraphicFramePr>
            <a:graphicFrameLocks noGrp="1"/>
          </p:cNvGraphicFramePr>
          <p:nvPr/>
        </p:nvGraphicFramePr>
        <p:xfrm>
          <a:off x="4427538" y="1989138"/>
          <a:ext cx="3975100" cy="1223963"/>
        </p:xfrm>
        <a:graphic>
          <a:graphicData uri="http://schemas.openxmlformats.org/drawingml/2006/table">
            <a:tbl>
              <a:tblPr/>
              <a:tblGrid>
                <a:gridCol w="661987"/>
                <a:gridCol w="663575"/>
                <a:gridCol w="661988"/>
                <a:gridCol w="663575"/>
                <a:gridCol w="661987"/>
                <a:gridCol w="661988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11188" y="3860800"/>
            <a:ext cx="316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3. Графический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859338" y="3573463"/>
            <a:ext cx="3097212" cy="2305050"/>
            <a:chOff x="3061" y="2217"/>
            <a:chExt cx="1951" cy="1452"/>
          </a:xfrm>
        </p:grpSpPr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 flipV="1">
              <a:off x="4014" y="2217"/>
              <a:ext cx="0" cy="1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>
              <a:off x="3061" y="3249"/>
              <a:ext cx="19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795963" y="3933825"/>
            <a:ext cx="1223962" cy="1296988"/>
            <a:chOff x="3651" y="2478"/>
            <a:chExt cx="771" cy="817"/>
          </a:xfrm>
        </p:grpSpPr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3833" y="3067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3969" y="3249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6" name="Oval 40"/>
            <p:cNvSpPr>
              <a:spLocks noChangeArrowheads="1"/>
            </p:cNvSpPr>
            <p:nvPr/>
          </p:nvSpPr>
          <p:spPr bwMode="auto">
            <a:xfrm>
              <a:off x="4195" y="3067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7" name="Oval 41"/>
            <p:cNvSpPr>
              <a:spLocks noChangeArrowheads="1"/>
            </p:cNvSpPr>
            <p:nvPr/>
          </p:nvSpPr>
          <p:spPr bwMode="auto">
            <a:xfrm>
              <a:off x="4377" y="2478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8" name="Oval 42"/>
            <p:cNvSpPr>
              <a:spLocks noChangeArrowheads="1"/>
            </p:cNvSpPr>
            <p:nvPr/>
          </p:nvSpPr>
          <p:spPr bwMode="auto">
            <a:xfrm>
              <a:off x="3651" y="2478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41" name="Freeform 45"/>
          <p:cNvSpPr>
            <a:spLocks/>
          </p:cNvSpPr>
          <p:nvPr/>
        </p:nvSpPr>
        <p:spPr bwMode="auto">
          <a:xfrm>
            <a:off x="5795963" y="3789363"/>
            <a:ext cx="1238250" cy="139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4" y="715"/>
              </a:cxn>
              <a:cxn ang="0">
                <a:pos x="372" y="880"/>
              </a:cxn>
              <a:cxn ang="0">
                <a:pos x="594" y="715"/>
              </a:cxn>
              <a:cxn ang="0">
                <a:pos x="780" y="18"/>
              </a:cxn>
            </a:cxnLst>
            <a:rect l="0" t="0" r="r" b="b"/>
            <a:pathLst>
              <a:path w="780" h="880">
                <a:moveTo>
                  <a:pt x="0" y="0"/>
                </a:moveTo>
                <a:cubicBezTo>
                  <a:pt x="32" y="119"/>
                  <a:pt x="142" y="568"/>
                  <a:pt x="204" y="715"/>
                </a:cubicBezTo>
                <a:cubicBezTo>
                  <a:pt x="266" y="862"/>
                  <a:pt x="307" y="880"/>
                  <a:pt x="372" y="880"/>
                </a:cubicBezTo>
                <a:cubicBezTo>
                  <a:pt x="437" y="880"/>
                  <a:pt x="526" y="859"/>
                  <a:pt x="594" y="715"/>
                </a:cubicBezTo>
                <a:cubicBezTo>
                  <a:pt x="662" y="571"/>
                  <a:pt x="741" y="163"/>
                  <a:pt x="780" y="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611188" y="5157788"/>
            <a:ext cx="3024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4. Формулой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3851275" y="594995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40408"/>
                </a:solidFill>
              </a:rPr>
              <a:t>у=2х+3</a:t>
            </a:r>
          </a:p>
        </p:txBody>
      </p:sp>
      <p:graphicFrame>
        <p:nvGraphicFramePr>
          <p:cNvPr id="29747" name="Object 51"/>
          <p:cNvGraphicFramePr>
            <a:graphicFrameLocks noChangeAspect="1"/>
          </p:cNvGraphicFramePr>
          <p:nvPr/>
        </p:nvGraphicFramePr>
        <p:xfrm>
          <a:off x="611188" y="5734050"/>
          <a:ext cx="1655762" cy="903288"/>
        </p:xfrm>
        <a:graphic>
          <a:graphicData uri="http://schemas.openxmlformats.org/presentationml/2006/ole">
            <p:oleObj spid="_x0000_s1026" name="Формула" r:id="rId3" imgW="4190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29" grpId="0"/>
      <p:bldP spid="29741" grpId="0" animBg="1"/>
      <p:bldP spid="29743" grpId="0"/>
      <p:bldP spid="297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9914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Область определения функции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3850" y="1844675"/>
            <a:ext cx="82089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Областью определения функции называют множество всех значений, которые может принимать ее аргумент (</a:t>
            </a:r>
            <a:r>
              <a:rPr lang="ru-RU" sz="2800" dirty="0" err="1"/>
              <a:t>х</a:t>
            </a:r>
            <a:r>
              <a:rPr lang="ru-RU" sz="2800" dirty="0" smtClean="0"/>
              <a:t>) </a:t>
            </a:r>
            <a:r>
              <a:rPr lang="en-US" sz="2800" dirty="0" smtClean="0"/>
              <a:t>D</a:t>
            </a:r>
            <a:r>
              <a:rPr lang="ru-RU" sz="2800" dirty="0" smtClean="0"/>
              <a:t>(</a:t>
            </a:r>
            <a:r>
              <a:rPr lang="ru-RU" sz="2800" dirty="0" err="1" smtClean="0"/>
              <a:t>х</a:t>
            </a:r>
            <a:r>
              <a:rPr lang="ru-RU" sz="2800" dirty="0" smtClean="0"/>
              <a:t>)</a:t>
            </a:r>
          </a:p>
          <a:p>
            <a:pPr>
              <a:spcBef>
                <a:spcPct val="50000"/>
              </a:spcBef>
            </a:pPr>
            <a:endParaRPr lang="ru-RU" sz="2800" dirty="0" smtClean="0"/>
          </a:p>
          <a:p>
            <a:pPr>
              <a:spcBef>
                <a:spcPct val="50000"/>
              </a:spcBef>
            </a:pPr>
            <a:endParaRPr lang="ru-RU" sz="2800" dirty="0" smtClean="0"/>
          </a:p>
          <a:p>
            <a:pPr>
              <a:spcBef>
                <a:spcPct val="50000"/>
              </a:spcBef>
            </a:pPr>
            <a:r>
              <a:rPr lang="ru-RU" sz="2800" dirty="0" smtClean="0"/>
              <a:t>9</a:t>
            </a:r>
          </a:p>
          <a:p>
            <a:pPr>
              <a:spcBef>
                <a:spcPct val="50000"/>
              </a:spcBef>
            </a:pPr>
            <a:r>
              <a:rPr lang="ru-RU" sz="2800" dirty="0" smtClean="0"/>
              <a:t>(0</a:t>
            </a:r>
            <a:endParaRPr lang="ru-RU" sz="2800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55650" y="44370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95288" y="3933825"/>
          <a:ext cx="3384550" cy="771525"/>
        </p:xfrm>
        <a:graphic>
          <a:graphicData uri="http://schemas.openxmlformats.org/presentationml/2006/ole">
            <p:oleObj spid="_x0000_s2050" name="Формула" r:id="rId3" imgW="1002960" imgH="22860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175" y="6021388"/>
          <a:ext cx="2541588" cy="804862"/>
        </p:xfrm>
        <a:graphic>
          <a:graphicData uri="http://schemas.openxmlformats.org/presentationml/2006/ole">
            <p:oleObj spid="_x0000_s2051" name="Формула" r:id="rId4" imgW="761760" imgH="24120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95288" y="3213100"/>
          <a:ext cx="2268537" cy="711200"/>
        </p:xfrm>
        <a:graphic>
          <a:graphicData uri="http://schemas.openxmlformats.org/presentationml/2006/ole">
            <p:oleObj spid="_x0000_s2052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468313" y="4652963"/>
          <a:ext cx="1798637" cy="1239837"/>
        </p:xfrm>
        <a:graphic>
          <a:graphicData uri="http://schemas.openxmlformats.org/presentationml/2006/ole">
            <p:oleObj spid="_x0000_s2053" name="Формула" r:id="rId6" imgW="571320" imgH="393480" progId="Equation.3">
              <p:embed/>
            </p:oleObj>
          </a:graphicData>
        </a:graphic>
      </p:graphicFrame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284663" y="3284538"/>
            <a:ext cx="4608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Все действительные числа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284663" y="4076700"/>
            <a:ext cx="460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Все действительные числа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284663" y="5013325"/>
            <a:ext cx="3313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Х+1</a:t>
            </a:r>
            <a:r>
              <a:rPr lang="ru-RU" sz="2800">
                <a:cs typeface="Tahoma" pitchFamily="34" charset="0"/>
              </a:rPr>
              <a:t>≠0  </a:t>
            </a:r>
            <a:r>
              <a:rPr lang="ru-RU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ru-RU" sz="28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>
                <a:cs typeface="Tahoma" pitchFamily="34" charset="0"/>
              </a:rPr>
              <a:t>Х≠-1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356100" y="6237288"/>
            <a:ext cx="424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2х-6</a:t>
            </a:r>
            <a:r>
              <a:rPr lang="ru-RU" sz="2800">
                <a:cs typeface="Tahoma" pitchFamily="34" charset="0"/>
              </a:rPr>
              <a:t>≥0 </a:t>
            </a:r>
            <a:r>
              <a:rPr lang="ru-RU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ru-RU" sz="28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>
                <a:ea typeface="Arial Unicode MS" pitchFamily="34" charset="-128"/>
                <a:cs typeface="Arial Unicode MS" pitchFamily="34" charset="-128"/>
              </a:rPr>
              <a:t>2х≥6 </a:t>
            </a:r>
            <a:r>
              <a:rPr lang="ru-RU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ru-RU" sz="280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>
                <a:ea typeface="Arial Unicode MS" pitchFamily="34" charset="-128"/>
                <a:cs typeface="Arial Unicode MS" pitchFamily="34" charset="-128"/>
              </a:rPr>
              <a:t>х≥3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5" grpId="0"/>
      <p:bldP spid="28686" grpId="0"/>
      <p:bldP spid="28687" grpId="0"/>
      <p:bldP spid="286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77041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Множество значений функции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72723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Множеством значений функции называют множество всех значений которые может принимать переменная </a:t>
            </a:r>
            <a:r>
              <a:rPr lang="ru-RU" sz="2800" dirty="0" smtClean="0"/>
              <a:t>у Е(у)</a:t>
            </a:r>
            <a:endParaRPr lang="ru-RU" sz="2800" dirty="0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755650" y="3573463"/>
          <a:ext cx="2268538" cy="711200"/>
        </p:xfrm>
        <a:graphic>
          <a:graphicData uri="http://schemas.openxmlformats.org/presentationml/2006/ole">
            <p:oleObj spid="_x0000_s3074" name="Формула" r:id="rId3" imgW="647640" imgH="20304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755650" y="4149725"/>
          <a:ext cx="1412875" cy="771525"/>
        </p:xfrm>
        <a:graphic>
          <a:graphicData uri="http://schemas.openxmlformats.org/presentationml/2006/ole">
            <p:oleObj spid="_x0000_s3075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827088" y="4868863"/>
          <a:ext cx="1238250" cy="1239837"/>
        </p:xfrm>
        <a:graphic>
          <a:graphicData uri="http://schemas.openxmlformats.org/presentationml/2006/ole">
            <p:oleObj spid="_x0000_s3076" name="Формула" r:id="rId5" imgW="39348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827088" y="5949950"/>
          <a:ext cx="1609725" cy="804863"/>
        </p:xfrm>
        <a:graphic>
          <a:graphicData uri="http://schemas.openxmlformats.org/presentationml/2006/ole">
            <p:oleObj spid="_x0000_s3077" name="Формула" r:id="rId6" imgW="482400" imgH="241200" progId="Equation.3">
              <p:embed/>
            </p:oleObj>
          </a:graphicData>
        </a:graphic>
      </p:graphicFrame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427538" y="3573463"/>
            <a:ext cx="4608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Все действительные числа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427538" y="4221163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</a:t>
            </a:r>
            <a:r>
              <a:rPr lang="ru-RU" sz="2800">
                <a:cs typeface="Tahoma" pitchFamily="34" charset="0"/>
              </a:rPr>
              <a:t>≥0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356100" y="5013325"/>
            <a:ext cx="1944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</a:t>
            </a:r>
            <a:r>
              <a:rPr lang="ru-RU" sz="2800">
                <a:cs typeface="Tahoma" pitchFamily="34" charset="0"/>
              </a:rPr>
              <a:t>≠0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356100" y="6237288"/>
            <a:ext cx="18716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у≥0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30" grpId="0"/>
      <p:bldP spid="30731" grpId="0"/>
      <p:bldP spid="30732" grpId="0"/>
      <p:bldP spid="307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124075" y="260350"/>
            <a:ext cx="3024188" cy="2447925"/>
            <a:chOff x="1338" y="164"/>
            <a:chExt cx="1905" cy="1542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V="1">
              <a:off x="1927" y="164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1338" y="1162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746" y="1162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 0  1                   х</a:t>
              </a: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701" y="164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797550" y="260350"/>
            <a:ext cx="3022600" cy="2447925"/>
            <a:chOff x="3652" y="164"/>
            <a:chExt cx="1904" cy="1542"/>
          </a:xfrm>
        </p:grpSpPr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V="1">
              <a:off x="4241" y="164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>
              <a:off x="3652" y="1162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4059" y="1162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 0  1                   х</a:t>
              </a:r>
            </a:p>
          </p:txBody>
        </p:sp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4014" y="164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3284538"/>
            <a:ext cx="3024188" cy="2447925"/>
            <a:chOff x="0" y="2069"/>
            <a:chExt cx="1905" cy="1542"/>
          </a:xfrm>
        </p:grpSpPr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 flipV="1">
              <a:off x="589" y="2069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0" y="3067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408" y="3067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 0  1                   х</a:t>
              </a: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363" y="2069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</a:t>
              </a: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987675" y="3284538"/>
            <a:ext cx="3024188" cy="2447925"/>
            <a:chOff x="1882" y="2069"/>
            <a:chExt cx="1905" cy="1542"/>
          </a:xfrm>
        </p:grpSpPr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 flipV="1">
              <a:off x="2471" y="2069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1882" y="3067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2290" y="3067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 0  1                   х</a:t>
              </a:r>
            </a:p>
          </p:txBody>
        </p:sp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2245" y="2069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119813" y="3284538"/>
            <a:ext cx="3024187" cy="2447925"/>
            <a:chOff x="3855" y="2069"/>
            <a:chExt cx="1905" cy="1542"/>
          </a:xfrm>
        </p:grpSpPr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 flipV="1">
              <a:off x="4444" y="2069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81" name="Line 37"/>
            <p:cNvSpPr>
              <a:spLocks noChangeShapeType="1"/>
            </p:cNvSpPr>
            <p:nvPr/>
          </p:nvSpPr>
          <p:spPr bwMode="auto">
            <a:xfrm>
              <a:off x="3855" y="3067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782" name="Text Box 38"/>
            <p:cNvSpPr txBox="1">
              <a:spLocks noChangeArrowheads="1"/>
            </p:cNvSpPr>
            <p:nvPr/>
          </p:nvSpPr>
          <p:spPr bwMode="auto">
            <a:xfrm>
              <a:off x="4263" y="3067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 0  1                   х</a:t>
              </a:r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4218" y="2069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у</a:t>
              </a: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900113" y="1484313"/>
            <a:ext cx="6767512" cy="3744912"/>
            <a:chOff x="567" y="935"/>
            <a:chExt cx="4263" cy="2359"/>
          </a:xfrm>
        </p:grpSpPr>
        <p:sp>
          <p:nvSpPr>
            <p:cNvPr id="31784" name="Oval 40"/>
            <p:cNvSpPr>
              <a:spLocks noChangeArrowheads="1"/>
            </p:cNvSpPr>
            <p:nvPr/>
          </p:nvSpPr>
          <p:spPr bwMode="auto">
            <a:xfrm flipV="1">
              <a:off x="1882" y="152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5" name="Oval 41"/>
            <p:cNvSpPr>
              <a:spLocks noChangeArrowheads="1"/>
            </p:cNvSpPr>
            <p:nvPr/>
          </p:nvSpPr>
          <p:spPr bwMode="auto">
            <a:xfrm flipV="1">
              <a:off x="2290" y="1162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6" name="Oval 42"/>
            <p:cNvSpPr>
              <a:spLocks noChangeArrowheads="1"/>
            </p:cNvSpPr>
            <p:nvPr/>
          </p:nvSpPr>
          <p:spPr bwMode="auto">
            <a:xfrm flipV="1">
              <a:off x="4014" y="935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7" name="Oval 43"/>
            <p:cNvSpPr>
              <a:spLocks noChangeArrowheads="1"/>
            </p:cNvSpPr>
            <p:nvPr/>
          </p:nvSpPr>
          <p:spPr bwMode="auto">
            <a:xfrm flipV="1">
              <a:off x="4422" y="935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8" name="Oval 44"/>
            <p:cNvSpPr>
              <a:spLocks noChangeArrowheads="1"/>
            </p:cNvSpPr>
            <p:nvPr/>
          </p:nvSpPr>
          <p:spPr bwMode="auto">
            <a:xfrm flipV="1">
              <a:off x="4195" y="1162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9" name="Oval 45"/>
            <p:cNvSpPr>
              <a:spLocks noChangeArrowheads="1"/>
            </p:cNvSpPr>
            <p:nvPr/>
          </p:nvSpPr>
          <p:spPr bwMode="auto">
            <a:xfrm flipV="1">
              <a:off x="567" y="3022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0" name="Oval 46"/>
            <p:cNvSpPr>
              <a:spLocks noChangeArrowheads="1"/>
            </p:cNvSpPr>
            <p:nvPr/>
          </p:nvSpPr>
          <p:spPr bwMode="auto">
            <a:xfrm flipV="1">
              <a:off x="748" y="288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1" name="Oval 47"/>
            <p:cNvSpPr>
              <a:spLocks noChangeArrowheads="1"/>
            </p:cNvSpPr>
            <p:nvPr/>
          </p:nvSpPr>
          <p:spPr bwMode="auto">
            <a:xfrm flipV="1">
              <a:off x="1292" y="2659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2" name="Oval 48"/>
            <p:cNvSpPr>
              <a:spLocks noChangeArrowheads="1"/>
            </p:cNvSpPr>
            <p:nvPr/>
          </p:nvSpPr>
          <p:spPr bwMode="auto">
            <a:xfrm flipV="1">
              <a:off x="2653" y="288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3" name="Oval 49"/>
            <p:cNvSpPr>
              <a:spLocks noChangeArrowheads="1"/>
            </p:cNvSpPr>
            <p:nvPr/>
          </p:nvSpPr>
          <p:spPr bwMode="auto">
            <a:xfrm flipV="1">
              <a:off x="2290" y="3249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4" name="Oval 50"/>
            <p:cNvSpPr>
              <a:spLocks noChangeArrowheads="1"/>
            </p:cNvSpPr>
            <p:nvPr/>
          </p:nvSpPr>
          <p:spPr bwMode="auto">
            <a:xfrm flipV="1">
              <a:off x="4422" y="3022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5" name="Oval 51"/>
            <p:cNvSpPr>
              <a:spLocks noChangeArrowheads="1"/>
            </p:cNvSpPr>
            <p:nvPr/>
          </p:nvSpPr>
          <p:spPr bwMode="auto">
            <a:xfrm flipV="1">
              <a:off x="4604" y="288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6" name="Oval 52"/>
            <p:cNvSpPr>
              <a:spLocks noChangeArrowheads="1"/>
            </p:cNvSpPr>
            <p:nvPr/>
          </p:nvSpPr>
          <p:spPr bwMode="auto">
            <a:xfrm flipV="1">
              <a:off x="4785" y="229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7" name="Oval 53"/>
            <p:cNvSpPr>
              <a:spLocks noChangeArrowheads="1"/>
            </p:cNvSpPr>
            <p:nvPr/>
          </p:nvSpPr>
          <p:spPr bwMode="auto">
            <a:xfrm flipV="1">
              <a:off x="4195" y="288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9" name="Oval 55"/>
            <p:cNvSpPr>
              <a:spLocks noChangeArrowheads="1"/>
            </p:cNvSpPr>
            <p:nvPr/>
          </p:nvSpPr>
          <p:spPr bwMode="auto">
            <a:xfrm flipV="1">
              <a:off x="2426" y="306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800" name="Oval 56"/>
            <p:cNvSpPr>
              <a:spLocks noChangeArrowheads="1"/>
            </p:cNvSpPr>
            <p:nvPr/>
          </p:nvSpPr>
          <p:spPr bwMode="auto">
            <a:xfrm flipV="1">
              <a:off x="4014" y="2296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806" name="Line 62"/>
          <p:cNvSpPr>
            <a:spLocks noChangeShapeType="1"/>
          </p:cNvSpPr>
          <p:nvPr/>
        </p:nvSpPr>
        <p:spPr bwMode="auto">
          <a:xfrm flipV="1">
            <a:off x="2627313" y="981075"/>
            <a:ext cx="2087562" cy="1800225"/>
          </a:xfrm>
          <a:prstGeom prst="line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3708400" y="7651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40408"/>
                </a:solidFill>
              </a:rPr>
              <a:t>у=х-2</a:t>
            </a: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5651500" y="765175"/>
            <a:ext cx="2089150" cy="1079500"/>
            <a:chOff x="3560" y="482"/>
            <a:chExt cx="1316" cy="680"/>
          </a:xfrm>
        </p:grpSpPr>
        <p:sp>
          <p:nvSpPr>
            <p:cNvPr id="31808" name="Line 64"/>
            <p:cNvSpPr>
              <a:spLocks noChangeShapeType="1"/>
            </p:cNvSpPr>
            <p:nvPr/>
          </p:nvSpPr>
          <p:spPr bwMode="auto">
            <a:xfrm flipH="1" flipV="1">
              <a:off x="3560" y="482"/>
              <a:ext cx="681" cy="6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1809" name="Line 65"/>
            <p:cNvSpPr>
              <a:spLocks noChangeShapeType="1"/>
            </p:cNvSpPr>
            <p:nvPr/>
          </p:nvSpPr>
          <p:spPr bwMode="auto">
            <a:xfrm flipV="1">
              <a:off x="4241" y="482"/>
              <a:ext cx="635" cy="6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7596188" y="10525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40408"/>
                </a:solidFill>
              </a:rPr>
              <a:t>у=</a:t>
            </a:r>
            <a:r>
              <a:rPr lang="en-US" sz="2000">
                <a:solidFill>
                  <a:srgbClr val="040408"/>
                </a:solidFill>
                <a:cs typeface="Tahoma" pitchFamily="34" charset="0"/>
              </a:rPr>
              <a:t>|</a:t>
            </a:r>
            <a:r>
              <a:rPr lang="ru-RU" sz="2000">
                <a:solidFill>
                  <a:srgbClr val="040408"/>
                </a:solidFill>
                <a:cs typeface="Tahoma" pitchFamily="34" charset="0"/>
              </a:rPr>
              <a:t>х</a:t>
            </a:r>
            <a:r>
              <a:rPr lang="en-US" sz="2000">
                <a:solidFill>
                  <a:srgbClr val="040408"/>
                </a:solidFill>
                <a:cs typeface="Tahoma" pitchFamily="34" charset="0"/>
              </a:rPr>
              <a:t>|</a:t>
            </a:r>
          </a:p>
        </p:txBody>
      </p:sp>
      <p:sp>
        <p:nvSpPr>
          <p:cNvPr id="31811" name="Freeform 67"/>
          <p:cNvSpPr>
            <a:spLocks/>
          </p:cNvSpPr>
          <p:nvPr/>
        </p:nvSpPr>
        <p:spPr bwMode="auto">
          <a:xfrm>
            <a:off x="971550" y="4076700"/>
            <a:ext cx="1927225" cy="776288"/>
          </a:xfrm>
          <a:custGeom>
            <a:avLst/>
            <a:gdLst/>
            <a:ahLst/>
            <a:cxnLst>
              <a:cxn ang="0">
                <a:pos x="0" y="489"/>
              </a:cxn>
              <a:cxn ang="0">
                <a:pos x="92" y="396"/>
              </a:cxn>
              <a:cxn ang="0">
                <a:pos x="213" y="303"/>
              </a:cxn>
              <a:cxn ang="0">
                <a:pos x="408" y="210"/>
              </a:cxn>
              <a:cxn ang="0">
                <a:pos x="806" y="91"/>
              </a:cxn>
              <a:cxn ang="0">
                <a:pos x="1214" y="0"/>
              </a:cxn>
            </a:cxnLst>
            <a:rect l="0" t="0" r="r" b="b"/>
            <a:pathLst>
              <a:path w="1214" h="489">
                <a:moveTo>
                  <a:pt x="0" y="489"/>
                </a:moveTo>
                <a:cubicBezTo>
                  <a:pt x="11" y="474"/>
                  <a:pt x="57" y="427"/>
                  <a:pt x="92" y="396"/>
                </a:cubicBezTo>
                <a:cubicBezTo>
                  <a:pt x="127" y="365"/>
                  <a:pt x="160" y="334"/>
                  <a:pt x="213" y="303"/>
                </a:cubicBezTo>
                <a:cubicBezTo>
                  <a:pt x="266" y="272"/>
                  <a:pt x="309" y="245"/>
                  <a:pt x="408" y="210"/>
                </a:cubicBezTo>
                <a:cubicBezTo>
                  <a:pt x="507" y="175"/>
                  <a:pt x="672" y="126"/>
                  <a:pt x="806" y="91"/>
                </a:cubicBezTo>
                <a:cubicBezTo>
                  <a:pt x="940" y="56"/>
                  <a:pt x="1146" y="15"/>
                  <a:pt x="1214" y="0"/>
                </a:cubicBez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1813" name="Freeform 69"/>
          <p:cNvSpPr>
            <a:spLocks/>
          </p:cNvSpPr>
          <p:nvPr/>
        </p:nvSpPr>
        <p:spPr bwMode="auto">
          <a:xfrm>
            <a:off x="3563938" y="3284538"/>
            <a:ext cx="863600" cy="2808287"/>
          </a:xfrm>
          <a:custGeom>
            <a:avLst/>
            <a:gdLst/>
            <a:ahLst/>
            <a:cxnLst>
              <a:cxn ang="0">
                <a:pos x="544" y="0"/>
              </a:cxn>
              <a:cxn ang="0">
                <a:pos x="440" y="811"/>
              </a:cxn>
              <a:cxn ang="0">
                <a:pos x="301" y="969"/>
              </a:cxn>
              <a:cxn ang="0">
                <a:pos x="170" y="1015"/>
              </a:cxn>
              <a:cxn ang="0">
                <a:pos x="45" y="1225"/>
              </a:cxn>
              <a:cxn ang="0">
                <a:pos x="0" y="1769"/>
              </a:cxn>
            </a:cxnLst>
            <a:rect l="0" t="0" r="r" b="b"/>
            <a:pathLst>
              <a:path w="544" h="1769">
                <a:moveTo>
                  <a:pt x="544" y="0"/>
                </a:moveTo>
                <a:cubicBezTo>
                  <a:pt x="527" y="135"/>
                  <a:pt x="480" y="650"/>
                  <a:pt x="440" y="811"/>
                </a:cubicBezTo>
                <a:cubicBezTo>
                  <a:pt x="400" y="972"/>
                  <a:pt x="346" y="935"/>
                  <a:pt x="301" y="969"/>
                </a:cubicBezTo>
                <a:cubicBezTo>
                  <a:pt x="256" y="1003"/>
                  <a:pt x="213" y="972"/>
                  <a:pt x="170" y="1015"/>
                </a:cubicBezTo>
                <a:cubicBezTo>
                  <a:pt x="127" y="1058"/>
                  <a:pt x="73" y="1100"/>
                  <a:pt x="45" y="1225"/>
                </a:cubicBezTo>
                <a:cubicBezTo>
                  <a:pt x="17" y="1350"/>
                  <a:pt x="15" y="1678"/>
                  <a:pt x="0" y="1769"/>
                </a:cubicBez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1815" name="Freeform 71"/>
          <p:cNvSpPr>
            <a:spLocks/>
          </p:cNvSpPr>
          <p:nvPr/>
        </p:nvSpPr>
        <p:spPr bwMode="auto">
          <a:xfrm>
            <a:off x="6300788" y="3284538"/>
            <a:ext cx="1339850" cy="1584325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55" y="272"/>
              </a:cxn>
              <a:cxn ang="0">
                <a:pos x="260" y="830"/>
              </a:cxn>
              <a:cxn ang="0">
                <a:pos x="436" y="998"/>
              </a:cxn>
              <a:cxn ang="0">
                <a:pos x="631" y="830"/>
              </a:cxn>
              <a:cxn ang="0">
                <a:pos x="808" y="226"/>
              </a:cxn>
              <a:cxn ang="0">
                <a:pos x="844" y="0"/>
              </a:cxn>
            </a:cxnLst>
            <a:rect l="0" t="0" r="r" b="b"/>
            <a:pathLst>
              <a:path w="844" h="998">
                <a:moveTo>
                  <a:pt x="0" y="31"/>
                </a:moveTo>
                <a:cubicBezTo>
                  <a:pt x="9" y="71"/>
                  <a:pt x="12" y="139"/>
                  <a:pt x="55" y="272"/>
                </a:cubicBezTo>
                <a:cubicBezTo>
                  <a:pt x="98" y="405"/>
                  <a:pt x="196" y="709"/>
                  <a:pt x="260" y="830"/>
                </a:cubicBezTo>
                <a:cubicBezTo>
                  <a:pt x="324" y="951"/>
                  <a:pt x="374" y="998"/>
                  <a:pt x="436" y="998"/>
                </a:cubicBezTo>
                <a:cubicBezTo>
                  <a:pt x="498" y="998"/>
                  <a:pt x="569" y="959"/>
                  <a:pt x="631" y="830"/>
                </a:cubicBezTo>
                <a:cubicBezTo>
                  <a:pt x="693" y="701"/>
                  <a:pt x="773" y="364"/>
                  <a:pt x="808" y="226"/>
                </a:cubicBezTo>
                <a:cubicBezTo>
                  <a:pt x="843" y="88"/>
                  <a:pt x="837" y="47"/>
                  <a:pt x="844" y="0"/>
                </a:cubicBez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31816" name="Object 72"/>
          <p:cNvGraphicFramePr>
            <a:graphicFrameLocks noChangeAspect="1"/>
          </p:cNvGraphicFramePr>
          <p:nvPr/>
        </p:nvGraphicFramePr>
        <p:xfrm>
          <a:off x="1619250" y="3500438"/>
          <a:ext cx="1081088" cy="541337"/>
        </p:xfrm>
        <a:graphic>
          <a:graphicData uri="http://schemas.openxmlformats.org/presentationml/2006/ole">
            <p:oleObj spid="_x0000_s4098" name="Формула" r:id="rId3" imgW="482400" imgH="241200" progId="Equation.3">
              <p:embed/>
            </p:oleObj>
          </a:graphicData>
        </a:graphic>
      </p:graphicFrame>
      <p:graphicFrame>
        <p:nvGraphicFramePr>
          <p:cNvPr id="31817" name="Object 73"/>
          <p:cNvGraphicFramePr>
            <a:graphicFrameLocks noChangeAspect="1"/>
          </p:cNvGraphicFramePr>
          <p:nvPr/>
        </p:nvGraphicFramePr>
        <p:xfrm>
          <a:off x="4362450" y="3314700"/>
          <a:ext cx="1073150" cy="468313"/>
        </p:xfrm>
        <a:graphic>
          <a:graphicData uri="http://schemas.openxmlformats.org/presentationml/2006/ole">
            <p:oleObj spid="_x0000_s4099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31818" name="Object 74"/>
          <p:cNvGraphicFramePr>
            <a:graphicFrameLocks noChangeAspect="1"/>
          </p:cNvGraphicFramePr>
          <p:nvPr/>
        </p:nvGraphicFramePr>
        <p:xfrm>
          <a:off x="7812088" y="3357563"/>
          <a:ext cx="1008062" cy="549275"/>
        </p:xfrm>
        <a:graphic>
          <a:graphicData uri="http://schemas.openxmlformats.org/presentationml/2006/ole">
            <p:oleObj spid="_x0000_s4100" name="Формула" r:id="rId5" imgW="419040" imgH="228600" progId="Equation.3">
              <p:embed/>
            </p:oleObj>
          </a:graphicData>
        </a:graphic>
      </p:graphicFrame>
      <p:sp>
        <p:nvSpPr>
          <p:cNvPr id="31821" name="Oval 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16913" y="6237288"/>
            <a:ext cx="287337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6" grpId="0" animBg="1"/>
      <p:bldP spid="31811" grpId="0" animBg="1"/>
      <p:bldP spid="31813" grpId="0" animBg="1"/>
      <p:bldP spid="318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58888" y="765175"/>
            <a:ext cx="741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Решение задач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27088" y="1773238"/>
            <a:ext cx="4249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№ 157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2636838"/>
            <a:ext cx="2303462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у(-2)=-1, </a:t>
            </a:r>
          </a:p>
          <a:p>
            <a:pPr>
              <a:spcBef>
                <a:spcPct val="50000"/>
              </a:spcBef>
            </a:pPr>
            <a:r>
              <a:rPr lang="ru-RU" sz="2800"/>
              <a:t>у(0) =-5</a:t>
            </a:r>
          </a:p>
          <a:p>
            <a:pPr>
              <a:spcBef>
                <a:spcPct val="50000"/>
              </a:spcBef>
            </a:pPr>
            <a:r>
              <a:rPr lang="ru-RU" sz="2800"/>
              <a:t>у(1/2)=-11</a:t>
            </a:r>
          </a:p>
          <a:p>
            <a:pPr>
              <a:spcBef>
                <a:spcPct val="50000"/>
              </a:spcBef>
            </a:pPr>
            <a:r>
              <a:rPr lang="ru-RU" sz="2800"/>
              <a:t>у(3)=4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066800" y="619125"/>
            <a:ext cx="724852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Домашнее задание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1752600"/>
            <a:ext cx="4876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Tahoma" pitchFamily="34" charset="0"/>
              </a:rPr>
              <a:t>§</a:t>
            </a:r>
            <a:r>
              <a:rPr lang="ru-RU" sz="3600" b="1">
                <a:cs typeface="Tahoma" pitchFamily="34" charset="0"/>
              </a:rPr>
              <a:t> 12</a:t>
            </a:r>
          </a:p>
          <a:p>
            <a:pPr>
              <a:spcBef>
                <a:spcPct val="50000"/>
              </a:spcBef>
            </a:pPr>
            <a:r>
              <a:rPr lang="ru-RU" sz="3600" b="1">
                <a:cs typeface="Tahoma" pitchFamily="34" charset="0"/>
              </a:rPr>
              <a:t>№ 156, 159</a:t>
            </a:r>
          </a:p>
          <a:p>
            <a:pPr>
              <a:spcBef>
                <a:spcPct val="50000"/>
              </a:spcBef>
            </a:pPr>
            <a:r>
              <a:rPr lang="ru-RU" sz="3600" b="1">
                <a:cs typeface="Tahoma" pitchFamily="34" charset="0"/>
              </a:rPr>
              <a:t>Дополнительно </a:t>
            </a:r>
          </a:p>
          <a:p>
            <a:pPr>
              <a:spcBef>
                <a:spcPct val="50000"/>
              </a:spcBef>
            </a:pPr>
            <a:r>
              <a:rPr lang="ru-RU" sz="3600" b="1">
                <a:cs typeface="Tahoma" pitchFamily="34" charset="0"/>
              </a:rPr>
              <a:t>№ 163(1,2.3)</a:t>
            </a:r>
            <a:endParaRPr lang="en-US" sz="3600" b="1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240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3</cp:revision>
  <dcterms:created xsi:type="dcterms:W3CDTF">2012-09-04T11:36:05Z</dcterms:created>
  <dcterms:modified xsi:type="dcterms:W3CDTF">2012-09-07T13:51:39Z</dcterms:modified>
</cp:coreProperties>
</file>