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customXml/itemProps2.xml" ContentType="application/vnd.openxmlformats-officedocument.customXml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  <p:sldMasterId id="2147483649" r:id="rId5"/>
    <p:sldMasterId id="2147483650" r:id="rId6"/>
  </p:sldMasterIdLst>
  <p:notesMasterIdLst>
    <p:notesMasterId r:id="rId30"/>
  </p:notesMasterIdLst>
  <p:sldIdLst>
    <p:sldId id="256" r:id="rId7"/>
    <p:sldId id="258" r:id="rId8"/>
    <p:sldId id="287" r:id="rId9"/>
    <p:sldId id="259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71" r:id="rId19"/>
    <p:sldId id="272" r:id="rId20"/>
    <p:sldId id="276" r:id="rId21"/>
    <p:sldId id="288" r:id="rId22"/>
    <p:sldId id="289" r:id="rId23"/>
    <p:sldId id="290" r:id="rId24"/>
    <p:sldId id="291" r:id="rId25"/>
    <p:sldId id="292" r:id="rId26"/>
    <p:sldId id="293" r:id="rId27"/>
    <p:sldId id="294" r:id="rId28"/>
    <p:sldId id="295" r:id="rId29"/>
  </p:sldIdLst>
  <p:sldSz cx="9144000" cy="6858000" type="screen4x3"/>
  <p:notesSz cx="6858000" cy="91440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+mn-ea"/>
        <a:cs typeface="+mn-cs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+mn-ea"/>
        <a:cs typeface="+mn-cs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+mn-ea"/>
        <a:cs typeface="+mn-cs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+mn-ea"/>
        <a:cs typeface="+mn-cs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9900"/>
    <a:srgbClr val="FF0066"/>
    <a:srgbClr val="FF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50" y="-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34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5.wmf"/><Relationship Id="rId1" Type="http://schemas.openxmlformats.org/officeDocument/2006/relationships/image" Target="../media/image7.wmf"/><Relationship Id="rId6" Type="http://schemas.openxmlformats.org/officeDocument/2006/relationships/image" Target="../media/image11.emf"/><Relationship Id="rId5" Type="http://schemas.openxmlformats.org/officeDocument/2006/relationships/image" Target="../media/image10.emf"/><Relationship Id="rId4" Type="http://schemas.openxmlformats.org/officeDocument/2006/relationships/image" Target="../media/image9.e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4" Type="http://schemas.openxmlformats.org/officeDocument/2006/relationships/image" Target="../media/image15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latin typeface="Arial" pitchFamily="34" charset="0"/>
            </a:endParaRPr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sldImg"/>
          </p:nvPr>
        </p:nvSpPr>
        <p:spPr bwMode="auto">
          <a:xfrm>
            <a:off x="-11798300" y="-11796713"/>
            <a:ext cx="11796712" cy="124904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3075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3225" cy="4111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noProof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07" name="Rectangle 2"/>
          <p:cNvSpPr txBox="1">
            <a:spLocks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2771" name="Rectangle 2"/>
          <p:cNvSpPr txBox="1">
            <a:spLocks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3795" name="Rectangle 2"/>
          <p:cNvSpPr txBox="1">
            <a:spLocks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4819" name="Rectangle 2"/>
          <p:cNvSpPr txBox="1">
            <a:spLocks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5843" name="Rectangle 2"/>
          <p:cNvSpPr txBox="1">
            <a:spLocks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6867" name="Rectangle 2"/>
          <p:cNvSpPr txBox="1">
            <a:spLocks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4579" name="Rectangle 2"/>
          <p:cNvSpPr txBox="1">
            <a:spLocks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5603" name="Rectangle 3"/>
          <p:cNvSpPr>
            <a:spLocks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675" name="Rectangle 2"/>
          <p:cNvSpPr txBox="1">
            <a:spLocks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9699" name="Rectangle 2"/>
          <p:cNvSpPr txBox="1">
            <a:spLocks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723" name="Rectangle 2"/>
          <p:cNvSpPr txBox="1">
            <a:spLocks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2531" name="Rectangle 2"/>
          <p:cNvSpPr txBox="1">
            <a:spLocks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1747" name="Rectangle 2"/>
          <p:cNvSpPr txBox="1">
            <a:spLocks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2771" name="Rectangle 2"/>
          <p:cNvSpPr txBox="1">
            <a:spLocks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3795" name="Rectangle 2"/>
          <p:cNvSpPr txBox="1">
            <a:spLocks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4819" name="Rectangle 2"/>
          <p:cNvSpPr txBox="1">
            <a:spLocks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3555" name="Rectangle 3"/>
          <p:cNvSpPr>
            <a:spLocks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6627" name="Rectangle 2"/>
          <p:cNvSpPr txBox="1">
            <a:spLocks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7651" name="Rectangle 2"/>
          <p:cNvSpPr txBox="1">
            <a:spLocks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675" name="Rectangle 2"/>
          <p:cNvSpPr txBox="1">
            <a:spLocks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9699" name="Rectangle 2"/>
          <p:cNvSpPr txBox="1">
            <a:spLocks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723" name="Rectangle 2"/>
          <p:cNvSpPr txBox="1">
            <a:spLocks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1747" name="Rectangle 2"/>
          <p:cNvSpPr txBox="1">
            <a:spLocks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0E149E-FA4D-45FA-BF7B-AC018EA02B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9D43B0-B2A7-466E-A081-F9926DFAEB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7813" y="128588"/>
            <a:ext cx="2055812" cy="596423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8213" cy="59642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548CC5-852B-49FB-A198-9E48ABB935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128588"/>
            <a:ext cx="8226425" cy="59642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AF6B17-5EEB-4A85-B6E4-67C1558A3F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6425" cy="143351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7013" cy="44926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7012" cy="44926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CC419A-1BE6-489E-A5DD-9B06359765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6425" cy="143351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7013" cy="44926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6613" y="1600200"/>
            <a:ext cx="4037012" cy="21701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6613" y="3922713"/>
            <a:ext cx="4037012" cy="21701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6DE62F-D6DE-4FEF-8188-034A7DBE73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128588"/>
            <a:ext cx="8226425" cy="143351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7013" cy="21701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6613" y="1600200"/>
            <a:ext cx="4037012" cy="21701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922713"/>
            <a:ext cx="4037013" cy="21701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6613" y="3922713"/>
            <a:ext cx="4037012" cy="21701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DC2859-A1DC-4D30-8F40-D155B907C8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8301F0-D309-44D2-953B-22730CCD02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8482F5-90B0-42D4-B6F1-9D20624488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CF4BEE-A6F1-4287-9B43-E600E351B1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EE60D6-D8D5-4425-AF6D-9F669B6EEB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9E9E52-F14F-46C5-AADE-57D1FC72A4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832C3A-7529-4536-A54D-571BEE6C4B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EA51AA-5ABA-4E34-8DE5-20CC6E61CF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C7113C-EDE2-45AE-937A-0847532C27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3448D6-4505-41EA-AFBE-2912DAA751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966F48-39DA-4940-8896-74339A22A3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7B99F4-DD53-4B1D-9F08-182927E293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5259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461B6B-9000-48F7-A515-41373185E2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D9198A-012E-4F72-A474-436E9FF744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D52F4F-9562-4719-A667-813EC72F99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3FBE11-3B0B-4A3A-97DE-A887BFC699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45FD72-2A1D-4BC5-AC3B-BB529A1570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492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7012" cy="4492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276A2C-4314-430F-B1B1-55EF95B56E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EB4A1C-8A9E-4E21-9EE2-DCF148B6DC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D2F64-51A2-46F9-B116-71D8CD1B77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389452-3F90-4895-9647-A3977FB3D9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E62746-6F63-4269-B576-5C6D768D97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0A8443-2A5E-4C6F-A372-754A6993F1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672710-6136-4EDE-BCF0-71CC4C7BAD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7813" y="128588"/>
            <a:ext cx="2055812" cy="596423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8213" cy="59642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42484C-1E09-4406-A1BC-0CFE8223DF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128588"/>
            <a:ext cx="8226425" cy="59642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8177CD-9D70-4BF1-BCD0-03D8132464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492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7012" cy="4492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C58009-A0B7-47B7-BA4C-5462C793C6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A114D0-4DDA-49EB-8A3F-9E041EBAEF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92E5C3-929A-4A09-973A-8C3487BDA4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402C8B-2486-47DB-AA7A-CA12685EF0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B140A3-5460-496C-878E-8CC94BAE73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C745F3-5DD4-405F-88FE-4D478F9A77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7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1"/>
          <p:cNvGrpSpPr>
            <a:grpSpLocks/>
          </p:cNvGrpSpPr>
          <p:nvPr/>
        </p:nvGrpSpPr>
        <p:grpSpPr bwMode="auto">
          <a:xfrm>
            <a:off x="0" y="0"/>
            <a:ext cx="7240588" cy="1979613"/>
            <a:chOff x="0" y="0"/>
            <a:chExt cx="4561" cy="1247"/>
          </a:xfrm>
        </p:grpSpPr>
        <p:sp>
          <p:nvSpPr>
            <p:cNvPr id="1026" name="Freeform 2"/>
            <p:cNvSpPr>
              <a:spLocks noChangeArrowheads="1"/>
            </p:cNvSpPr>
            <p:nvPr/>
          </p:nvSpPr>
          <p:spPr bwMode="auto">
            <a:xfrm>
              <a:off x="0" y="583"/>
              <a:ext cx="4487" cy="665"/>
            </a:xfrm>
            <a:custGeom>
              <a:avLst/>
              <a:gdLst/>
              <a:ahLst/>
              <a:cxnLst>
                <a:cxn ang="0">
                  <a:pos x="4800" y="299"/>
                </a:cxn>
                <a:cxn ang="0">
                  <a:pos x="0" y="665"/>
                </a:cxn>
                <a:cxn ang="0">
                  <a:pos x="0" y="0"/>
                </a:cxn>
                <a:cxn ang="0">
                  <a:pos x="4806" y="1"/>
                </a:cxn>
                <a:cxn ang="0">
                  <a:pos x="4800" y="153"/>
                </a:cxn>
                <a:cxn ang="0">
                  <a:pos x="4800" y="299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0">
              <a:gsLst>
                <a:gs pos="0">
                  <a:srgbClr val="6A0000"/>
                </a:gs>
                <a:gs pos="100000">
                  <a:srgbClr val="720000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027" name="Freeform 3"/>
            <p:cNvSpPr>
              <a:spLocks noChangeArrowheads="1"/>
            </p:cNvSpPr>
            <p:nvPr/>
          </p:nvSpPr>
          <p:spPr bwMode="auto">
            <a:xfrm>
              <a:off x="0" y="0"/>
              <a:ext cx="4562" cy="1199"/>
            </a:xfrm>
            <a:custGeom>
              <a:avLst/>
              <a:gdLst/>
              <a:ahLst/>
              <a:cxnLst>
                <a:cxn ang="0">
                  <a:pos x="4560" y="932"/>
                </a:cxn>
                <a:cxn ang="0">
                  <a:pos x="0" y="1199"/>
                </a:cxn>
                <a:cxn ang="0">
                  <a:pos x="0" y="0"/>
                </a:cxn>
                <a:cxn ang="0">
                  <a:pos x="4562" y="0"/>
                </a:cxn>
                <a:cxn ang="0">
                  <a:pos x="4560" y="932"/>
                </a:cxn>
                <a:cxn ang="0">
                  <a:pos x="4560" y="932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rgbClr val="8C0000"/>
                </a:gs>
                <a:gs pos="100000">
                  <a:srgbClr val="720000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</p:grp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26425" cy="1433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6425" cy="4492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Четвертый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8400"/>
            <a:ext cx="21304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Lucida Sans Unicode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8400"/>
            <a:ext cx="28924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Lucida Sans Unicode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8400"/>
            <a:ext cx="21304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Lucida Sans Unicode" pitchFamily="34" charset="0"/>
              </a:defRPr>
            </a:lvl1pPr>
          </a:lstStyle>
          <a:p>
            <a:pPr>
              <a:defRPr/>
            </a:pPr>
            <a:fld id="{CAB93213-48E5-4892-B754-9D7C198927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5" r:id="rId15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CC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CC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CC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CC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CC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5pPr>
      <a:lvl6pPr marL="25146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CC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6pPr>
      <a:lvl7pPr marL="29718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CC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7pPr>
      <a:lvl8pPr marL="3429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CC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8pPr>
      <a:lvl9pPr marL="3886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CC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3200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800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400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000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5146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1"/>
          <p:cNvGrpSpPr>
            <a:grpSpLocks/>
          </p:cNvGrpSpPr>
          <p:nvPr/>
        </p:nvGrpSpPr>
        <p:grpSpPr bwMode="auto">
          <a:xfrm>
            <a:off x="0" y="0"/>
            <a:ext cx="8456613" cy="5942013"/>
            <a:chOff x="0" y="0"/>
            <a:chExt cx="5327" cy="3743"/>
          </a:xfrm>
        </p:grpSpPr>
        <p:sp>
          <p:nvSpPr>
            <p:cNvPr id="2050" name="Freeform 2"/>
            <p:cNvSpPr>
              <a:spLocks noChangeArrowheads="1"/>
            </p:cNvSpPr>
            <p:nvPr/>
          </p:nvSpPr>
          <p:spPr bwMode="auto">
            <a:xfrm>
              <a:off x="0" y="1440"/>
              <a:ext cx="5155" cy="2304"/>
            </a:xfrm>
            <a:custGeom>
              <a:avLst/>
              <a:gdLst/>
              <a:ahLst/>
              <a:cxnLst>
                <a:cxn ang="0">
                  <a:pos x="5154" y="1769"/>
                </a:cxn>
                <a:cxn ang="0">
                  <a:pos x="0" y="2304"/>
                </a:cxn>
                <a:cxn ang="0">
                  <a:pos x="0" y="1252"/>
                </a:cxn>
                <a:cxn ang="0">
                  <a:pos x="5155" y="0"/>
                </a:cxn>
                <a:cxn ang="0">
                  <a:pos x="5155" y="1416"/>
                </a:cxn>
                <a:cxn ang="0">
                  <a:pos x="5154" y="1769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0">
              <a:gsLst>
                <a:gs pos="0">
                  <a:srgbClr val="600000"/>
                </a:gs>
                <a:gs pos="100000">
                  <a:srgbClr val="720000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051" name="Freeform 3"/>
            <p:cNvSpPr>
              <a:spLocks noChangeArrowheads="1"/>
            </p:cNvSpPr>
            <p:nvPr/>
          </p:nvSpPr>
          <p:spPr bwMode="auto">
            <a:xfrm>
              <a:off x="0" y="0"/>
              <a:ext cx="5328" cy="3689"/>
            </a:xfrm>
            <a:custGeom>
              <a:avLst/>
              <a:gdLst/>
              <a:ahLst/>
              <a:cxnLst>
                <a:cxn ang="0">
                  <a:pos x="5311" y="3209"/>
                </a:cxn>
                <a:cxn ang="0">
                  <a:pos x="0" y="3689"/>
                </a:cxn>
                <a:cxn ang="0">
                  <a:pos x="0" y="9"/>
                </a:cxn>
                <a:cxn ang="0">
                  <a:pos x="5328" y="0"/>
                </a:cxn>
                <a:cxn ang="0">
                  <a:pos x="5311" y="320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0">
              <a:gsLst>
                <a:gs pos="0">
                  <a:srgbClr val="8C0000"/>
                </a:gs>
                <a:gs pos="100000">
                  <a:srgbClr val="720000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</p:grp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8400"/>
            <a:ext cx="21304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tabLst>
                <a:tab pos="723900" algn="l"/>
                <a:tab pos="1447800" algn="l"/>
              </a:tabLst>
              <a:defRPr sz="1200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Lucida Sans Unicode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8400"/>
            <a:ext cx="28924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ctr">
              <a:tabLst>
                <a:tab pos="723900" algn="l"/>
                <a:tab pos="1447800" algn="l"/>
                <a:tab pos="2171700" algn="l"/>
              </a:tabLst>
              <a:defRPr sz="1200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Lucida Sans Unicode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8400"/>
            <a:ext cx="21304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</a:tabLst>
              <a:defRPr sz="1200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Lucida Sans Unicode" pitchFamily="34" charset="0"/>
              </a:defRPr>
            </a:lvl1pPr>
          </a:lstStyle>
          <a:p>
            <a:pPr>
              <a:defRPr/>
            </a:pPr>
            <a:fld id="{EDF2F9DA-DD9B-4F5E-B7FC-5E527D0C13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766888"/>
            <a:ext cx="7769225" cy="1733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1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CC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CC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CC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CC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CC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5pPr>
      <a:lvl6pPr marL="25146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CC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6pPr>
      <a:lvl7pPr marL="29718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CC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7pPr>
      <a:lvl8pPr marL="3429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CC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8pPr>
      <a:lvl9pPr marL="3886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CC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3200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800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400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000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5146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2"/>
          <p:cNvGrpSpPr>
            <a:grpSpLocks/>
          </p:cNvGrpSpPr>
          <p:nvPr/>
        </p:nvGrpSpPr>
        <p:grpSpPr bwMode="auto">
          <a:xfrm>
            <a:off x="0" y="0"/>
            <a:ext cx="7240588" cy="1979613"/>
            <a:chOff x="0" y="0"/>
            <a:chExt cx="4561" cy="1247"/>
          </a:xfrm>
        </p:grpSpPr>
        <p:sp>
          <p:nvSpPr>
            <p:cNvPr id="79875" name="Freeform 3"/>
            <p:cNvSpPr>
              <a:spLocks noChangeArrowheads="1"/>
            </p:cNvSpPr>
            <p:nvPr/>
          </p:nvSpPr>
          <p:spPr bwMode="auto">
            <a:xfrm>
              <a:off x="0" y="583"/>
              <a:ext cx="4487" cy="665"/>
            </a:xfrm>
            <a:custGeom>
              <a:avLst/>
              <a:gdLst/>
              <a:ahLst/>
              <a:cxnLst>
                <a:cxn ang="0">
                  <a:pos x="4800" y="299"/>
                </a:cxn>
                <a:cxn ang="0">
                  <a:pos x="0" y="665"/>
                </a:cxn>
                <a:cxn ang="0">
                  <a:pos x="0" y="0"/>
                </a:cxn>
                <a:cxn ang="0">
                  <a:pos x="4806" y="1"/>
                </a:cxn>
                <a:cxn ang="0">
                  <a:pos x="4800" y="153"/>
                </a:cxn>
                <a:cxn ang="0">
                  <a:pos x="4800" y="299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0">
              <a:gsLst>
                <a:gs pos="0">
                  <a:srgbClr val="6A0000"/>
                </a:gs>
                <a:gs pos="100000">
                  <a:srgbClr val="720000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79876" name="Freeform 4"/>
            <p:cNvSpPr>
              <a:spLocks noChangeArrowheads="1"/>
            </p:cNvSpPr>
            <p:nvPr/>
          </p:nvSpPr>
          <p:spPr bwMode="auto">
            <a:xfrm>
              <a:off x="0" y="0"/>
              <a:ext cx="4562" cy="1199"/>
            </a:xfrm>
            <a:custGeom>
              <a:avLst/>
              <a:gdLst/>
              <a:ahLst/>
              <a:cxnLst>
                <a:cxn ang="0">
                  <a:pos x="4560" y="932"/>
                </a:cxn>
                <a:cxn ang="0">
                  <a:pos x="0" y="1199"/>
                </a:cxn>
                <a:cxn ang="0">
                  <a:pos x="0" y="0"/>
                </a:cxn>
                <a:cxn ang="0">
                  <a:pos x="4562" y="0"/>
                </a:cxn>
                <a:cxn ang="0">
                  <a:pos x="4560" y="932"/>
                </a:cxn>
                <a:cxn ang="0">
                  <a:pos x="4560" y="932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rgbClr val="8C0000"/>
                </a:gs>
                <a:gs pos="100000">
                  <a:srgbClr val="720000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</p:grpSp>
      <p:sp>
        <p:nvSpPr>
          <p:cNvPr id="7987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26425" cy="1433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79878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6425" cy="4492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Четвертый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  <p:sp>
        <p:nvSpPr>
          <p:cNvPr id="79879" name="Rectangle 7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8400"/>
            <a:ext cx="21304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Lucida Sans Unicode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9880" name="Rectangle 8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8400"/>
            <a:ext cx="28924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Lucida Sans Unicode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9881" name="Rectangle 9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8400"/>
            <a:ext cx="21304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Lucida Sans Unicode" pitchFamily="34" charset="0"/>
              </a:defRPr>
            </a:lvl1pPr>
          </a:lstStyle>
          <a:p>
            <a:pPr>
              <a:defRPr/>
            </a:pPr>
            <a:fld id="{18AAE7EC-DD0B-426D-9DDD-DCFC8B5AAC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txStyles>
    <p:titleStyle>
      <a:lvl1pPr marL="20574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CC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marL="20574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CC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2pPr>
      <a:lvl3pPr marL="20574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CC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3pPr>
      <a:lvl4pPr marL="20574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CC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4pPr>
      <a:lvl5pPr marL="20574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CC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5pPr>
      <a:lvl6pPr marL="25146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CC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6pPr>
      <a:lvl7pPr marL="29718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CC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7pPr>
      <a:lvl8pPr marL="3429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CC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8pPr>
      <a:lvl9pPr marL="3886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CC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3200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800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400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000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5146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2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4.wmf"/><Relationship Id="rId5" Type="http://schemas.openxmlformats.org/officeDocument/2006/relationships/image" Target="../media/image3.wmf"/><Relationship Id="rId4" Type="http://schemas.openxmlformats.org/officeDocument/2006/relationships/oleObject" Target="../embeddings/oleObject3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notesSlide" Target="../notesSlides/notesSlide13.xml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6.bin"/><Relationship Id="rId11" Type="http://schemas.openxmlformats.org/officeDocument/2006/relationships/oleObject" Target="../embeddings/oleObject11.bin"/><Relationship Id="rId5" Type="http://schemas.openxmlformats.org/officeDocument/2006/relationships/oleObject" Target="../embeddings/oleObject5.bin"/><Relationship Id="rId10" Type="http://schemas.openxmlformats.org/officeDocument/2006/relationships/oleObject" Target="../embeddings/oleObject10.bin"/><Relationship Id="rId4" Type="http://schemas.openxmlformats.org/officeDocument/2006/relationships/oleObject" Target="../embeddings/oleObject4.bin"/><Relationship Id="rId9" Type="http://schemas.openxmlformats.org/officeDocument/2006/relationships/oleObject" Target="../embeddings/oleObject9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13" Type="http://schemas.openxmlformats.org/officeDocument/2006/relationships/oleObject" Target="../embeddings/oleObject21.bin"/><Relationship Id="rId3" Type="http://schemas.openxmlformats.org/officeDocument/2006/relationships/notesSlide" Target="../notesSlides/notesSlide14.xml"/><Relationship Id="rId7" Type="http://schemas.openxmlformats.org/officeDocument/2006/relationships/oleObject" Target="../embeddings/oleObject15.bin"/><Relationship Id="rId12" Type="http://schemas.openxmlformats.org/officeDocument/2006/relationships/oleObject" Target="../embeddings/oleObject20.bin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4.bin"/><Relationship Id="rId11" Type="http://schemas.openxmlformats.org/officeDocument/2006/relationships/oleObject" Target="../embeddings/oleObject19.bin"/><Relationship Id="rId5" Type="http://schemas.openxmlformats.org/officeDocument/2006/relationships/oleObject" Target="../embeddings/oleObject13.bin"/><Relationship Id="rId15" Type="http://schemas.openxmlformats.org/officeDocument/2006/relationships/oleObject" Target="../embeddings/oleObject23.bin"/><Relationship Id="rId10" Type="http://schemas.openxmlformats.org/officeDocument/2006/relationships/oleObject" Target="../embeddings/oleObject18.bin"/><Relationship Id="rId4" Type="http://schemas.openxmlformats.org/officeDocument/2006/relationships/oleObject" Target="../embeddings/oleObject12.bin"/><Relationship Id="rId9" Type="http://schemas.openxmlformats.org/officeDocument/2006/relationships/oleObject" Target="../embeddings/oleObject17.bin"/><Relationship Id="rId14" Type="http://schemas.openxmlformats.org/officeDocument/2006/relationships/oleObject" Target="../embeddings/oleObject22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8.bin"/><Relationship Id="rId3" Type="http://schemas.openxmlformats.org/officeDocument/2006/relationships/notesSlide" Target="../notesSlides/notesSlide16.xml"/><Relationship Id="rId7" Type="http://schemas.openxmlformats.org/officeDocument/2006/relationships/oleObject" Target="../embeddings/oleObject27.bin"/><Relationship Id="rId12" Type="http://schemas.openxmlformats.org/officeDocument/2006/relationships/oleObject" Target="../embeddings/oleObject32.bin"/><Relationship Id="rId2" Type="http://schemas.openxmlformats.org/officeDocument/2006/relationships/slideLayout" Target="../slideLayouts/slideLayout38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6.bin"/><Relationship Id="rId11" Type="http://schemas.openxmlformats.org/officeDocument/2006/relationships/oleObject" Target="../embeddings/oleObject31.bin"/><Relationship Id="rId5" Type="http://schemas.openxmlformats.org/officeDocument/2006/relationships/oleObject" Target="../embeddings/oleObject25.bin"/><Relationship Id="rId10" Type="http://schemas.openxmlformats.org/officeDocument/2006/relationships/oleObject" Target="../embeddings/oleObject30.bin"/><Relationship Id="rId4" Type="http://schemas.openxmlformats.org/officeDocument/2006/relationships/oleObject" Target="../embeddings/oleObject24.bin"/><Relationship Id="rId9" Type="http://schemas.openxmlformats.org/officeDocument/2006/relationships/oleObject" Target="../embeddings/oleObject29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7" Type="http://schemas.openxmlformats.org/officeDocument/2006/relationships/oleObject" Target="../embeddings/oleObject34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33.bin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35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4.wmf"/><Relationship Id="rId5" Type="http://schemas.openxmlformats.org/officeDocument/2006/relationships/image" Target="../media/image3.wmf"/><Relationship Id="rId4" Type="http://schemas.openxmlformats.org/officeDocument/2006/relationships/oleObject" Target="../embeddings/oleObject36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38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>
          <a:xfrm>
            <a:off x="468313" y="185738"/>
            <a:ext cx="8229600" cy="6188075"/>
          </a:xfrm>
        </p:spPr>
        <p:txBody>
          <a:bodyPr/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mtClean="0">
                <a:solidFill>
                  <a:srgbClr val="8E0003"/>
                </a:solidFill>
                <a:latin typeface="Monotype Corsiva" pitchFamily="66" charset="0"/>
              </a:rPr>
              <a:t/>
            </a:r>
            <a:br>
              <a:rPr lang="ru-RU" smtClean="0">
                <a:solidFill>
                  <a:srgbClr val="8E0003"/>
                </a:solidFill>
                <a:latin typeface="Monotype Corsiva" pitchFamily="66" charset="0"/>
              </a:rPr>
            </a:br>
            <a:r>
              <a:rPr lang="ru-RU" smtClean="0">
                <a:solidFill>
                  <a:srgbClr val="8E0003"/>
                </a:solidFill>
                <a:latin typeface="Monotype Corsiva" pitchFamily="66" charset="0"/>
              </a:rPr>
              <a:t/>
            </a:r>
            <a:br>
              <a:rPr lang="ru-RU" smtClean="0">
                <a:solidFill>
                  <a:srgbClr val="8E0003"/>
                </a:solidFill>
                <a:latin typeface="Monotype Corsiva" pitchFamily="66" charset="0"/>
              </a:rPr>
            </a:br>
            <a:r>
              <a:rPr lang="ru-RU" smtClean="0">
                <a:solidFill>
                  <a:srgbClr val="8E0003"/>
                </a:solidFill>
                <a:latin typeface="Monotype Corsiva" pitchFamily="66" charset="0"/>
              </a:rPr>
              <a:t/>
            </a:r>
            <a:br>
              <a:rPr lang="ru-RU" smtClean="0">
                <a:solidFill>
                  <a:srgbClr val="8E0003"/>
                </a:solidFill>
                <a:latin typeface="Monotype Corsiva" pitchFamily="66" charset="0"/>
              </a:rPr>
            </a:br>
            <a:r>
              <a:rPr lang="ru-RU" smtClean="0">
                <a:solidFill>
                  <a:srgbClr val="8E0003"/>
                </a:solidFill>
                <a:latin typeface="Monotype Corsiva" pitchFamily="66" charset="0"/>
              </a:rPr>
              <a:t/>
            </a:r>
            <a:br>
              <a:rPr lang="ru-RU" smtClean="0">
                <a:solidFill>
                  <a:srgbClr val="8E0003"/>
                </a:solidFill>
                <a:latin typeface="Monotype Corsiva" pitchFamily="66" charset="0"/>
              </a:rPr>
            </a:br>
            <a:r>
              <a:rPr lang="ru-RU" smtClean="0">
                <a:solidFill>
                  <a:srgbClr val="8E0003"/>
                </a:solidFill>
                <a:latin typeface="Monotype Corsiva" pitchFamily="66" charset="0"/>
              </a:rPr>
              <a:t/>
            </a:r>
            <a:br>
              <a:rPr lang="ru-RU" smtClean="0">
                <a:solidFill>
                  <a:srgbClr val="8E0003"/>
                </a:solidFill>
                <a:latin typeface="Monotype Corsiva" pitchFamily="66" charset="0"/>
              </a:rPr>
            </a:br>
            <a:r>
              <a:rPr lang="ru-RU" smtClean="0">
                <a:solidFill>
                  <a:srgbClr val="8E0003"/>
                </a:solidFill>
                <a:latin typeface="Monotype Corsiva" pitchFamily="66" charset="0"/>
              </a:rPr>
              <a:t/>
            </a:r>
            <a:br>
              <a:rPr lang="ru-RU" smtClean="0">
                <a:solidFill>
                  <a:srgbClr val="8E0003"/>
                </a:solidFill>
                <a:latin typeface="Monotype Corsiva" pitchFamily="66" charset="0"/>
              </a:rPr>
            </a:br>
            <a:endParaRPr lang="ru-RU" smtClean="0">
              <a:solidFill>
                <a:srgbClr val="8E0003"/>
              </a:solidFill>
              <a:latin typeface="Monotype Corsiva" pitchFamily="66" charset="0"/>
            </a:endParaRP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1476375" y="1916113"/>
            <a:ext cx="6624638" cy="2287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480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Функция. </a:t>
            </a:r>
            <a:br>
              <a:rPr lang="ru-RU" sz="480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</a:br>
            <a:r>
              <a:rPr lang="ru-RU" sz="480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Область определения и область значений функции.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body"/>
          </p:nvPr>
        </p:nvSpPr>
        <p:spPr>
          <a:xfrm>
            <a:off x="457200" y="1600200"/>
            <a:ext cx="5267325" cy="4495800"/>
          </a:xfrm>
        </p:spPr>
        <p:txBody>
          <a:bodyPr anchor="t"/>
          <a:lstStyle/>
          <a:p>
            <a:pPr marL="447675" indent="-447675" algn="l" eaLnBrk="1" hangingPunct="1">
              <a:spcBef>
                <a:spcPts val="700"/>
              </a:spcBef>
              <a:tabLst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3200" b="1" dirty="0" smtClean="0">
                <a:solidFill>
                  <a:srgbClr val="339966"/>
                </a:solidFill>
                <a:latin typeface="Monotype Corsiva" pitchFamily="66" charset="0"/>
              </a:rPr>
              <a:t> </a:t>
            </a:r>
            <a:r>
              <a:rPr lang="en-US" sz="3600" i="1" dirty="0" smtClean="0">
                <a:solidFill>
                  <a:schemeClr val="tx1"/>
                </a:solidFill>
                <a:latin typeface="Times New Roman" pitchFamily="18" charset="0"/>
              </a:rPr>
              <a:t>y </a:t>
            </a:r>
            <a:r>
              <a:rPr lang="en-US" sz="3600" i="1" dirty="0" smtClean="0">
                <a:solidFill>
                  <a:schemeClr val="tx1"/>
                </a:solidFill>
                <a:latin typeface="Times New Roman" pitchFamily="18" charset="0"/>
              </a:rPr>
              <a:t>= x³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</a:rPr>
              <a:t>;</a:t>
            </a:r>
            <a:endParaRPr lang="ru-RU" sz="3600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marL="447675" indent="-447675" algn="l" eaLnBrk="1" hangingPunct="1">
              <a:spcBef>
                <a:spcPts val="700"/>
              </a:spcBef>
              <a:tabLst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</a:rPr>
              <a:t>графиком функции является кубическая парабола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</a:rPr>
              <a:t>.</a:t>
            </a:r>
            <a:endParaRPr lang="ru-RU" sz="3600" dirty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4100" name="Freeform 2"/>
          <p:cNvSpPr>
            <a:spLocks noChangeArrowheads="1"/>
          </p:cNvSpPr>
          <p:nvPr/>
        </p:nvSpPr>
        <p:spPr bwMode="auto">
          <a:xfrm>
            <a:off x="7164388" y="2420938"/>
            <a:ext cx="792162" cy="1655762"/>
          </a:xfrm>
          <a:custGeom>
            <a:avLst/>
            <a:gdLst>
              <a:gd name="T0" fmla="*/ 0 w 545"/>
              <a:gd name="T1" fmla="*/ 1361 h 1361"/>
              <a:gd name="T2" fmla="*/ 182 w 545"/>
              <a:gd name="T3" fmla="*/ 1225 h 1361"/>
              <a:gd name="T4" fmla="*/ 318 w 545"/>
              <a:gd name="T5" fmla="*/ 952 h 1361"/>
              <a:gd name="T6" fmla="*/ 545 w 545"/>
              <a:gd name="T7" fmla="*/ 0 h 1361"/>
              <a:gd name="T8" fmla="*/ 0 60000 65536"/>
              <a:gd name="T9" fmla="*/ 0 60000 65536"/>
              <a:gd name="T10" fmla="*/ 0 60000 65536"/>
              <a:gd name="T11" fmla="*/ 0 60000 65536"/>
              <a:gd name="T12" fmla="*/ 0 w 545"/>
              <a:gd name="T13" fmla="*/ 0 h 1361"/>
              <a:gd name="T14" fmla="*/ 545 w 545"/>
              <a:gd name="T15" fmla="*/ 1361 h 136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45" h="1361">
                <a:moveTo>
                  <a:pt x="0" y="1361"/>
                </a:moveTo>
                <a:cubicBezTo>
                  <a:pt x="64" y="1327"/>
                  <a:pt x="129" y="1293"/>
                  <a:pt x="182" y="1225"/>
                </a:cubicBezTo>
                <a:cubicBezTo>
                  <a:pt x="235" y="1157"/>
                  <a:pt x="257" y="1156"/>
                  <a:pt x="318" y="952"/>
                </a:cubicBezTo>
                <a:cubicBezTo>
                  <a:pt x="379" y="748"/>
                  <a:pt x="507" y="181"/>
                  <a:pt x="545" y="0"/>
                </a:cubicBezTo>
              </a:path>
            </a:pathLst>
          </a:custGeom>
          <a:noFill/>
          <a:ln w="44280">
            <a:solidFill>
              <a:srgbClr val="800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01" name="WordArt 3"/>
          <p:cNvSpPr>
            <a:spLocks noChangeArrowheads="1" noChangeShapeType="1" noTextEdit="1"/>
          </p:cNvSpPr>
          <p:nvPr/>
        </p:nvSpPr>
        <p:spPr bwMode="auto">
          <a:xfrm>
            <a:off x="2195513" y="476250"/>
            <a:ext cx="5184775" cy="9223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noFill/>
                  <a:round/>
                  <a:headEnd/>
                  <a:tailEnd/>
                </a:ln>
                <a:solidFill>
                  <a:srgbClr val="006600"/>
                </a:solidFill>
                <a:effectLst>
                  <a:outerShdw dist="40186" dir="1096358" algn="ctr" rotWithShape="0">
                    <a:srgbClr val="B2B2B2">
                      <a:alpha val="80011"/>
                    </a:srgbClr>
                  </a:outerShdw>
                </a:effectLst>
                <a:latin typeface="Monotype Corsiva"/>
              </a:rPr>
              <a:t>Кубическая функция</a:t>
            </a:r>
          </a:p>
        </p:txBody>
      </p:sp>
      <p:sp>
        <p:nvSpPr>
          <p:cNvPr id="4102" name="Line 4"/>
          <p:cNvSpPr>
            <a:spLocks noChangeShapeType="1"/>
          </p:cNvSpPr>
          <p:nvPr/>
        </p:nvSpPr>
        <p:spPr bwMode="auto">
          <a:xfrm>
            <a:off x="7092950" y="1989138"/>
            <a:ext cx="53975" cy="3748087"/>
          </a:xfrm>
          <a:prstGeom prst="line">
            <a:avLst/>
          </a:prstGeom>
          <a:noFill/>
          <a:ln w="15840">
            <a:solidFill>
              <a:srgbClr val="000000"/>
            </a:solidFill>
            <a:miter lim="800000"/>
            <a:headEnd type="triangle" w="med" len="med"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03" name="Line 5"/>
          <p:cNvSpPr>
            <a:spLocks noChangeShapeType="1"/>
          </p:cNvSpPr>
          <p:nvPr/>
        </p:nvSpPr>
        <p:spPr bwMode="auto">
          <a:xfrm>
            <a:off x="5724525" y="4076700"/>
            <a:ext cx="2952750" cy="1588"/>
          </a:xfrm>
          <a:prstGeom prst="line">
            <a:avLst/>
          </a:prstGeom>
          <a:noFill/>
          <a:ln w="15840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104" name="Freeform 6"/>
          <p:cNvSpPr>
            <a:spLocks noChangeArrowheads="1"/>
          </p:cNvSpPr>
          <p:nvPr/>
        </p:nvSpPr>
        <p:spPr bwMode="auto">
          <a:xfrm rot="10800000">
            <a:off x="6372225" y="4083050"/>
            <a:ext cx="720725" cy="1512888"/>
          </a:xfrm>
          <a:custGeom>
            <a:avLst/>
            <a:gdLst>
              <a:gd name="T0" fmla="*/ 0 w 545"/>
              <a:gd name="T1" fmla="*/ 1361 h 1361"/>
              <a:gd name="T2" fmla="*/ 182 w 545"/>
              <a:gd name="T3" fmla="*/ 1225 h 1361"/>
              <a:gd name="T4" fmla="*/ 318 w 545"/>
              <a:gd name="T5" fmla="*/ 952 h 1361"/>
              <a:gd name="T6" fmla="*/ 545 w 545"/>
              <a:gd name="T7" fmla="*/ 0 h 1361"/>
              <a:gd name="T8" fmla="*/ 0 60000 65536"/>
              <a:gd name="T9" fmla="*/ 0 60000 65536"/>
              <a:gd name="T10" fmla="*/ 0 60000 65536"/>
              <a:gd name="T11" fmla="*/ 0 60000 65536"/>
              <a:gd name="T12" fmla="*/ 0 w 545"/>
              <a:gd name="T13" fmla="*/ 0 h 1361"/>
              <a:gd name="T14" fmla="*/ 545 w 545"/>
              <a:gd name="T15" fmla="*/ 1361 h 136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45" h="1361">
                <a:moveTo>
                  <a:pt x="0" y="1361"/>
                </a:moveTo>
                <a:cubicBezTo>
                  <a:pt x="64" y="1327"/>
                  <a:pt x="129" y="1293"/>
                  <a:pt x="182" y="1225"/>
                </a:cubicBezTo>
                <a:cubicBezTo>
                  <a:pt x="235" y="1157"/>
                  <a:pt x="257" y="1156"/>
                  <a:pt x="318" y="952"/>
                </a:cubicBezTo>
                <a:cubicBezTo>
                  <a:pt x="379" y="748"/>
                  <a:pt x="507" y="181"/>
                  <a:pt x="545" y="0"/>
                </a:cubicBezTo>
              </a:path>
            </a:pathLst>
          </a:custGeom>
          <a:noFill/>
          <a:ln w="44280">
            <a:solidFill>
              <a:srgbClr val="800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4098" name="Object 7"/>
          <p:cNvGraphicFramePr>
            <a:graphicFrameLocks noChangeAspect="1"/>
          </p:cNvGraphicFramePr>
          <p:nvPr/>
        </p:nvGraphicFramePr>
        <p:xfrm>
          <a:off x="8675688" y="4149725"/>
          <a:ext cx="192087" cy="211138"/>
        </p:xfrm>
        <a:graphic>
          <a:graphicData uri="http://schemas.openxmlformats.org/presentationml/2006/ole">
            <p:oleObj spid="_x0000_s4098" r:id="rId4" imgW="3048120" imgH="3352680" progId="">
              <p:embed/>
            </p:oleObj>
          </a:graphicData>
        </a:graphic>
      </p:graphicFrame>
      <p:pic>
        <p:nvPicPr>
          <p:cNvPr id="4105" name="Picture 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804025" y="1844675"/>
            <a:ext cx="244475" cy="2889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body"/>
          </p:nvPr>
        </p:nvSpPr>
        <p:spPr>
          <a:xfrm>
            <a:off x="457200" y="1600200"/>
            <a:ext cx="5051425" cy="4495800"/>
          </a:xfrm>
        </p:spPr>
        <p:txBody>
          <a:bodyPr anchor="t"/>
          <a:lstStyle/>
          <a:p>
            <a:pPr marL="447675" indent="-447675" algn="l" eaLnBrk="1" hangingPunct="1">
              <a:spcBef>
                <a:spcPts val="700"/>
              </a:spcBef>
              <a:tabLst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</a:rPr>
              <a:t>функция вида 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</a:rPr>
              <a:t>y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</a:rPr>
              <a:t>=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</a:rPr>
              <a:t>      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</a:rPr>
              <a:t>;</a:t>
            </a:r>
            <a:endParaRPr lang="ru-RU" sz="3600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marL="447675" indent="-447675" algn="l" eaLnBrk="1" hangingPunct="1">
              <a:spcBef>
                <a:spcPts val="700"/>
              </a:spcBef>
              <a:tabLst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</a:rPr>
              <a:t>графиком функции является ветвь параболы.</a:t>
            </a:r>
          </a:p>
          <a:p>
            <a:pPr marL="447675" indent="-447675" algn="l" eaLnBrk="1" hangingPunct="1">
              <a:spcBef>
                <a:spcPts val="700"/>
              </a:spcBef>
              <a:tabLst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ru-RU" sz="3600" dirty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5124" name="WordArt 3"/>
          <p:cNvSpPr>
            <a:spLocks noChangeArrowheads="1" noChangeShapeType="1" noTextEdit="1"/>
          </p:cNvSpPr>
          <p:nvPr/>
        </p:nvSpPr>
        <p:spPr bwMode="auto">
          <a:xfrm>
            <a:off x="2555875" y="476250"/>
            <a:ext cx="4103688" cy="7794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noFill/>
                  <a:round/>
                  <a:headEnd/>
                  <a:tailEnd/>
                </a:ln>
                <a:solidFill>
                  <a:srgbClr val="006600"/>
                </a:solidFill>
                <a:effectLst>
                  <a:outerShdw dist="40186" dir="1096358" algn="ctr" rotWithShape="0">
                    <a:srgbClr val="B2B2B2">
                      <a:alpha val="80011"/>
                    </a:srgbClr>
                  </a:outerShdw>
                </a:effectLst>
                <a:latin typeface="Monotype Corsiva"/>
              </a:rPr>
              <a:t>Функция корня</a:t>
            </a:r>
          </a:p>
        </p:txBody>
      </p:sp>
      <p:graphicFrame>
        <p:nvGraphicFramePr>
          <p:cNvPr id="5122" name="Object 4"/>
          <p:cNvGraphicFramePr>
            <a:graphicFrameLocks noChangeAspect="1"/>
          </p:cNvGraphicFramePr>
          <p:nvPr/>
        </p:nvGraphicFramePr>
        <p:xfrm>
          <a:off x="3925888" y="1484313"/>
          <a:ext cx="790575" cy="749300"/>
        </p:xfrm>
        <a:graphic>
          <a:graphicData uri="http://schemas.openxmlformats.org/presentationml/2006/ole">
            <p:oleObj spid="_x0000_s5122" r:id="rId4" imgW="269280" imgH="187560" progId="">
              <p:embed/>
            </p:oleObj>
          </a:graphicData>
        </a:graphic>
      </p:graphicFrame>
      <p:sp>
        <p:nvSpPr>
          <p:cNvPr id="5125" name="Line 5"/>
          <p:cNvSpPr>
            <a:spLocks noChangeShapeType="1"/>
          </p:cNvSpPr>
          <p:nvPr/>
        </p:nvSpPr>
        <p:spPr bwMode="auto">
          <a:xfrm>
            <a:off x="6300788" y="1916113"/>
            <a:ext cx="71437" cy="3529012"/>
          </a:xfrm>
          <a:prstGeom prst="line">
            <a:avLst/>
          </a:prstGeom>
          <a:noFill/>
          <a:ln w="15840">
            <a:solidFill>
              <a:srgbClr val="000000"/>
            </a:solidFill>
            <a:miter lim="800000"/>
            <a:headEnd type="triangle" w="med" len="med"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5724525" y="4437063"/>
            <a:ext cx="2952750" cy="1587"/>
          </a:xfrm>
          <a:prstGeom prst="line">
            <a:avLst/>
          </a:prstGeom>
          <a:noFill/>
          <a:ln w="15840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127" name="Freeform 7"/>
          <p:cNvSpPr>
            <a:spLocks noChangeArrowheads="1"/>
          </p:cNvSpPr>
          <p:nvPr/>
        </p:nvSpPr>
        <p:spPr bwMode="auto">
          <a:xfrm>
            <a:off x="6372225" y="3070225"/>
            <a:ext cx="2232025" cy="1366838"/>
          </a:xfrm>
          <a:custGeom>
            <a:avLst/>
            <a:gdLst>
              <a:gd name="T0" fmla="*/ 0 w 1406"/>
              <a:gd name="T1" fmla="*/ 635 h 635"/>
              <a:gd name="T2" fmla="*/ 181 w 1406"/>
              <a:gd name="T3" fmla="*/ 454 h 635"/>
              <a:gd name="T4" fmla="*/ 680 w 1406"/>
              <a:gd name="T5" fmla="*/ 227 h 635"/>
              <a:gd name="T6" fmla="*/ 1406 w 1406"/>
              <a:gd name="T7" fmla="*/ 0 h 635"/>
              <a:gd name="T8" fmla="*/ 0 60000 65536"/>
              <a:gd name="T9" fmla="*/ 0 60000 65536"/>
              <a:gd name="T10" fmla="*/ 0 60000 65536"/>
              <a:gd name="T11" fmla="*/ 0 60000 65536"/>
              <a:gd name="T12" fmla="*/ 0 w 1406"/>
              <a:gd name="T13" fmla="*/ 0 h 635"/>
              <a:gd name="T14" fmla="*/ 1406 w 1406"/>
              <a:gd name="T15" fmla="*/ 635 h 6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406" h="635">
                <a:moveTo>
                  <a:pt x="0" y="635"/>
                </a:moveTo>
                <a:cubicBezTo>
                  <a:pt x="34" y="578"/>
                  <a:pt x="68" y="522"/>
                  <a:pt x="181" y="454"/>
                </a:cubicBezTo>
                <a:cubicBezTo>
                  <a:pt x="294" y="386"/>
                  <a:pt x="476" y="303"/>
                  <a:pt x="680" y="227"/>
                </a:cubicBezTo>
                <a:cubicBezTo>
                  <a:pt x="884" y="151"/>
                  <a:pt x="1270" y="38"/>
                  <a:pt x="1406" y="0"/>
                </a:cubicBezTo>
              </a:path>
            </a:pathLst>
          </a:custGeom>
          <a:noFill/>
          <a:ln w="44323">
            <a:solidFill>
              <a:srgbClr val="FF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5128" name="Picture 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11863" y="1968500"/>
            <a:ext cx="200025" cy="236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5129" name="Picture 9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675688" y="4437063"/>
            <a:ext cx="192087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Grp="1" noChangeArrowheads="1"/>
          </p:cNvSpPr>
          <p:nvPr>
            <p:ph type="body"/>
          </p:nvPr>
        </p:nvSpPr>
        <p:spPr>
          <a:xfrm>
            <a:off x="457200" y="1600200"/>
            <a:ext cx="5483225" cy="4495800"/>
          </a:xfrm>
        </p:spPr>
        <p:txBody>
          <a:bodyPr anchor="t"/>
          <a:lstStyle/>
          <a:p>
            <a:pPr marL="447675" indent="-447675" algn="l" eaLnBrk="1" hangingPunct="1">
              <a:lnSpc>
                <a:spcPct val="80000"/>
              </a:lnSpc>
              <a:spcBef>
                <a:spcPts val="700"/>
              </a:spcBef>
              <a:buClr>
                <a:srgbClr val="FFCC66"/>
              </a:buClr>
              <a:buSzPct val="80000"/>
              <a:buFont typeface="Monotype Corsiva" pitchFamily="66" charset="0"/>
              <a:buNone/>
              <a:tabLst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</a:rPr>
              <a:t>функция вида </a:t>
            </a:r>
            <a:r>
              <a:rPr lang="en-US" sz="3600" i="1" dirty="0" smtClean="0">
                <a:solidFill>
                  <a:schemeClr val="tx1"/>
                </a:solidFill>
                <a:latin typeface="Times New Roman" pitchFamily="18" charset="0"/>
              </a:rPr>
              <a:t>y</a:t>
            </a:r>
            <a:r>
              <a:rPr lang="ru-RU" sz="3600" i="1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</a:rPr>
              <a:t>=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</a:rPr>
              <a:t>|</a:t>
            </a:r>
            <a:r>
              <a:rPr lang="en-US" sz="3600" i="1" dirty="0" smtClean="0">
                <a:solidFill>
                  <a:schemeClr val="tx1"/>
                </a:solidFill>
                <a:latin typeface="Times New Roman" pitchFamily="18" charset="0"/>
              </a:rPr>
              <a:t>x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</a:rPr>
              <a:t>|;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</a:p>
          <a:p>
            <a:pPr marL="447675" indent="-447675" algn="l" eaLnBrk="1" hangingPunct="1">
              <a:lnSpc>
                <a:spcPct val="80000"/>
              </a:lnSpc>
              <a:spcBef>
                <a:spcPts val="700"/>
              </a:spcBef>
              <a:buClr>
                <a:srgbClr val="FFCC66"/>
              </a:buClr>
              <a:buSzPct val="80000"/>
              <a:buFont typeface="Monotype Corsiva" pitchFamily="66" charset="0"/>
              <a:buNone/>
              <a:tabLst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</a:rPr>
              <a:t>   график 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</a:rPr>
              <a:t>функции на промежутке 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</a:rPr>
              <a:t>[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</a:rPr>
              <a:t>0;∞) совпадает с графиком функции </a:t>
            </a:r>
            <a:r>
              <a:rPr lang="ru-RU" sz="3600" i="1" dirty="0" smtClean="0">
                <a:solidFill>
                  <a:schemeClr val="tx1"/>
                </a:solidFill>
                <a:latin typeface="Times New Roman" pitchFamily="18" charset="0"/>
              </a:rPr>
              <a:t>у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</a:rPr>
              <a:t> = </a:t>
            </a:r>
            <a:r>
              <a:rPr lang="ru-RU" sz="3600" i="1" dirty="0" err="1" smtClean="0">
                <a:solidFill>
                  <a:schemeClr val="tx1"/>
                </a:solidFill>
                <a:latin typeface="Times New Roman" pitchFamily="18" charset="0"/>
              </a:rPr>
              <a:t>х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</a:rPr>
              <a:t>, а на промежутке 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</a:rPr>
              <a:t>(-∞;0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</a:rPr>
              <a:t>]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</a:rPr>
              <a:t> – с графиком функции </a:t>
            </a:r>
            <a:r>
              <a:rPr lang="ru-RU" sz="3600" i="1" dirty="0" smtClean="0">
                <a:solidFill>
                  <a:schemeClr val="tx1"/>
                </a:solidFill>
                <a:latin typeface="Times New Roman" pitchFamily="18" charset="0"/>
              </a:rPr>
              <a:t>у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</a:rPr>
              <a:t> = -</a:t>
            </a:r>
            <a:r>
              <a:rPr lang="ru-RU" sz="3600" i="1" dirty="0" err="1" smtClean="0">
                <a:solidFill>
                  <a:schemeClr val="tx1"/>
                </a:solidFill>
                <a:latin typeface="Times New Roman" pitchFamily="18" charset="0"/>
              </a:rPr>
              <a:t>х</a:t>
            </a:r>
            <a:endParaRPr lang="ru-RU" sz="3600" i="1" dirty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9459" name="Line 2"/>
          <p:cNvSpPr>
            <a:spLocks noChangeShapeType="1"/>
          </p:cNvSpPr>
          <p:nvPr/>
        </p:nvSpPr>
        <p:spPr bwMode="auto">
          <a:xfrm>
            <a:off x="5867400" y="2708275"/>
            <a:ext cx="1368425" cy="1368425"/>
          </a:xfrm>
          <a:prstGeom prst="line">
            <a:avLst/>
          </a:prstGeom>
          <a:noFill/>
          <a:ln w="76320">
            <a:solidFill>
              <a:srgbClr val="333399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460" name="WordArt 3"/>
          <p:cNvSpPr>
            <a:spLocks noChangeArrowheads="1" noChangeShapeType="1" noTextEdit="1"/>
          </p:cNvSpPr>
          <p:nvPr/>
        </p:nvSpPr>
        <p:spPr bwMode="auto">
          <a:xfrm>
            <a:off x="2339975" y="549275"/>
            <a:ext cx="4752975" cy="7921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noFill/>
                  <a:round/>
                  <a:headEnd/>
                  <a:tailEnd/>
                </a:ln>
                <a:solidFill>
                  <a:srgbClr val="006600"/>
                </a:solidFill>
                <a:effectLst>
                  <a:outerShdw dist="40186" dir="1096358" algn="ctr" rotWithShape="0">
                    <a:srgbClr val="B2B2B2">
                      <a:alpha val="80011"/>
                    </a:srgbClr>
                  </a:outerShdw>
                </a:effectLst>
                <a:latin typeface="Monotype Corsiva"/>
              </a:rPr>
              <a:t>Функция модуля</a:t>
            </a:r>
          </a:p>
        </p:txBody>
      </p:sp>
      <p:sp>
        <p:nvSpPr>
          <p:cNvPr id="19461" name="Line 4"/>
          <p:cNvSpPr>
            <a:spLocks noChangeShapeType="1"/>
          </p:cNvSpPr>
          <p:nvPr/>
        </p:nvSpPr>
        <p:spPr bwMode="auto">
          <a:xfrm>
            <a:off x="7164388" y="2060575"/>
            <a:ext cx="53975" cy="3748088"/>
          </a:xfrm>
          <a:prstGeom prst="line">
            <a:avLst/>
          </a:prstGeom>
          <a:noFill/>
          <a:ln w="15840">
            <a:solidFill>
              <a:srgbClr val="000000"/>
            </a:solidFill>
            <a:miter lim="800000"/>
            <a:headEnd type="triangle" w="med" len="med"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462" name="Line 5"/>
          <p:cNvSpPr>
            <a:spLocks noChangeShapeType="1"/>
          </p:cNvSpPr>
          <p:nvPr/>
        </p:nvSpPr>
        <p:spPr bwMode="auto">
          <a:xfrm>
            <a:off x="5724525" y="4076700"/>
            <a:ext cx="2952750" cy="1588"/>
          </a:xfrm>
          <a:prstGeom prst="line">
            <a:avLst/>
          </a:prstGeom>
          <a:noFill/>
          <a:ln w="15840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9463" name="Line 7"/>
          <p:cNvSpPr>
            <a:spLocks noChangeShapeType="1"/>
          </p:cNvSpPr>
          <p:nvPr/>
        </p:nvSpPr>
        <p:spPr bwMode="auto">
          <a:xfrm flipH="1">
            <a:off x="7164388" y="2636838"/>
            <a:ext cx="1439862" cy="1439862"/>
          </a:xfrm>
          <a:prstGeom prst="line">
            <a:avLst/>
          </a:prstGeom>
          <a:noFill/>
          <a:ln w="76320">
            <a:solidFill>
              <a:srgbClr val="333399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19464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48488" y="1916113"/>
            <a:ext cx="215900" cy="238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9465" name="Picture 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604250" y="4149725"/>
            <a:ext cx="192088" cy="211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0663"/>
            <a:ext cx="8229600" cy="1252537"/>
          </a:xfrm>
        </p:spPr>
        <p:txBody>
          <a:bodyPr/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3600" smtClean="0">
                <a:solidFill>
                  <a:srgbClr val="6806F8"/>
                </a:solidFill>
              </a:rPr>
              <a:t>1. Каждый график соотнесите с соответствующей ему формулой:</a:t>
            </a:r>
            <a:r>
              <a:rPr lang="ru-RU" sz="4000" smtClean="0"/>
              <a:t> </a:t>
            </a:r>
          </a:p>
        </p:txBody>
      </p:sp>
      <p:sp>
        <p:nvSpPr>
          <p:cNvPr id="6155" name="Line 5"/>
          <p:cNvSpPr>
            <a:spLocks noChangeShapeType="1"/>
          </p:cNvSpPr>
          <p:nvPr/>
        </p:nvSpPr>
        <p:spPr bwMode="auto">
          <a:xfrm>
            <a:off x="1258888" y="3429000"/>
            <a:ext cx="1587" cy="2160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 type="triangle" w="med" len="med"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56" name="Line 6"/>
          <p:cNvSpPr>
            <a:spLocks noChangeShapeType="1"/>
          </p:cNvSpPr>
          <p:nvPr/>
        </p:nvSpPr>
        <p:spPr bwMode="auto">
          <a:xfrm>
            <a:off x="395288" y="4437063"/>
            <a:ext cx="1871662" cy="158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157" name="Line 7"/>
          <p:cNvSpPr>
            <a:spLocks noChangeShapeType="1"/>
          </p:cNvSpPr>
          <p:nvPr/>
        </p:nvSpPr>
        <p:spPr bwMode="auto">
          <a:xfrm>
            <a:off x="5003800" y="4437063"/>
            <a:ext cx="1584325" cy="158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158" name="Line 8"/>
          <p:cNvSpPr>
            <a:spLocks noChangeShapeType="1"/>
          </p:cNvSpPr>
          <p:nvPr/>
        </p:nvSpPr>
        <p:spPr bwMode="auto">
          <a:xfrm>
            <a:off x="6948488" y="4437063"/>
            <a:ext cx="1655762" cy="158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159" name="Line 9"/>
          <p:cNvSpPr>
            <a:spLocks noChangeShapeType="1"/>
          </p:cNvSpPr>
          <p:nvPr/>
        </p:nvSpPr>
        <p:spPr bwMode="auto">
          <a:xfrm>
            <a:off x="2843213" y="4437063"/>
            <a:ext cx="1727200" cy="158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160" name="Line 10"/>
          <p:cNvSpPr>
            <a:spLocks noChangeShapeType="1"/>
          </p:cNvSpPr>
          <p:nvPr/>
        </p:nvSpPr>
        <p:spPr bwMode="auto">
          <a:xfrm>
            <a:off x="3708400" y="3357563"/>
            <a:ext cx="1588" cy="216058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 type="triangle" w="med" len="med"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61" name="Line 11"/>
          <p:cNvSpPr>
            <a:spLocks noChangeShapeType="1"/>
          </p:cNvSpPr>
          <p:nvPr/>
        </p:nvSpPr>
        <p:spPr bwMode="auto">
          <a:xfrm>
            <a:off x="5795963" y="3357563"/>
            <a:ext cx="1587" cy="216058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 type="triangle" w="med" len="med"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62" name="Line 12"/>
          <p:cNvSpPr>
            <a:spLocks noChangeShapeType="1"/>
          </p:cNvSpPr>
          <p:nvPr/>
        </p:nvSpPr>
        <p:spPr bwMode="auto">
          <a:xfrm>
            <a:off x="7667625" y="3213100"/>
            <a:ext cx="1588" cy="2160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 type="triangle" w="med" len="med"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63" name="Line 13"/>
          <p:cNvSpPr>
            <a:spLocks noChangeShapeType="1"/>
          </p:cNvSpPr>
          <p:nvPr/>
        </p:nvSpPr>
        <p:spPr bwMode="auto">
          <a:xfrm flipH="1">
            <a:off x="896938" y="3573463"/>
            <a:ext cx="798512" cy="1584325"/>
          </a:xfrm>
          <a:prstGeom prst="line">
            <a:avLst/>
          </a:prstGeom>
          <a:noFill/>
          <a:ln w="25560">
            <a:solidFill>
              <a:srgbClr val="FF99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64" name="Line 14"/>
          <p:cNvSpPr>
            <a:spLocks noChangeShapeType="1"/>
          </p:cNvSpPr>
          <p:nvPr/>
        </p:nvSpPr>
        <p:spPr bwMode="auto">
          <a:xfrm flipH="1">
            <a:off x="3273425" y="3429000"/>
            <a:ext cx="654050" cy="1655763"/>
          </a:xfrm>
          <a:prstGeom prst="line">
            <a:avLst/>
          </a:prstGeom>
          <a:noFill/>
          <a:ln w="25560">
            <a:solidFill>
              <a:srgbClr val="8C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65" name="Freeform 15"/>
          <p:cNvSpPr>
            <a:spLocks noChangeArrowheads="1"/>
          </p:cNvSpPr>
          <p:nvPr/>
        </p:nvSpPr>
        <p:spPr bwMode="auto">
          <a:xfrm>
            <a:off x="5940425" y="3429000"/>
            <a:ext cx="576263" cy="863600"/>
          </a:xfrm>
          <a:custGeom>
            <a:avLst/>
            <a:gdLst>
              <a:gd name="T0" fmla="*/ 0 w 1316"/>
              <a:gd name="T1" fmla="*/ 0 h 1452"/>
              <a:gd name="T2" fmla="*/ 46 w 1316"/>
              <a:gd name="T3" fmla="*/ 590 h 1452"/>
              <a:gd name="T4" fmla="*/ 137 w 1316"/>
              <a:gd name="T5" fmla="*/ 998 h 1452"/>
              <a:gd name="T6" fmla="*/ 363 w 1316"/>
              <a:gd name="T7" fmla="*/ 1270 h 1452"/>
              <a:gd name="T8" fmla="*/ 817 w 1316"/>
              <a:gd name="T9" fmla="*/ 1406 h 1452"/>
              <a:gd name="T10" fmla="*/ 1316 w 1316"/>
              <a:gd name="T11" fmla="*/ 1452 h 145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316"/>
              <a:gd name="T19" fmla="*/ 0 h 1452"/>
              <a:gd name="T20" fmla="*/ 1316 w 1316"/>
              <a:gd name="T21" fmla="*/ 1452 h 145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316" h="1452">
                <a:moveTo>
                  <a:pt x="0" y="0"/>
                </a:moveTo>
                <a:cubicBezTo>
                  <a:pt x="11" y="212"/>
                  <a:pt x="23" y="424"/>
                  <a:pt x="46" y="590"/>
                </a:cubicBezTo>
                <a:cubicBezTo>
                  <a:pt x="69" y="756"/>
                  <a:pt x="84" y="885"/>
                  <a:pt x="137" y="998"/>
                </a:cubicBezTo>
                <a:cubicBezTo>
                  <a:pt x="190" y="1111"/>
                  <a:pt x="250" y="1202"/>
                  <a:pt x="363" y="1270"/>
                </a:cubicBezTo>
                <a:cubicBezTo>
                  <a:pt x="476" y="1338"/>
                  <a:pt x="658" y="1376"/>
                  <a:pt x="817" y="1406"/>
                </a:cubicBezTo>
                <a:cubicBezTo>
                  <a:pt x="976" y="1436"/>
                  <a:pt x="1210" y="1444"/>
                  <a:pt x="1316" y="1452"/>
                </a:cubicBezTo>
              </a:path>
            </a:pathLst>
          </a:custGeom>
          <a:noFill/>
          <a:ln w="2556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66" name="Freeform 16"/>
          <p:cNvSpPr>
            <a:spLocks noChangeArrowheads="1"/>
          </p:cNvSpPr>
          <p:nvPr/>
        </p:nvSpPr>
        <p:spPr bwMode="auto">
          <a:xfrm rot="10800000">
            <a:off x="5080000" y="4587875"/>
            <a:ext cx="576263" cy="865188"/>
          </a:xfrm>
          <a:custGeom>
            <a:avLst/>
            <a:gdLst>
              <a:gd name="T0" fmla="*/ 0 w 1316"/>
              <a:gd name="T1" fmla="*/ 0 h 1452"/>
              <a:gd name="T2" fmla="*/ 46 w 1316"/>
              <a:gd name="T3" fmla="*/ 590 h 1452"/>
              <a:gd name="T4" fmla="*/ 137 w 1316"/>
              <a:gd name="T5" fmla="*/ 998 h 1452"/>
              <a:gd name="T6" fmla="*/ 363 w 1316"/>
              <a:gd name="T7" fmla="*/ 1270 h 1452"/>
              <a:gd name="T8" fmla="*/ 817 w 1316"/>
              <a:gd name="T9" fmla="*/ 1406 h 1452"/>
              <a:gd name="T10" fmla="*/ 1316 w 1316"/>
              <a:gd name="T11" fmla="*/ 1452 h 145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316"/>
              <a:gd name="T19" fmla="*/ 0 h 1452"/>
              <a:gd name="T20" fmla="*/ 1316 w 1316"/>
              <a:gd name="T21" fmla="*/ 1452 h 145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316" h="1452">
                <a:moveTo>
                  <a:pt x="0" y="0"/>
                </a:moveTo>
                <a:cubicBezTo>
                  <a:pt x="11" y="212"/>
                  <a:pt x="23" y="424"/>
                  <a:pt x="46" y="590"/>
                </a:cubicBezTo>
                <a:cubicBezTo>
                  <a:pt x="69" y="756"/>
                  <a:pt x="84" y="885"/>
                  <a:pt x="137" y="998"/>
                </a:cubicBezTo>
                <a:cubicBezTo>
                  <a:pt x="190" y="1111"/>
                  <a:pt x="250" y="1202"/>
                  <a:pt x="363" y="1270"/>
                </a:cubicBezTo>
                <a:cubicBezTo>
                  <a:pt x="476" y="1338"/>
                  <a:pt x="658" y="1376"/>
                  <a:pt x="817" y="1406"/>
                </a:cubicBezTo>
                <a:cubicBezTo>
                  <a:pt x="976" y="1436"/>
                  <a:pt x="1210" y="1444"/>
                  <a:pt x="1316" y="1452"/>
                </a:cubicBezTo>
              </a:path>
            </a:pathLst>
          </a:custGeom>
          <a:noFill/>
          <a:ln w="2556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67" name="Freeform 17"/>
          <p:cNvSpPr>
            <a:spLocks noChangeArrowheads="1"/>
          </p:cNvSpPr>
          <p:nvPr/>
        </p:nvSpPr>
        <p:spPr bwMode="auto">
          <a:xfrm rot="10800000" flipV="1">
            <a:off x="7239000" y="3141663"/>
            <a:ext cx="865188" cy="1295400"/>
          </a:xfrm>
          <a:custGeom>
            <a:avLst/>
            <a:gdLst>
              <a:gd name="T0" fmla="*/ 0 w 1968"/>
              <a:gd name="T1" fmla="*/ 0 h 1256"/>
              <a:gd name="T2" fmla="*/ 1008 w 1968"/>
              <a:gd name="T3" fmla="*/ 1248 h 1256"/>
              <a:gd name="T4" fmla="*/ 1968 w 1968"/>
              <a:gd name="T5" fmla="*/ 48 h 1256"/>
              <a:gd name="T6" fmla="*/ 0 60000 65536"/>
              <a:gd name="T7" fmla="*/ 0 60000 65536"/>
              <a:gd name="T8" fmla="*/ 0 60000 65536"/>
              <a:gd name="T9" fmla="*/ 0 w 1968"/>
              <a:gd name="T10" fmla="*/ 0 h 1256"/>
              <a:gd name="T11" fmla="*/ 1968 w 1968"/>
              <a:gd name="T12" fmla="*/ 1256 h 125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68" h="1256">
                <a:moveTo>
                  <a:pt x="0" y="0"/>
                </a:moveTo>
                <a:cubicBezTo>
                  <a:pt x="340" y="620"/>
                  <a:pt x="680" y="1240"/>
                  <a:pt x="1008" y="1248"/>
                </a:cubicBezTo>
                <a:cubicBezTo>
                  <a:pt x="1336" y="1256"/>
                  <a:pt x="1652" y="652"/>
                  <a:pt x="1968" y="48"/>
                </a:cubicBezTo>
              </a:path>
            </a:pathLst>
          </a:custGeom>
          <a:noFill/>
          <a:ln w="2556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6146" name="Object 19"/>
          <p:cNvGraphicFramePr>
            <a:graphicFrameLocks noChangeAspect="1"/>
          </p:cNvGraphicFramePr>
          <p:nvPr/>
        </p:nvGraphicFramePr>
        <p:xfrm>
          <a:off x="985838" y="3406775"/>
          <a:ext cx="201612" cy="238125"/>
        </p:xfrm>
        <a:graphic>
          <a:graphicData uri="http://schemas.openxmlformats.org/presentationml/2006/ole">
            <p:oleObj spid="_x0000_s6146" r:id="rId4" imgW="3352680" imgH="3962520" progId="">
              <p:embed/>
            </p:oleObj>
          </a:graphicData>
        </a:graphic>
      </p:graphicFrame>
      <p:graphicFrame>
        <p:nvGraphicFramePr>
          <p:cNvPr id="6147" name="Object 20"/>
          <p:cNvGraphicFramePr>
            <a:graphicFrameLocks noChangeAspect="1"/>
          </p:cNvGraphicFramePr>
          <p:nvPr/>
        </p:nvGraphicFramePr>
        <p:xfrm>
          <a:off x="3433763" y="3335338"/>
          <a:ext cx="201612" cy="238125"/>
        </p:xfrm>
        <a:graphic>
          <a:graphicData uri="http://schemas.openxmlformats.org/presentationml/2006/ole">
            <p:oleObj spid="_x0000_s6147" r:id="rId5" imgW="3352680" imgH="3962520" progId="">
              <p:embed/>
            </p:oleObj>
          </a:graphicData>
        </a:graphic>
      </p:graphicFrame>
      <p:graphicFrame>
        <p:nvGraphicFramePr>
          <p:cNvPr id="6148" name="Object 21"/>
          <p:cNvGraphicFramePr>
            <a:graphicFrameLocks noChangeAspect="1"/>
          </p:cNvGraphicFramePr>
          <p:nvPr/>
        </p:nvGraphicFramePr>
        <p:xfrm>
          <a:off x="5522913" y="3262313"/>
          <a:ext cx="201612" cy="238125"/>
        </p:xfrm>
        <a:graphic>
          <a:graphicData uri="http://schemas.openxmlformats.org/presentationml/2006/ole">
            <p:oleObj spid="_x0000_s6148" r:id="rId6" imgW="3352680" imgH="3962520" progId="">
              <p:embed/>
            </p:oleObj>
          </a:graphicData>
        </a:graphic>
      </p:graphicFrame>
      <p:graphicFrame>
        <p:nvGraphicFramePr>
          <p:cNvPr id="6149" name="Object 22"/>
          <p:cNvGraphicFramePr>
            <a:graphicFrameLocks noChangeAspect="1"/>
          </p:cNvGraphicFramePr>
          <p:nvPr/>
        </p:nvGraphicFramePr>
        <p:xfrm>
          <a:off x="7394575" y="3213100"/>
          <a:ext cx="201613" cy="238125"/>
        </p:xfrm>
        <a:graphic>
          <a:graphicData uri="http://schemas.openxmlformats.org/presentationml/2006/ole">
            <p:oleObj spid="_x0000_s6149" r:id="rId7" imgW="3352680" imgH="3962520" progId="">
              <p:embed/>
            </p:oleObj>
          </a:graphicData>
        </a:graphic>
      </p:graphicFrame>
      <p:graphicFrame>
        <p:nvGraphicFramePr>
          <p:cNvPr id="6150" name="Object 23"/>
          <p:cNvGraphicFramePr>
            <a:graphicFrameLocks noChangeAspect="1"/>
          </p:cNvGraphicFramePr>
          <p:nvPr/>
        </p:nvGraphicFramePr>
        <p:xfrm>
          <a:off x="8534400" y="4508500"/>
          <a:ext cx="196850" cy="215900"/>
        </p:xfrm>
        <a:graphic>
          <a:graphicData uri="http://schemas.openxmlformats.org/presentationml/2006/ole">
            <p:oleObj spid="_x0000_s6150" r:id="rId8" imgW="3048120" imgH="3352680" progId="">
              <p:embed/>
            </p:oleObj>
          </a:graphicData>
        </a:graphic>
      </p:graphicFrame>
      <p:graphicFrame>
        <p:nvGraphicFramePr>
          <p:cNvPr id="6151" name="Object 24"/>
          <p:cNvGraphicFramePr>
            <a:graphicFrameLocks noChangeAspect="1"/>
          </p:cNvGraphicFramePr>
          <p:nvPr/>
        </p:nvGraphicFramePr>
        <p:xfrm>
          <a:off x="6518275" y="4508500"/>
          <a:ext cx="196850" cy="215900"/>
        </p:xfrm>
        <a:graphic>
          <a:graphicData uri="http://schemas.openxmlformats.org/presentationml/2006/ole">
            <p:oleObj spid="_x0000_s6151" r:id="rId9" imgW="3048120" imgH="3352680" progId="">
              <p:embed/>
            </p:oleObj>
          </a:graphicData>
        </a:graphic>
      </p:graphicFrame>
      <p:graphicFrame>
        <p:nvGraphicFramePr>
          <p:cNvPr id="6152" name="Object 25"/>
          <p:cNvGraphicFramePr>
            <a:graphicFrameLocks noChangeAspect="1"/>
          </p:cNvGraphicFramePr>
          <p:nvPr/>
        </p:nvGraphicFramePr>
        <p:xfrm>
          <a:off x="4500563" y="4508500"/>
          <a:ext cx="196850" cy="215900"/>
        </p:xfrm>
        <a:graphic>
          <a:graphicData uri="http://schemas.openxmlformats.org/presentationml/2006/ole">
            <p:oleObj spid="_x0000_s6152" r:id="rId10" imgW="3048120" imgH="3352680" progId="">
              <p:embed/>
            </p:oleObj>
          </a:graphicData>
        </a:graphic>
      </p:graphicFrame>
      <p:graphicFrame>
        <p:nvGraphicFramePr>
          <p:cNvPr id="6153" name="Object 26"/>
          <p:cNvGraphicFramePr>
            <a:graphicFrameLocks noChangeAspect="1"/>
          </p:cNvGraphicFramePr>
          <p:nvPr/>
        </p:nvGraphicFramePr>
        <p:xfrm>
          <a:off x="2195513" y="4508500"/>
          <a:ext cx="196850" cy="215900"/>
        </p:xfrm>
        <a:graphic>
          <a:graphicData uri="http://schemas.openxmlformats.org/presentationml/2006/ole">
            <p:oleObj spid="_x0000_s6153" r:id="rId11" imgW="3048120" imgH="3352680" progId="">
              <p:embed/>
            </p:oleObj>
          </a:graphicData>
        </a:graphic>
      </p:graphicFrame>
      <p:sp>
        <p:nvSpPr>
          <p:cNvPr id="6168" name="Text Box 28"/>
          <p:cNvSpPr txBox="1">
            <a:spLocks noChangeArrowheads="1"/>
          </p:cNvSpPr>
          <p:nvPr/>
        </p:nvSpPr>
        <p:spPr bwMode="auto">
          <a:xfrm>
            <a:off x="468313" y="1989138"/>
            <a:ext cx="216058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chemeClr val="tx1"/>
                </a:solidFill>
                <a:latin typeface="Times New Roman" pitchFamily="18" charset="0"/>
              </a:rPr>
              <a:t>y =</a:t>
            </a:r>
            <a:r>
              <a:rPr lang="en-US" sz="3200">
                <a:latin typeface="Times New Roman" pitchFamily="18" charset="0"/>
              </a:rPr>
              <a:t> </a:t>
            </a:r>
            <a:endParaRPr lang="ru-RU" sz="3200">
              <a:latin typeface="Times New Roman" pitchFamily="18" charset="0"/>
            </a:endParaRPr>
          </a:p>
        </p:txBody>
      </p:sp>
      <p:sp>
        <p:nvSpPr>
          <p:cNvPr id="6169" name="Text Box 29"/>
          <p:cNvSpPr txBox="1">
            <a:spLocks noChangeArrowheads="1"/>
          </p:cNvSpPr>
          <p:nvPr/>
        </p:nvSpPr>
        <p:spPr bwMode="auto">
          <a:xfrm>
            <a:off x="1258888" y="1628775"/>
            <a:ext cx="79216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i="1">
                <a:solidFill>
                  <a:schemeClr val="tx1"/>
                </a:solidFill>
                <a:latin typeface="Times New Roman" pitchFamily="18" charset="0"/>
              </a:rPr>
              <a:t>k</a:t>
            </a:r>
            <a:endParaRPr lang="ru-RU" sz="3200" i="1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6170" name="Line 30"/>
          <p:cNvSpPr>
            <a:spLocks noChangeShapeType="1"/>
          </p:cNvSpPr>
          <p:nvPr/>
        </p:nvSpPr>
        <p:spPr bwMode="auto">
          <a:xfrm>
            <a:off x="1260475" y="2276475"/>
            <a:ext cx="5032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71" name="Text Box 31"/>
          <p:cNvSpPr txBox="1">
            <a:spLocks noChangeArrowheads="1"/>
          </p:cNvSpPr>
          <p:nvPr/>
        </p:nvSpPr>
        <p:spPr bwMode="auto">
          <a:xfrm>
            <a:off x="1260475" y="2205038"/>
            <a:ext cx="10080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i="1">
                <a:solidFill>
                  <a:schemeClr val="tx1"/>
                </a:solidFill>
                <a:latin typeface="Times New Roman" pitchFamily="18" charset="0"/>
              </a:rPr>
              <a:t>x</a:t>
            </a:r>
            <a:endParaRPr lang="ru-RU" sz="3200" i="1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9488" name="Text Box 32"/>
          <p:cNvSpPr txBox="1">
            <a:spLocks noChangeArrowheads="1"/>
          </p:cNvSpPr>
          <p:nvPr/>
        </p:nvSpPr>
        <p:spPr bwMode="auto">
          <a:xfrm>
            <a:off x="5146675" y="1916113"/>
            <a:ext cx="15128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>
                <a:solidFill>
                  <a:schemeClr val="tx1"/>
                </a:solidFill>
                <a:latin typeface="Times New Roman" pitchFamily="18" charset="0"/>
              </a:rPr>
              <a:t>y = </a:t>
            </a:r>
            <a:r>
              <a:rPr lang="en-US" sz="3200" i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x²</a:t>
            </a:r>
            <a:r>
              <a:rPr lang="en-US" sz="3200">
                <a:latin typeface="Times New Roman" pitchFamily="18" charset="0"/>
              </a:rPr>
              <a:t>  </a:t>
            </a:r>
            <a:endParaRPr lang="ru-RU" sz="3200">
              <a:latin typeface="Times New Roman" pitchFamily="18" charset="0"/>
            </a:endParaRPr>
          </a:p>
        </p:txBody>
      </p:sp>
      <p:sp>
        <p:nvSpPr>
          <p:cNvPr id="6173" name="Text Box 33"/>
          <p:cNvSpPr txBox="1">
            <a:spLocks noChangeArrowheads="1"/>
          </p:cNvSpPr>
          <p:nvPr/>
        </p:nvSpPr>
        <p:spPr bwMode="auto">
          <a:xfrm>
            <a:off x="2987675" y="1916113"/>
            <a:ext cx="15128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chemeClr val="tx1"/>
                </a:solidFill>
                <a:latin typeface="Times New Roman" pitchFamily="18" charset="0"/>
              </a:rPr>
              <a:t>y = 2</a:t>
            </a:r>
            <a:r>
              <a:rPr lang="en-US" sz="3200" i="1">
                <a:solidFill>
                  <a:schemeClr val="tx1"/>
                </a:solidFill>
                <a:latin typeface="Times New Roman" pitchFamily="18" charset="0"/>
              </a:rPr>
              <a:t>x</a:t>
            </a:r>
            <a:r>
              <a:rPr lang="en-US" sz="3200">
                <a:latin typeface="Times New Roman" pitchFamily="18" charset="0"/>
              </a:rPr>
              <a:t>  </a:t>
            </a:r>
            <a:endParaRPr lang="ru-RU" sz="3200">
              <a:latin typeface="Times New Roman" pitchFamily="18" charset="0"/>
            </a:endParaRPr>
          </a:p>
        </p:txBody>
      </p:sp>
      <p:sp>
        <p:nvSpPr>
          <p:cNvPr id="6174" name="Text Box 34"/>
          <p:cNvSpPr txBox="1">
            <a:spLocks noChangeArrowheads="1"/>
          </p:cNvSpPr>
          <p:nvPr/>
        </p:nvSpPr>
        <p:spPr bwMode="auto">
          <a:xfrm>
            <a:off x="6769100" y="1916113"/>
            <a:ext cx="21240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chemeClr val="tx1"/>
                </a:solidFill>
                <a:latin typeface="Times New Roman" pitchFamily="18" charset="0"/>
              </a:rPr>
              <a:t>y = 2</a:t>
            </a:r>
            <a:r>
              <a:rPr lang="en-US" sz="3200" i="1">
                <a:solidFill>
                  <a:schemeClr val="tx1"/>
                </a:solidFill>
                <a:latin typeface="Times New Roman" pitchFamily="18" charset="0"/>
              </a:rPr>
              <a:t>x + </a:t>
            </a:r>
            <a:r>
              <a:rPr lang="en-US" sz="3200">
                <a:solidFill>
                  <a:schemeClr val="tx1"/>
                </a:solidFill>
                <a:latin typeface="Times New Roman" pitchFamily="18" charset="0"/>
              </a:rPr>
              <a:t>2</a:t>
            </a:r>
            <a:r>
              <a:rPr lang="en-US" sz="3200">
                <a:latin typeface="Times New Roman" pitchFamily="18" charset="0"/>
              </a:rPr>
              <a:t>  </a:t>
            </a:r>
            <a:endParaRPr lang="ru-RU" sz="3200">
              <a:latin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50825"/>
            <a:ext cx="8229600" cy="1190625"/>
          </a:xfrm>
        </p:spPr>
        <p:txBody>
          <a:bodyPr/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3600" smtClean="0">
                <a:solidFill>
                  <a:srgbClr val="6806F8"/>
                </a:solidFill>
              </a:rPr>
              <a:t>2. Каждую прямую соотнесите с её уравнением:</a:t>
            </a:r>
          </a:p>
        </p:txBody>
      </p:sp>
      <p:graphicFrame>
        <p:nvGraphicFramePr>
          <p:cNvPr id="7170" name="Object 3"/>
          <p:cNvGraphicFramePr>
            <a:graphicFrameLocks noChangeAspect="1"/>
          </p:cNvGraphicFramePr>
          <p:nvPr/>
        </p:nvGraphicFramePr>
        <p:xfrm>
          <a:off x="5148263" y="2865438"/>
          <a:ext cx="233362" cy="276225"/>
        </p:xfrm>
        <a:graphic>
          <a:graphicData uri="http://schemas.openxmlformats.org/presentationml/2006/ole">
            <p:oleObj spid="_x0000_s7170" r:id="rId4" imgW="3352680" imgH="3962520" progId="">
              <p:embed/>
            </p:oleObj>
          </a:graphicData>
        </a:graphic>
      </p:graphicFrame>
      <p:graphicFrame>
        <p:nvGraphicFramePr>
          <p:cNvPr id="7171" name="Object 4"/>
          <p:cNvGraphicFramePr>
            <a:graphicFrameLocks noChangeAspect="1"/>
          </p:cNvGraphicFramePr>
          <p:nvPr/>
        </p:nvGraphicFramePr>
        <p:xfrm>
          <a:off x="3100388" y="2847975"/>
          <a:ext cx="247650" cy="293688"/>
        </p:xfrm>
        <a:graphic>
          <a:graphicData uri="http://schemas.openxmlformats.org/presentationml/2006/ole">
            <p:oleObj spid="_x0000_s7171" r:id="rId5" imgW="3352680" imgH="3962520" progId="">
              <p:embed/>
            </p:oleObj>
          </a:graphicData>
        </a:graphic>
      </p:graphicFrame>
      <p:sp>
        <p:nvSpPr>
          <p:cNvPr id="7183" name="Line 5"/>
          <p:cNvSpPr>
            <a:spLocks noChangeShapeType="1"/>
          </p:cNvSpPr>
          <p:nvPr/>
        </p:nvSpPr>
        <p:spPr bwMode="auto">
          <a:xfrm>
            <a:off x="1403350" y="2852738"/>
            <a:ext cx="1588" cy="216058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 type="triangle" w="med" len="med"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84" name="Line 6"/>
          <p:cNvSpPr>
            <a:spLocks noChangeShapeType="1"/>
          </p:cNvSpPr>
          <p:nvPr/>
        </p:nvSpPr>
        <p:spPr bwMode="auto">
          <a:xfrm>
            <a:off x="539750" y="4076700"/>
            <a:ext cx="1871663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185" name="Line 7"/>
          <p:cNvSpPr>
            <a:spLocks noChangeShapeType="1"/>
          </p:cNvSpPr>
          <p:nvPr/>
        </p:nvSpPr>
        <p:spPr bwMode="auto">
          <a:xfrm>
            <a:off x="2627313" y="4076700"/>
            <a:ext cx="1871662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186" name="Line 8"/>
          <p:cNvSpPr>
            <a:spLocks noChangeShapeType="1"/>
          </p:cNvSpPr>
          <p:nvPr/>
        </p:nvSpPr>
        <p:spPr bwMode="auto">
          <a:xfrm>
            <a:off x="4716463" y="4076700"/>
            <a:ext cx="1871662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187" name="Line 9"/>
          <p:cNvSpPr>
            <a:spLocks noChangeShapeType="1"/>
          </p:cNvSpPr>
          <p:nvPr/>
        </p:nvSpPr>
        <p:spPr bwMode="auto">
          <a:xfrm>
            <a:off x="6804025" y="4076700"/>
            <a:ext cx="1871663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188" name="Line 10"/>
          <p:cNvSpPr>
            <a:spLocks noChangeShapeType="1"/>
          </p:cNvSpPr>
          <p:nvPr/>
        </p:nvSpPr>
        <p:spPr bwMode="auto">
          <a:xfrm>
            <a:off x="3419475" y="2852738"/>
            <a:ext cx="1588" cy="216058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 type="triangle" w="med" len="med"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89" name="Line 11"/>
          <p:cNvSpPr>
            <a:spLocks noChangeShapeType="1"/>
          </p:cNvSpPr>
          <p:nvPr/>
        </p:nvSpPr>
        <p:spPr bwMode="auto">
          <a:xfrm>
            <a:off x="5435600" y="2852738"/>
            <a:ext cx="1588" cy="216058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 type="triangle" w="med" len="med"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90" name="Line 12"/>
          <p:cNvSpPr>
            <a:spLocks noChangeShapeType="1"/>
          </p:cNvSpPr>
          <p:nvPr/>
        </p:nvSpPr>
        <p:spPr bwMode="auto">
          <a:xfrm>
            <a:off x="7667625" y="2852738"/>
            <a:ext cx="1588" cy="216058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 type="triangle" w="med" len="med"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91" name="Line 13"/>
          <p:cNvSpPr>
            <a:spLocks noChangeShapeType="1"/>
          </p:cNvSpPr>
          <p:nvPr/>
        </p:nvSpPr>
        <p:spPr bwMode="auto">
          <a:xfrm flipH="1">
            <a:off x="608013" y="4581525"/>
            <a:ext cx="1517650" cy="1588"/>
          </a:xfrm>
          <a:prstGeom prst="line">
            <a:avLst/>
          </a:prstGeom>
          <a:noFill/>
          <a:ln w="57150">
            <a:solidFill>
              <a:srgbClr val="993366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92" name="Line 14"/>
          <p:cNvSpPr>
            <a:spLocks noChangeShapeType="1"/>
          </p:cNvSpPr>
          <p:nvPr/>
        </p:nvSpPr>
        <p:spPr bwMode="auto">
          <a:xfrm flipH="1">
            <a:off x="2697163" y="3644900"/>
            <a:ext cx="1517650" cy="1588"/>
          </a:xfrm>
          <a:prstGeom prst="line">
            <a:avLst/>
          </a:prstGeom>
          <a:noFill/>
          <a:ln w="57150">
            <a:solidFill>
              <a:srgbClr val="FFFF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93" name="Line 15"/>
          <p:cNvSpPr>
            <a:spLocks noChangeShapeType="1"/>
          </p:cNvSpPr>
          <p:nvPr/>
        </p:nvSpPr>
        <p:spPr bwMode="auto">
          <a:xfrm flipH="1">
            <a:off x="5073650" y="3141663"/>
            <a:ext cx="1014413" cy="1439862"/>
          </a:xfrm>
          <a:prstGeom prst="line">
            <a:avLst/>
          </a:prstGeom>
          <a:noFill/>
          <a:ln w="57150">
            <a:solidFill>
              <a:srgbClr val="006FDE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94" name="Line 16"/>
          <p:cNvSpPr>
            <a:spLocks noChangeShapeType="1"/>
          </p:cNvSpPr>
          <p:nvPr/>
        </p:nvSpPr>
        <p:spPr bwMode="auto">
          <a:xfrm>
            <a:off x="8172450" y="3357563"/>
            <a:ext cx="1588" cy="1439862"/>
          </a:xfrm>
          <a:prstGeom prst="line">
            <a:avLst/>
          </a:prstGeom>
          <a:noFill/>
          <a:ln w="57150">
            <a:solidFill>
              <a:srgbClr val="339966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7172" name="Object 17"/>
          <p:cNvGraphicFramePr>
            <a:graphicFrameLocks noChangeAspect="1"/>
          </p:cNvGraphicFramePr>
          <p:nvPr/>
        </p:nvGraphicFramePr>
        <p:xfrm>
          <a:off x="7380288" y="2854325"/>
          <a:ext cx="242887" cy="287338"/>
        </p:xfrm>
        <a:graphic>
          <a:graphicData uri="http://schemas.openxmlformats.org/presentationml/2006/ole">
            <p:oleObj spid="_x0000_s7172" r:id="rId6" imgW="3352680" imgH="3962520" progId="">
              <p:embed/>
            </p:oleObj>
          </a:graphicData>
        </a:graphic>
      </p:graphicFrame>
      <p:graphicFrame>
        <p:nvGraphicFramePr>
          <p:cNvPr id="7173" name="Object 18"/>
          <p:cNvGraphicFramePr>
            <a:graphicFrameLocks noChangeAspect="1"/>
          </p:cNvGraphicFramePr>
          <p:nvPr/>
        </p:nvGraphicFramePr>
        <p:xfrm>
          <a:off x="1116013" y="2832100"/>
          <a:ext cx="261937" cy="309563"/>
        </p:xfrm>
        <a:graphic>
          <a:graphicData uri="http://schemas.openxmlformats.org/presentationml/2006/ole">
            <p:oleObj spid="_x0000_s7173" r:id="rId7" imgW="3352680" imgH="3962520" progId="">
              <p:embed/>
            </p:oleObj>
          </a:graphicData>
        </a:graphic>
      </p:graphicFrame>
      <p:graphicFrame>
        <p:nvGraphicFramePr>
          <p:cNvPr id="7174" name="Object 19"/>
          <p:cNvGraphicFramePr>
            <a:graphicFrameLocks noChangeAspect="1"/>
          </p:cNvGraphicFramePr>
          <p:nvPr/>
        </p:nvGraphicFramePr>
        <p:xfrm>
          <a:off x="8604250" y="3789363"/>
          <a:ext cx="192088" cy="211137"/>
        </p:xfrm>
        <a:graphic>
          <a:graphicData uri="http://schemas.openxmlformats.org/presentationml/2006/ole">
            <p:oleObj spid="_x0000_s7174" r:id="rId8" imgW="3048120" imgH="3352680" progId="">
              <p:embed/>
            </p:oleObj>
          </a:graphicData>
        </a:graphic>
      </p:graphicFrame>
      <p:graphicFrame>
        <p:nvGraphicFramePr>
          <p:cNvPr id="7175" name="Object 20"/>
          <p:cNvGraphicFramePr>
            <a:graphicFrameLocks noChangeAspect="1"/>
          </p:cNvGraphicFramePr>
          <p:nvPr/>
        </p:nvGraphicFramePr>
        <p:xfrm>
          <a:off x="4356100" y="3789363"/>
          <a:ext cx="193675" cy="212725"/>
        </p:xfrm>
        <a:graphic>
          <a:graphicData uri="http://schemas.openxmlformats.org/presentationml/2006/ole">
            <p:oleObj spid="_x0000_s7175" r:id="rId9" imgW="3048120" imgH="3352680" progId="">
              <p:embed/>
            </p:oleObj>
          </a:graphicData>
        </a:graphic>
      </p:graphicFrame>
      <p:graphicFrame>
        <p:nvGraphicFramePr>
          <p:cNvPr id="7176" name="Object 21"/>
          <p:cNvGraphicFramePr>
            <a:graphicFrameLocks noChangeAspect="1"/>
          </p:cNvGraphicFramePr>
          <p:nvPr/>
        </p:nvGraphicFramePr>
        <p:xfrm>
          <a:off x="2268538" y="3789363"/>
          <a:ext cx="192087" cy="211137"/>
        </p:xfrm>
        <a:graphic>
          <a:graphicData uri="http://schemas.openxmlformats.org/presentationml/2006/ole">
            <p:oleObj spid="_x0000_s7176" r:id="rId10" imgW="3048120" imgH="3352680" progId="">
              <p:embed/>
            </p:oleObj>
          </a:graphicData>
        </a:graphic>
      </p:graphicFrame>
      <p:graphicFrame>
        <p:nvGraphicFramePr>
          <p:cNvPr id="7177" name="Object 22"/>
          <p:cNvGraphicFramePr>
            <a:graphicFrameLocks noChangeAspect="1"/>
          </p:cNvGraphicFramePr>
          <p:nvPr/>
        </p:nvGraphicFramePr>
        <p:xfrm>
          <a:off x="6443663" y="3789363"/>
          <a:ext cx="193675" cy="212725"/>
        </p:xfrm>
        <a:graphic>
          <a:graphicData uri="http://schemas.openxmlformats.org/presentationml/2006/ole">
            <p:oleObj spid="_x0000_s7177" r:id="rId11" imgW="3048120" imgH="3352680" progId="">
              <p:embed/>
            </p:oleObj>
          </a:graphicData>
        </a:graphic>
      </p:graphicFrame>
      <p:graphicFrame>
        <p:nvGraphicFramePr>
          <p:cNvPr id="7178" name="Object 23"/>
          <p:cNvGraphicFramePr>
            <a:graphicFrameLocks noChangeAspect="1"/>
          </p:cNvGraphicFramePr>
          <p:nvPr/>
        </p:nvGraphicFramePr>
        <p:xfrm>
          <a:off x="1042988" y="1714500"/>
          <a:ext cx="936625" cy="525463"/>
        </p:xfrm>
        <a:graphic>
          <a:graphicData uri="http://schemas.openxmlformats.org/presentationml/2006/ole">
            <p:oleObj spid="_x0000_s7178" r:id="rId12" imgW="351000" imgH="173880" progId="">
              <p:embed/>
            </p:oleObj>
          </a:graphicData>
        </a:graphic>
      </p:graphicFrame>
      <p:graphicFrame>
        <p:nvGraphicFramePr>
          <p:cNvPr id="7179" name="Object 24"/>
          <p:cNvGraphicFramePr>
            <a:graphicFrameLocks noChangeAspect="1"/>
          </p:cNvGraphicFramePr>
          <p:nvPr/>
        </p:nvGraphicFramePr>
        <p:xfrm>
          <a:off x="5219700" y="1600200"/>
          <a:ext cx="936625" cy="561975"/>
        </p:xfrm>
        <a:graphic>
          <a:graphicData uri="http://schemas.openxmlformats.org/presentationml/2006/ole">
            <p:oleObj spid="_x0000_s7179" r:id="rId13" imgW="374040" imgH="173880" progId="">
              <p:embed/>
            </p:oleObj>
          </a:graphicData>
        </a:graphic>
      </p:graphicFrame>
      <p:graphicFrame>
        <p:nvGraphicFramePr>
          <p:cNvPr id="7180" name="Object 25"/>
          <p:cNvGraphicFramePr>
            <a:graphicFrameLocks noChangeAspect="1"/>
          </p:cNvGraphicFramePr>
          <p:nvPr/>
        </p:nvGraphicFramePr>
        <p:xfrm>
          <a:off x="7308850" y="1633538"/>
          <a:ext cx="1008063" cy="490537"/>
        </p:xfrm>
        <a:graphic>
          <a:graphicData uri="http://schemas.openxmlformats.org/presentationml/2006/ole">
            <p:oleObj spid="_x0000_s7180" r:id="rId14" imgW="486720" imgH="173880" progId="">
              <p:embed/>
            </p:oleObj>
          </a:graphicData>
        </a:graphic>
      </p:graphicFrame>
      <p:graphicFrame>
        <p:nvGraphicFramePr>
          <p:cNvPr id="7181" name="Object 26"/>
          <p:cNvGraphicFramePr>
            <a:graphicFrameLocks noChangeAspect="1"/>
          </p:cNvGraphicFramePr>
          <p:nvPr/>
        </p:nvGraphicFramePr>
        <p:xfrm>
          <a:off x="3203575" y="1639888"/>
          <a:ext cx="863600" cy="528637"/>
        </p:xfrm>
        <a:graphic>
          <a:graphicData uri="http://schemas.openxmlformats.org/presentationml/2006/ole">
            <p:oleObj spid="_x0000_s7181" r:id="rId15" imgW="367920" imgH="173880" progId="">
              <p:embed/>
            </p:oleObj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90" name="Rectangle 14"/>
          <p:cNvSpPr>
            <a:spLocks noGrp="1" noChangeArrowheads="1"/>
          </p:cNvSpPr>
          <p:nvPr>
            <p:ph/>
          </p:nvPr>
        </p:nvSpPr>
        <p:spPr>
          <a:xfrm>
            <a:off x="457200" y="417513"/>
            <a:ext cx="8472518" cy="2368545"/>
          </a:xfrm>
        </p:spPr>
        <p:txBody>
          <a:bodyPr/>
          <a:lstStyle/>
          <a:p>
            <a:pPr marL="0" indent="0" eaLnBrk="1" hangingPunct="1">
              <a:buFont typeface="Times New Roman" pitchFamily="18" charset="0"/>
              <a:buNone/>
              <a:defRPr/>
            </a:pPr>
            <a:r>
              <a:rPr lang="ru-RU" sz="4000" dirty="0" smtClean="0">
                <a:solidFill>
                  <a:srgbClr val="FF0066"/>
                </a:solidFill>
                <a:latin typeface="Times New Roman" pitchFamily="18" charset="0"/>
              </a:rPr>
              <a:t>Область определения функции</a:t>
            </a:r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</a:rPr>
              <a:t> – все значения независимой переменной </a:t>
            </a:r>
            <a:r>
              <a:rPr lang="ru-RU" sz="4000" i="1" dirty="0" smtClean="0">
                <a:solidFill>
                  <a:schemeClr val="tx1"/>
                </a:solidFill>
                <a:latin typeface="Times New Roman" pitchFamily="18" charset="0"/>
              </a:rPr>
              <a:t>х</a:t>
            </a:r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</a:rPr>
              <a:t>.</a:t>
            </a:r>
          </a:p>
          <a:p>
            <a:pPr marL="0" indent="0" eaLnBrk="1" hangingPunct="1">
              <a:buFont typeface="Times New Roman" pitchFamily="18" charset="0"/>
              <a:buNone/>
              <a:defRPr/>
            </a:pPr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</a:rPr>
              <a:t>Обозначение: </a:t>
            </a:r>
            <a:r>
              <a:rPr lang="en-US" sz="4000" b="1" i="1" dirty="0" smtClean="0">
                <a:solidFill>
                  <a:schemeClr val="tx1"/>
                </a:solidFill>
                <a:latin typeface="Times New Roman" pitchFamily="18" charset="0"/>
              </a:rPr>
              <a:t>D</a:t>
            </a:r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</a:rPr>
              <a:t>( </a:t>
            </a:r>
            <a:r>
              <a:rPr lang="en-US" sz="4000" b="1" i="1" dirty="0" smtClean="0">
                <a:solidFill>
                  <a:schemeClr val="tx1"/>
                </a:solidFill>
                <a:latin typeface="Times New Roman" pitchFamily="18" charset="0"/>
              </a:rPr>
              <a:t>f</a:t>
            </a:r>
            <a:r>
              <a:rPr lang="ru-RU" sz="4000" b="1" i="1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</a:rPr>
              <a:t>)</a:t>
            </a:r>
            <a:endParaRPr lang="ru-RU" sz="4000" b="1" dirty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4592" name="Rectangle 16"/>
          <p:cNvSpPr>
            <a:spLocks noChangeArrowheads="1"/>
          </p:cNvSpPr>
          <p:nvPr/>
        </p:nvSpPr>
        <p:spPr bwMode="auto">
          <a:xfrm>
            <a:off x="357158" y="3643314"/>
            <a:ext cx="8226425" cy="171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>
              <a:spcBef>
                <a:spcPts val="800"/>
              </a:spcBef>
              <a:defRPr/>
            </a:pPr>
            <a:r>
              <a:rPr lang="ru-RU" sz="4000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Область значений функции</a:t>
            </a:r>
            <a:r>
              <a:rPr lang="ru-RU" sz="4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– все значения зависимой переменной </a:t>
            </a:r>
            <a:r>
              <a:rPr lang="ru-RU" sz="40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у</a:t>
            </a:r>
            <a:r>
              <a:rPr lang="ru-RU" sz="4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.</a:t>
            </a:r>
          </a:p>
          <a:p>
            <a:pPr>
              <a:spcBef>
                <a:spcPts val="800"/>
              </a:spcBef>
              <a:defRPr/>
            </a:pPr>
            <a:r>
              <a:rPr lang="ru-RU" sz="4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Обозначение: </a:t>
            </a:r>
            <a:r>
              <a:rPr lang="ru-RU" sz="40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Е</a:t>
            </a:r>
            <a:r>
              <a:rPr lang="ru-RU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( </a:t>
            </a:r>
            <a:r>
              <a:rPr lang="en-US" sz="40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f</a:t>
            </a:r>
            <a:r>
              <a:rPr lang="ru-RU" sz="40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)</a:t>
            </a:r>
            <a:endParaRPr lang="ru-RU" sz="4000" b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90" grpId="0"/>
      <p:bldP spid="2459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/>
          </p:nvPr>
        </p:nvSpPr>
        <p:spPr>
          <a:xfrm>
            <a:off x="457200" y="417513"/>
            <a:ext cx="8226425" cy="1139825"/>
          </a:xfrm>
        </p:spPr>
        <p:txBody>
          <a:bodyPr/>
          <a:lstStyle/>
          <a:p>
            <a:pPr marL="0" indent="0" eaLnBrk="1" hangingPunct="1">
              <a:buFont typeface="Times New Roman" pitchFamily="18" charset="0"/>
              <a:buNone/>
              <a:defRPr/>
            </a:pPr>
            <a:r>
              <a:rPr lang="ru-RU" smtClean="0">
                <a:solidFill>
                  <a:srgbClr val="009900"/>
                </a:solidFill>
              </a:rPr>
              <a:t>Пример.</a:t>
            </a:r>
            <a:r>
              <a:rPr lang="ru-RU" smtClean="0">
                <a:solidFill>
                  <a:schemeClr val="tx1"/>
                </a:solidFill>
              </a:rPr>
              <a:t> Найти область определения функции:</a:t>
            </a:r>
          </a:p>
        </p:txBody>
      </p:sp>
      <p:sp>
        <p:nvSpPr>
          <p:cNvPr id="87043" name="Rectangle 3"/>
          <p:cNvSpPr>
            <a:spLocks noChangeArrowheads="1"/>
          </p:cNvSpPr>
          <p:nvPr/>
        </p:nvSpPr>
        <p:spPr bwMode="auto">
          <a:xfrm>
            <a:off x="468313" y="2205038"/>
            <a:ext cx="8226425" cy="171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>
              <a:spcBef>
                <a:spcPts val="800"/>
              </a:spcBef>
              <a:defRPr/>
            </a:pPr>
            <a:endParaRPr lang="ru-RU" sz="4000" b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87047" name="Rectangle 7"/>
          <p:cNvSpPr>
            <a:spLocks noChangeArrowheads="1"/>
          </p:cNvSpPr>
          <p:nvPr/>
        </p:nvSpPr>
        <p:spPr bwMode="auto">
          <a:xfrm>
            <a:off x="179388" y="1628775"/>
            <a:ext cx="3240087" cy="720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>
              <a:spcBef>
                <a:spcPts val="800"/>
              </a:spcBef>
              <a:defRPr/>
            </a:pPr>
            <a:r>
              <a:rPr lang="ru-RU" sz="3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1)  </a:t>
            </a:r>
            <a:r>
              <a:rPr lang="en-US" sz="4000" i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f</a:t>
            </a:r>
            <a:r>
              <a:rPr lang="ru-RU" sz="4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(</a:t>
            </a:r>
            <a:r>
              <a:rPr lang="ru-RU" sz="4000" i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х</a:t>
            </a:r>
            <a:r>
              <a:rPr lang="ru-RU" sz="4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)</a:t>
            </a:r>
            <a:r>
              <a:rPr lang="ru-RU" sz="4000" i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= </a:t>
            </a:r>
            <a:r>
              <a:rPr lang="ru-RU" sz="3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2</a:t>
            </a:r>
            <a:r>
              <a:rPr lang="ru-RU" sz="3200" i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х</a:t>
            </a:r>
            <a:r>
              <a:rPr lang="ru-RU" sz="3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+ 3 </a:t>
            </a:r>
          </a:p>
        </p:txBody>
      </p:sp>
      <p:sp>
        <p:nvSpPr>
          <p:cNvPr id="87048" name="Rectangle 8"/>
          <p:cNvSpPr>
            <a:spLocks noChangeArrowheads="1"/>
          </p:cNvSpPr>
          <p:nvPr/>
        </p:nvSpPr>
        <p:spPr bwMode="auto">
          <a:xfrm>
            <a:off x="3779838" y="1628775"/>
            <a:ext cx="5364162" cy="720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>
              <a:spcBef>
                <a:spcPts val="800"/>
              </a:spcBef>
              <a:defRPr/>
            </a:pPr>
            <a:r>
              <a:rPr lang="en-US" sz="3200" i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D</a:t>
            </a:r>
            <a:r>
              <a:rPr lang="ru-RU" sz="4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(</a:t>
            </a:r>
            <a:r>
              <a:rPr lang="en-US" sz="4000" i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f</a:t>
            </a:r>
            <a:r>
              <a:rPr lang="ru-RU" sz="4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)</a:t>
            </a:r>
            <a:r>
              <a:rPr lang="ru-RU" sz="4000" i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=</a:t>
            </a:r>
            <a:r>
              <a:rPr lang="en-US" sz="3200" i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R </a:t>
            </a:r>
            <a:r>
              <a:rPr lang="ru-RU" sz="3200" i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или </a:t>
            </a:r>
            <a:r>
              <a:rPr lang="en-US" sz="3200" i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D</a:t>
            </a:r>
            <a:r>
              <a:rPr lang="en-US" sz="3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(</a:t>
            </a:r>
            <a:r>
              <a:rPr lang="en-US" sz="3200" i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f</a:t>
            </a:r>
            <a:r>
              <a:rPr lang="en-US" sz="3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)</a:t>
            </a:r>
            <a:r>
              <a:rPr lang="ru-RU" sz="3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= (-    ; +    )</a:t>
            </a:r>
            <a:endParaRPr lang="ru-RU" sz="3200" i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063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87049" name="Object 9"/>
          <p:cNvGraphicFramePr>
            <a:graphicFrameLocks noChangeAspect="1"/>
          </p:cNvGraphicFramePr>
          <p:nvPr/>
        </p:nvGraphicFramePr>
        <p:xfrm>
          <a:off x="7380288" y="1844675"/>
          <a:ext cx="576262" cy="468313"/>
        </p:xfrm>
        <a:graphic>
          <a:graphicData uri="http://schemas.openxmlformats.org/presentationml/2006/ole">
            <p:oleObj spid="_x0000_s2050" name="Формула" r:id="rId4" imgW="152280" imgH="126720" progId="Equation.3">
              <p:embed/>
            </p:oleObj>
          </a:graphicData>
        </a:graphic>
      </p:graphicFrame>
      <p:graphicFrame>
        <p:nvGraphicFramePr>
          <p:cNvPr id="87051" name="Object 11"/>
          <p:cNvGraphicFramePr>
            <a:graphicFrameLocks noChangeAspect="1"/>
          </p:cNvGraphicFramePr>
          <p:nvPr/>
        </p:nvGraphicFramePr>
        <p:xfrm>
          <a:off x="8172450" y="1844675"/>
          <a:ext cx="576263" cy="468313"/>
        </p:xfrm>
        <a:graphic>
          <a:graphicData uri="http://schemas.openxmlformats.org/presentationml/2006/ole">
            <p:oleObj spid="_x0000_s2051" name="Формула" r:id="rId5" imgW="152202" imgH="126835" progId="Equation.3">
              <p:embed/>
            </p:oleObj>
          </a:graphicData>
        </a:graphic>
      </p:graphicFrame>
      <p:sp>
        <p:nvSpPr>
          <p:cNvPr id="87052" name="Rectangle 12"/>
          <p:cNvSpPr>
            <a:spLocks noChangeArrowheads="1"/>
          </p:cNvSpPr>
          <p:nvPr/>
        </p:nvSpPr>
        <p:spPr bwMode="auto">
          <a:xfrm>
            <a:off x="179388" y="2492375"/>
            <a:ext cx="3240087" cy="720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>
              <a:spcBef>
                <a:spcPts val="800"/>
              </a:spcBef>
              <a:defRPr/>
            </a:pPr>
            <a:r>
              <a:rPr lang="ru-RU" sz="3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2)  </a:t>
            </a:r>
            <a:r>
              <a:rPr lang="en-US" sz="4000" i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f</a:t>
            </a:r>
            <a:r>
              <a:rPr lang="ru-RU" sz="4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(</a:t>
            </a:r>
            <a:r>
              <a:rPr lang="ru-RU" sz="4000" i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х</a:t>
            </a:r>
            <a:r>
              <a:rPr lang="ru-RU" sz="4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)</a:t>
            </a:r>
            <a:r>
              <a:rPr lang="ru-RU" sz="4000" i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= </a:t>
            </a:r>
            <a:r>
              <a:rPr lang="ru-RU" sz="3200" i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х</a:t>
            </a:r>
            <a:r>
              <a:rPr lang="ru-RU" sz="3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3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ru-RU" sz="3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+</a:t>
            </a:r>
          </a:p>
        </p:txBody>
      </p:sp>
      <p:sp>
        <p:nvSpPr>
          <p:cNvPr id="87054" name="Text Box 14"/>
          <p:cNvSpPr txBox="1">
            <a:spLocks noChangeArrowheads="1"/>
          </p:cNvSpPr>
          <p:nvPr/>
        </p:nvSpPr>
        <p:spPr bwMode="auto">
          <a:xfrm>
            <a:off x="2339975" y="2565400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tx1"/>
                </a:solidFill>
              </a:rPr>
              <a:t>2</a:t>
            </a:r>
            <a:endParaRPr lang="ru-RU">
              <a:solidFill>
                <a:schemeClr val="tx1"/>
              </a:solidFill>
            </a:endParaRPr>
          </a:p>
        </p:txBody>
      </p:sp>
      <p:sp>
        <p:nvSpPr>
          <p:cNvPr id="87056" name="Text Box 16"/>
          <p:cNvSpPr txBox="1">
            <a:spLocks noChangeArrowheads="1"/>
          </p:cNvSpPr>
          <p:nvPr/>
        </p:nvSpPr>
        <p:spPr bwMode="auto">
          <a:xfrm>
            <a:off x="2916238" y="2924175"/>
            <a:ext cx="57626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chemeClr val="tx1"/>
                </a:solidFill>
                <a:latin typeface="Times New Roman" pitchFamily="18" charset="0"/>
              </a:rPr>
              <a:t>3</a:t>
            </a:r>
            <a:endParaRPr lang="ru-RU" sz="32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87057" name="Line 17"/>
          <p:cNvSpPr>
            <a:spLocks noChangeShapeType="1"/>
          </p:cNvSpPr>
          <p:nvPr/>
        </p:nvSpPr>
        <p:spPr bwMode="auto">
          <a:xfrm>
            <a:off x="2916238" y="2924175"/>
            <a:ext cx="4333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7058" name="Text Box 18"/>
          <p:cNvSpPr txBox="1">
            <a:spLocks noChangeArrowheads="1"/>
          </p:cNvSpPr>
          <p:nvPr/>
        </p:nvSpPr>
        <p:spPr bwMode="auto">
          <a:xfrm>
            <a:off x="2916238" y="2349500"/>
            <a:ext cx="36036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i="1">
                <a:solidFill>
                  <a:schemeClr val="tx1"/>
                </a:solidFill>
                <a:latin typeface="Times New Roman" pitchFamily="18" charset="0"/>
              </a:rPr>
              <a:t>x</a:t>
            </a:r>
            <a:endParaRPr lang="ru-RU" sz="3200" i="1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87059" name="Rectangle 19"/>
          <p:cNvSpPr>
            <a:spLocks noChangeArrowheads="1"/>
          </p:cNvSpPr>
          <p:nvPr/>
        </p:nvSpPr>
        <p:spPr bwMode="auto">
          <a:xfrm>
            <a:off x="3744913" y="2492375"/>
            <a:ext cx="5364162" cy="720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>
              <a:spcBef>
                <a:spcPts val="800"/>
              </a:spcBef>
              <a:defRPr/>
            </a:pPr>
            <a:r>
              <a:rPr lang="en-US" sz="3200" i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D</a:t>
            </a:r>
            <a:r>
              <a:rPr lang="ru-RU" sz="4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(</a:t>
            </a:r>
            <a:r>
              <a:rPr lang="en-US" sz="4000" i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f</a:t>
            </a:r>
            <a:r>
              <a:rPr lang="ru-RU" sz="4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)</a:t>
            </a:r>
            <a:r>
              <a:rPr lang="ru-RU" sz="4000" i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=</a:t>
            </a:r>
            <a:r>
              <a:rPr lang="en-US" sz="3200" i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R </a:t>
            </a:r>
            <a:r>
              <a:rPr lang="ru-RU" sz="3200" i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или </a:t>
            </a:r>
            <a:r>
              <a:rPr lang="en-US" sz="3200" i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D</a:t>
            </a:r>
            <a:r>
              <a:rPr lang="en-US" sz="3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(</a:t>
            </a:r>
            <a:r>
              <a:rPr lang="en-US" sz="3200" i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f</a:t>
            </a:r>
            <a:r>
              <a:rPr lang="en-US" sz="3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)</a:t>
            </a:r>
            <a:r>
              <a:rPr lang="ru-RU" sz="3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= (-    ; +    )</a:t>
            </a:r>
            <a:endParaRPr lang="ru-RU" sz="3200" i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graphicFrame>
        <p:nvGraphicFramePr>
          <p:cNvPr id="87060" name="Object 20"/>
          <p:cNvGraphicFramePr>
            <a:graphicFrameLocks noChangeAspect="1"/>
          </p:cNvGraphicFramePr>
          <p:nvPr/>
        </p:nvGraphicFramePr>
        <p:xfrm>
          <a:off x="7308850" y="2708275"/>
          <a:ext cx="576263" cy="468313"/>
        </p:xfrm>
        <a:graphic>
          <a:graphicData uri="http://schemas.openxmlformats.org/presentationml/2006/ole">
            <p:oleObj spid="_x0000_s2052" name="Формула" r:id="rId6" imgW="152280" imgH="126720" progId="Equation.3">
              <p:embed/>
            </p:oleObj>
          </a:graphicData>
        </a:graphic>
      </p:graphicFrame>
      <p:graphicFrame>
        <p:nvGraphicFramePr>
          <p:cNvPr id="87061" name="Object 21"/>
          <p:cNvGraphicFramePr>
            <a:graphicFrameLocks noChangeAspect="1"/>
          </p:cNvGraphicFramePr>
          <p:nvPr/>
        </p:nvGraphicFramePr>
        <p:xfrm>
          <a:off x="8172450" y="2708275"/>
          <a:ext cx="576263" cy="468313"/>
        </p:xfrm>
        <a:graphic>
          <a:graphicData uri="http://schemas.openxmlformats.org/presentationml/2006/ole">
            <p:oleObj spid="_x0000_s2053" name="Формула" r:id="rId7" imgW="152202" imgH="126835" progId="Equation.3">
              <p:embed/>
            </p:oleObj>
          </a:graphicData>
        </a:graphic>
      </p:graphicFrame>
      <p:sp>
        <p:nvSpPr>
          <p:cNvPr id="87062" name="Rectangle 22"/>
          <p:cNvSpPr>
            <a:spLocks noChangeArrowheads="1"/>
          </p:cNvSpPr>
          <p:nvPr/>
        </p:nvSpPr>
        <p:spPr bwMode="auto">
          <a:xfrm>
            <a:off x="250825" y="3573463"/>
            <a:ext cx="3240088" cy="720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>
              <a:spcBef>
                <a:spcPts val="800"/>
              </a:spcBef>
              <a:defRPr/>
            </a:pPr>
            <a:r>
              <a:rPr lang="en-US" sz="3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3</a:t>
            </a:r>
            <a:r>
              <a:rPr lang="ru-RU" sz="3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)  </a:t>
            </a:r>
            <a:r>
              <a:rPr lang="en-US" sz="4000" i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f</a:t>
            </a:r>
            <a:r>
              <a:rPr lang="ru-RU" sz="4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(</a:t>
            </a:r>
            <a:r>
              <a:rPr lang="ru-RU" sz="4000" i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х</a:t>
            </a:r>
            <a:r>
              <a:rPr lang="ru-RU" sz="4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)</a:t>
            </a:r>
            <a:r>
              <a:rPr lang="ru-RU" sz="4000" i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=</a:t>
            </a:r>
            <a:endParaRPr lang="ru-RU" sz="32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87063" name="Text Box 23"/>
          <p:cNvSpPr txBox="1">
            <a:spLocks noChangeArrowheads="1"/>
          </p:cNvSpPr>
          <p:nvPr/>
        </p:nvSpPr>
        <p:spPr bwMode="auto">
          <a:xfrm>
            <a:off x="2195513" y="3429000"/>
            <a:ext cx="12255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chemeClr val="tx1"/>
                </a:solidFill>
                <a:latin typeface="Times New Roman" pitchFamily="18" charset="0"/>
              </a:rPr>
              <a:t>5</a:t>
            </a:r>
            <a:r>
              <a:rPr lang="en-US" sz="3200" i="1">
                <a:solidFill>
                  <a:schemeClr val="tx1"/>
                </a:solidFill>
                <a:latin typeface="Times New Roman" pitchFamily="18" charset="0"/>
              </a:rPr>
              <a:t>x</a:t>
            </a:r>
            <a:r>
              <a:rPr lang="en-US" sz="3200">
                <a:solidFill>
                  <a:schemeClr val="tx1"/>
                </a:solidFill>
                <a:latin typeface="Times New Roman" pitchFamily="18" charset="0"/>
              </a:rPr>
              <a:t> + 2</a:t>
            </a:r>
            <a:endParaRPr lang="ru-RU" sz="32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87064" name="Line 24"/>
          <p:cNvSpPr>
            <a:spLocks noChangeShapeType="1"/>
          </p:cNvSpPr>
          <p:nvPr/>
        </p:nvSpPr>
        <p:spPr bwMode="auto">
          <a:xfrm>
            <a:off x="2195513" y="4005263"/>
            <a:ext cx="1368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7067" name="Text Box 27"/>
          <p:cNvSpPr txBox="1">
            <a:spLocks noChangeArrowheads="1"/>
          </p:cNvSpPr>
          <p:nvPr/>
        </p:nvSpPr>
        <p:spPr bwMode="auto">
          <a:xfrm>
            <a:off x="2339975" y="3933825"/>
            <a:ext cx="12255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i="1">
                <a:solidFill>
                  <a:schemeClr val="tx1"/>
                </a:solidFill>
                <a:latin typeface="Times New Roman" pitchFamily="18" charset="0"/>
              </a:rPr>
              <a:t>x</a:t>
            </a:r>
            <a:r>
              <a:rPr lang="en-US" sz="3200">
                <a:solidFill>
                  <a:schemeClr val="tx1"/>
                </a:solidFill>
                <a:latin typeface="Times New Roman" pitchFamily="18" charset="0"/>
              </a:rPr>
              <a:t> - 8</a:t>
            </a:r>
            <a:endParaRPr lang="ru-RU" sz="32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87068" name="Rectangle 28"/>
          <p:cNvSpPr>
            <a:spLocks noChangeArrowheads="1"/>
          </p:cNvSpPr>
          <p:nvPr/>
        </p:nvSpPr>
        <p:spPr bwMode="auto">
          <a:xfrm>
            <a:off x="684213" y="5734050"/>
            <a:ext cx="5364162" cy="720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>
              <a:spcBef>
                <a:spcPts val="800"/>
              </a:spcBef>
              <a:defRPr/>
            </a:pPr>
            <a:r>
              <a:rPr lang="en-US" sz="3200" i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D</a:t>
            </a:r>
            <a:r>
              <a:rPr lang="ru-RU" sz="4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(</a:t>
            </a:r>
            <a:r>
              <a:rPr lang="en-US" sz="4000" i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f</a:t>
            </a:r>
            <a:r>
              <a:rPr lang="ru-RU" sz="4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)</a:t>
            </a:r>
            <a:r>
              <a:rPr lang="ru-RU" sz="4000" i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=</a:t>
            </a:r>
            <a:r>
              <a:rPr lang="ru-RU" sz="3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(-    </a:t>
            </a:r>
            <a:r>
              <a:rPr lang="en-US" sz="3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ru-RU" sz="3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;</a:t>
            </a:r>
            <a:r>
              <a:rPr lang="en-US" sz="3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8</a:t>
            </a:r>
            <a:r>
              <a:rPr lang="ru-RU" sz="3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)</a:t>
            </a:r>
            <a:r>
              <a:rPr lang="en-US" sz="3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  (8; +     )</a:t>
            </a:r>
            <a:endParaRPr lang="ru-RU" sz="3200" i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graphicFrame>
        <p:nvGraphicFramePr>
          <p:cNvPr id="87069" name="Object 29"/>
          <p:cNvGraphicFramePr>
            <a:graphicFrameLocks noChangeAspect="1"/>
          </p:cNvGraphicFramePr>
          <p:nvPr/>
        </p:nvGraphicFramePr>
        <p:xfrm>
          <a:off x="2268538" y="5949950"/>
          <a:ext cx="576262" cy="468313"/>
        </p:xfrm>
        <a:graphic>
          <a:graphicData uri="http://schemas.openxmlformats.org/presentationml/2006/ole">
            <p:oleObj spid="_x0000_s2054" name="Формула" r:id="rId8" imgW="152280" imgH="126720" progId="Equation.3">
              <p:embed/>
            </p:oleObj>
          </a:graphicData>
        </a:graphic>
      </p:graphicFrame>
      <p:sp>
        <p:nvSpPr>
          <p:cNvPr id="2075" name="Rectangle 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87070" name="Object 30"/>
          <p:cNvGraphicFramePr>
            <a:graphicFrameLocks noChangeAspect="1"/>
          </p:cNvGraphicFramePr>
          <p:nvPr/>
        </p:nvGraphicFramePr>
        <p:xfrm>
          <a:off x="3348038" y="5949950"/>
          <a:ext cx="327025" cy="407988"/>
        </p:xfrm>
        <a:graphic>
          <a:graphicData uri="http://schemas.openxmlformats.org/presentationml/2006/ole">
            <p:oleObj spid="_x0000_s2055" name="Формула" r:id="rId9" imgW="152334" imgH="190417" progId="Equation.3">
              <p:embed/>
            </p:oleObj>
          </a:graphicData>
        </a:graphic>
      </p:graphicFrame>
      <p:graphicFrame>
        <p:nvGraphicFramePr>
          <p:cNvPr id="87072" name="Object 32"/>
          <p:cNvGraphicFramePr>
            <a:graphicFrameLocks noChangeAspect="1"/>
          </p:cNvGraphicFramePr>
          <p:nvPr/>
        </p:nvGraphicFramePr>
        <p:xfrm>
          <a:off x="4500563" y="5913438"/>
          <a:ext cx="431800" cy="468312"/>
        </p:xfrm>
        <a:graphic>
          <a:graphicData uri="http://schemas.openxmlformats.org/presentationml/2006/ole">
            <p:oleObj spid="_x0000_s2056" name="Формула" r:id="rId10" imgW="152202" imgH="126835" progId="Equation.3">
              <p:embed/>
            </p:oleObj>
          </a:graphicData>
        </a:graphic>
      </p:graphicFrame>
      <p:sp>
        <p:nvSpPr>
          <p:cNvPr id="87073" name="Rectangle 33"/>
          <p:cNvSpPr>
            <a:spLocks noChangeArrowheads="1"/>
          </p:cNvSpPr>
          <p:nvPr/>
        </p:nvSpPr>
        <p:spPr bwMode="auto">
          <a:xfrm>
            <a:off x="1403350" y="4508500"/>
            <a:ext cx="1944688" cy="720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>
              <a:spcBef>
                <a:spcPts val="800"/>
              </a:spcBef>
              <a:defRPr/>
            </a:pPr>
            <a:r>
              <a:rPr lang="ru-RU" sz="3200" i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х</a:t>
            </a:r>
            <a:r>
              <a:rPr lang="en-US" sz="3200" i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– </a:t>
            </a:r>
            <a:r>
              <a:rPr lang="en-US" sz="3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8</a:t>
            </a:r>
            <a:r>
              <a:rPr lang="en-US" sz="3200" i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   </a:t>
            </a:r>
            <a:r>
              <a:rPr lang="en-US" sz="3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0</a:t>
            </a:r>
            <a:endParaRPr lang="ru-RU" sz="32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077" name="Rectangle 3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87074" name="Object 34"/>
          <p:cNvGraphicFramePr>
            <a:graphicFrameLocks noChangeAspect="1"/>
          </p:cNvGraphicFramePr>
          <p:nvPr/>
        </p:nvGraphicFramePr>
        <p:xfrm>
          <a:off x="2268538" y="4508500"/>
          <a:ext cx="576262" cy="576263"/>
        </p:xfrm>
        <a:graphic>
          <a:graphicData uri="http://schemas.openxmlformats.org/presentationml/2006/ole">
            <p:oleObj spid="_x0000_s2057" name="Формула" r:id="rId11" imgW="139700" imgH="139700" progId="Equation.3">
              <p:embed/>
            </p:oleObj>
          </a:graphicData>
        </a:graphic>
      </p:graphicFrame>
      <p:sp>
        <p:nvSpPr>
          <p:cNvPr id="87076" name="Rectangle 36"/>
          <p:cNvSpPr>
            <a:spLocks noChangeArrowheads="1"/>
          </p:cNvSpPr>
          <p:nvPr/>
        </p:nvSpPr>
        <p:spPr bwMode="auto">
          <a:xfrm>
            <a:off x="1403350" y="5013325"/>
            <a:ext cx="1944688" cy="720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>
              <a:spcBef>
                <a:spcPts val="800"/>
              </a:spcBef>
              <a:defRPr/>
            </a:pPr>
            <a:r>
              <a:rPr lang="ru-RU" sz="3200" i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х</a:t>
            </a:r>
            <a:r>
              <a:rPr lang="en-US" sz="3200" i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   </a:t>
            </a:r>
            <a:r>
              <a:rPr lang="en-US" sz="3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8</a:t>
            </a:r>
            <a:r>
              <a:rPr lang="en-US" sz="3200" i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   </a:t>
            </a:r>
            <a:endParaRPr lang="ru-RU" sz="32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graphicFrame>
        <p:nvGraphicFramePr>
          <p:cNvPr id="87077" name="Object 37"/>
          <p:cNvGraphicFramePr>
            <a:graphicFrameLocks noChangeAspect="1"/>
          </p:cNvGraphicFramePr>
          <p:nvPr/>
        </p:nvGraphicFramePr>
        <p:xfrm>
          <a:off x="1692275" y="5013325"/>
          <a:ext cx="576263" cy="576263"/>
        </p:xfrm>
        <a:graphic>
          <a:graphicData uri="http://schemas.openxmlformats.org/presentationml/2006/ole">
            <p:oleObj spid="_x0000_s2058" name="Формула" r:id="rId12" imgW="139700" imgH="139700" progId="Equation.3">
              <p:embed/>
            </p:oleObj>
          </a:graphicData>
        </a:graphic>
      </p:graphicFrame>
      <p:sp>
        <p:nvSpPr>
          <p:cNvPr id="87078" name="Line 38"/>
          <p:cNvSpPr>
            <a:spLocks noChangeShapeType="1"/>
          </p:cNvSpPr>
          <p:nvPr/>
        </p:nvSpPr>
        <p:spPr bwMode="auto">
          <a:xfrm>
            <a:off x="3492500" y="5300663"/>
            <a:ext cx="439261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7079" name="Oval 39"/>
          <p:cNvSpPr>
            <a:spLocks noChangeArrowheads="1"/>
          </p:cNvSpPr>
          <p:nvPr/>
        </p:nvSpPr>
        <p:spPr bwMode="auto">
          <a:xfrm>
            <a:off x="5580063" y="5229225"/>
            <a:ext cx="144462" cy="1444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7080" name="Rectangle 40"/>
          <p:cNvSpPr>
            <a:spLocks noChangeArrowheads="1"/>
          </p:cNvSpPr>
          <p:nvPr/>
        </p:nvSpPr>
        <p:spPr bwMode="auto">
          <a:xfrm>
            <a:off x="5435600" y="5300663"/>
            <a:ext cx="3873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8</a:t>
            </a:r>
            <a:endParaRPr lang="ru-RU" sz="32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grpSp>
        <p:nvGrpSpPr>
          <p:cNvPr id="2" name="Group 55"/>
          <p:cNvGrpSpPr>
            <a:grpSpLocks/>
          </p:cNvGrpSpPr>
          <p:nvPr/>
        </p:nvGrpSpPr>
        <p:grpSpPr bwMode="auto">
          <a:xfrm>
            <a:off x="3635375" y="5013325"/>
            <a:ext cx="1946275" cy="215900"/>
            <a:chOff x="2290" y="3158"/>
            <a:chExt cx="1226" cy="136"/>
          </a:xfrm>
        </p:grpSpPr>
        <p:sp>
          <p:nvSpPr>
            <p:cNvPr id="2098" name="Line 41"/>
            <p:cNvSpPr>
              <a:spLocks noChangeShapeType="1"/>
            </p:cNvSpPr>
            <p:nvPr/>
          </p:nvSpPr>
          <p:spPr bwMode="auto">
            <a:xfrm flipH="1">
              <a:off x="2290" y="3158"/>
              <a:ext cx="46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99" name="Line 42"/>
            <p:cNvSpPr>
              <a:spLocks noChangeShapeType="1"/>
            </p:cNvSpPr>
            <p:nvPr/>
          </p:nvSpPr>
          <p:spPr bwMode="auto">
            <a:xfrm flipH="1">
              <a:off x="2381" y="3158"/>
              <a:ext cx="46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00" name="Line 43"/>
            <p:cNvSpPr>
              <a:spLocks noChangeShapeType="1"/>
            </p:cNvSpPr>
            <p:nvPr/>
          </p:nvSpPr>
          <p:spPr bwMode="auto">
            <a:xfrm flipH="1">
              <a:off x="2472" y="3158"/>
              <a:ext cx="46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01" name="Line 44"/>
            <p:cNvSpPr>
              <a:spLocks noChangeShapeType="1"/>
            </p:cNvSpPr>
            <p:nvPr/>
          </p:nvSpPr>
          <p:spPr bwMode="auto">
            <a:xfrm flipH="1">
              <a:off x="2562" y="3158"/>
              <a:ext cx="46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02" name="Line 45"/>
            <p:cNvSpPr>
              <a:spLocks noChangeShapeType="1"/>
            </p:cNvSpPr>
            <p:nvPr/>
          </p:nvSpPr>
          <p:spPr bwMode="auto">
            <a:xfrm flipH="1">
              <a:off x="2653" y="3158"/>
              <a:ext cx="46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03" name="Line 46"/>
            <p:cNvSpPr>
              <a:spLocks noChangeShapeType="1"/>
            </p:cNvSpPr>
            <p:nvPr/>
          </p:nvSpPr>
          <p:spPr bwMode="auto">
            <a:xfrm flipH="1">
              <a:off x="2744" y="3158"/>
              <a:ext cx="46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04" name="Line 47"/>
            <p:cNvSpPr>
              <a:spLocks noChangeShapeType="1"/>
            </p:cNvSpPr>
            <p:nvPr/>
          </p:nvSpPr>
          <p:spPr bwMode="auto">
            <a:xfrm flipH="1">
              <a:off x="2835" y="3158"/>
              <a:ext cx="46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05" name="Line 48"/>
            <p:cNvSpPr>
              <a:spLocks noChangeShapeType="1"/>
            </p:cNvSpPr>
            <p:nvPr/>
          </p:nvSpPr>
          <p:spPr bwMode="auto">
            <a:xfrm flipH="1">
              <a:off x="2925" y="3158"/>
              <a:ext cx="46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06" name="Line 49"/>
            <p:cNvSpPr>
              <a:spLocks noChangeShapeType="1"/>
            </p:cNvSpPr>
            <p:nvPr/>
          </p:nvSpPr>
          <p:spPr bwMode="auto">
            <a:xfrm flipH="1">
              <a:off x="3016" y="3158"/>
              <a:ext cx="46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07" name="Line 50"/>
            <p:cNvSpPr>
              <a:spLocks noChangeShapeType="1"/>
            </p:cNvSpPr>
            <p:nvPr/>
          </p:nvSpPr>
          <p:spPr bwMode="auto">
            <a:xfrm flipH="1">
              <a:off x="3107" y="3158"/>
              <a:ext cx="46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08" name="Line 51"/>
            <p:cNvSpPr>
              <a:spLocks noChangeShapeType="1"/>
            </p:cNvSpPr>
            <p:nvPr/>
          </p:nvSpPr>
          <p:spPr bwMode="auto">
            <a:xfrm flipH="1">
              <a:off x="3198" y="3158"/>
              <a:ext cx="46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09" name="Line 52"/>
            <p:cNvSpPr>
              <a:spLocks noChangeShapeType="1"/>
            </p:cNvSpPr>
            <p:nvPr/>
          </p:nvSpPr>
          <p:spPr bwMode="auto">
            <a:xfrm flipH="1">
              <a:off x="3288" y="3158"/>
              <a:ext cx="46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10" name="Line 53"/>
            <p:cNvSpPr>
              <a:spLocks noChangeShapeType="1"/>
            </p:cNvSpPr>
            <p:nvPr/>
          </p:nvSpPr>
          <p:spPr bwMode="auto">
            <a:xfrm flipH="1">
              <a:off x="3380" y="3158"/>
              <a:ext cx="46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11" name="Line 54"/>
            <p:cNvSpPr>
              <a:spLocks noChangeShapeType="1"/>
            </p:cNvSpPr>
            <p:nvPr/>
          </p:nvSpPr>
          <p:spPr bwMode="auto">
            <a:xfrm flipH="1">
              <a:off x="3470" y="3158"/>
              <a:ext cx="46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" name="Group 56"/>
          <p:cNvGrpSpPr>
            <a:grpSpLocks/>
          </p:cNvGrpSpPr>
          <p:nvPr/>
        </p:nvGrpSpPr>
        <p:grpSpPr bwMode="auto">
          <a:xfrm>
            <a:off x="5795963" y="5013325"/>
            <a:ext cx="1946275" cy="215900"/>
            <a:chOff x="2290" y="3158"/>
            <a:chExt cx="1226" cy="136"/>
          </a:xfrm>
        </p:grpSpPr>
        <p:sp>
          <p:nvSpPr>
            <p:cNvPr id="2084" name="Line 57"/>
            <p:cNvSpPr>
              <a:spLocks noChangeShapeType="1"/>
            </p:cNvSpPr>
            <p:nvPr/>
          </p:nvSpPr>
          <p:spPr bwMode="auto">
            <a:xfrm flipH="1">
              <a:off x="2290" y="3158"/>
              <a:ext cx="46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85" name="Line 58"/>
            <p:cNvSpPr>
              <a:spLocks noChangeShapeType="1"/>
            </p:cNvSpPr>
            <p:nvPr/>
          </p:nvSpPr>
          <p:spPr bwMode="auto">
            <a:xfrm flipH="1">
              <a:off x="2381" y="3158"/>
              <a:ext cx="46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86" name="Line 59"/>
            <p:cNvSpPr>
              <a:spLocks noChangeShapeType="1"/>
            </p:cNvSpPr>
            <p:nvPr/>
          </p:nvSpPr>
          <p:spPr bwMode="auto">
            <a:xfrm flipH="1">
              <a:off x="2472" y="3158"/>
              <a:ext cx="46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87" name="Line 60"/>
            <p:cNvSpPr>
              <a:spLocks noChangeShapeType="1"/>
            </p:cNvSpPr>
            <p:nvPr/>
          </p:nvSpPr>
          <p:spPr bwMode="auto">
            <a:xfrm flipH="1">
              <a:off x="2562" y="3158"/>
              <a:ext cx="46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88" name="Line 61"/>
            <p:cNvSpPr>
              <a:spLocks noChangeShapeType="1"/>
            </p:cNvSpPr>
            <p:nvPr/>
          </p:nvSpPr>
          <p:spPr bwMode="auto">
            <a:xfrm flipH="1">
              <a:off x="2653" y="3158"/>
              <a:ext cx="46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89" name="Line 62"/>
            <p:cNvSpPr>
              <a:spLocks noChangeShapeType="1"/>
            </p:cNvSpPr>
            <p:nvPr/>
          </p:nvSpPr>
          <p:spPr bwMode="auto">
            <a:xfrm flipH="1">
              <a:off x="2744" y="3158"/>
              <a:ext cx="46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90" name="Line 63"/>
            <p:cNvSpPr>
              <a:spLocks noChangeShapeType="1"/>
            </p:cNvSpPr>
            <p:nvPr/>
          </p:nvSpPr>
          <p:spPr bwMode="auto">
            <a:xfrm flipH="1">
              <a:off x="2835" y="3158"/>
              <a:ext cx="46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91" name="Line 64"/>
            <p:cNvSpPr>
              <a:spLocks noChangeShapeType="1"/>
            </p:cNvSpPr>
            <p:nvPr/>
          </p:nvSpPr>
          <p:spPr bwMode="auto">
            <a:xfrm flipH="1">
              <a:off x="2925" y="3158"/>
              <a:ext cx="46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92" name="Line 65"/>
            <p:cNvSpPr>
              <a:spLocks noChangeShapeType="1"/>
            </p:cNvSpPr>
            <p:nvPr/>
          </p:nvSpPr>
          <p:spPr bwMode="auto">
            <a:xfrm flipH="1">
              <a:off x="3016" y="3158"/>
              <a:ext cx="46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93" name="Line 66"/>
            <p:cNvSpPr>
              <a:spLocks noChangeShapeType="1"/>
            </p:cNvSpPr>
            <p:nvPr/>
          </p:nvSpPr>
          <p:spPr bwMode="auto">
            <a:xfrm flipH="1">
              <a:off x="3107" y="3158"/>
              <a:ext cx="46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94" name="Line 67"/>
            <p:cNvSpPr>
              <a:spLocks noChangeShapeType="1"/>
            </p:cNvSpPr>
            <p:nvPr/>
          </p:nvSpPr>
          <p:spPr bwMode="auto">
            <a:xfrm flipH="1">
              <a:off x="3198" y="3158"/>
              <a:ext cx="46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95" name="Line 68"/>
            <p:cNvSpPr>
              <a:spLocks noChangeShapeType="1"/>
            </p:cNvSpPr>
            <p:nvPr/>
          </p:nvSpPr>
          <p:spPr bwMode="auto">
            <a:xfrm flipH="1">
              <a:off x="3288" y="3158"/>
              <a:ext cx="46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96" name="Line 69"/>
            <p:cNvSpPr>
              <a:spLocks noChangeShapeType="1"/>
            </p:cNvSpPr>
            <p:nvPr/>
          </p:nvSpPr>
          <p:spPr bwMode="auto">
            <a:xfrm flipH="1">
              <a:off x="3380" y="3158"/>
              <a:ext cx="46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97" name="Line 70"/>
            <p:cNvSpPr>
              <a:spLocks noChangeShapeType="1"/>
            </p:cNvSpPr>
            <p:nvPr/>
          </p:nvSpPr>
          <p:spPr bwMode="auto">
            <a:xfrm flipH="1">
              <a:off x="3470" y="3158"/>
              <a:ext cx="46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1000"/>
                                        <p:tgtEl>
                                          <p:spTgt spid="87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87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000"/>
                            </p:stCondLst>
                            <p:childTnLst>
                              <p:par>
                                <p:cTn id="7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7" grpId="0"/>
      <p:bldP spid="87048" grpId="0"/>
      <p:bldP spid="87052" grpId="0"/>
      <p:bldP spid="87054" grpId="0"/>
      <p:bldP spid="87056" grpId="0"/>
      <p:bldP spid="87057" grpId="0" animBg="1"/>
      <p:bldP spid="87058" grpId="0"/>
      <p:bldP spid="87059" grpId="0"/>
      <p:bldP spid="87062" grpId="0"/>
      <p:bldP spid="87063" grpId="0"/>
      <p:bldP spid="87064" grpId="0" animBg="1"/>
      <p:bldP spid="87067" grpId="0"/>
      <p:bldP spid="87068" grpId="0"/>
      <p:bldP spid="87073" grpId="0"/>
      <p:bldP spid="87076" grpId="0"/>
      <p:bldP spid="87078" grpId="0" animBg="1"/>
      <p:bldP spid="87079" grpId="0" animBg="1"/>
      <p:bldP spid="8708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WordArt 1"/>
          <p:cNvSpPr>
            <a:spLocks noChangeArrowheads="1" noChangeShapeType="1" noTextEdit="1"/>
          </p:cNvSpPr>
          <p:nvPr/>
        </p:nvSpPr>
        <p:spPr bwMode="auto">
          <a:xfrm>
            <a:off x="2195513" y="476250"/>
            <a:ext cx="4718050" cy="9223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noFill/>
                  <a:round/>
                  <a:headEnd/>
                  <a:tailEnd/>
                </a:ln>
                <a:solidFill>
                  <a:srgbClr val="006600"/>
                </a:solidFill>
                <a:effectLst>
                  <a:outerShdw dist="40186" dir="1096358" algn="ctr" rotWithShape="0">
                    <a:srgbClr val="B2B2B2">
                      <a:alpha val="80011"/>
                    </a:srgbClr>
                  </a:outerShdw>
                </a:effectLst>
                <a:latin typeface="Monotype Corsiva"/>
              </a:rPr>
              <a:t>Линейная функция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/>
          </p:nvPr>
        </p:nvSpPr>
        <p:spPr>
          <a:xfrm>
            <a:off x="214282" y="1500174"/>
            <a:ext cx="5483225" cy="3124200"/>
          </a:xfrm>
        </p:spPr>
        <p:txBody>
          <a:bodyPr anchor="t"/>
          <a:lstStyle/>
          <a:p>
            <a:pPr marL="609600" indent="-609600" algn="l" eaLnBrk="1" hangingPunct="1">
              <a:spcBef>
                <a:spcPts val="800"/>
              </a:spcBef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800" dirty="0" smtClean="0">
                <a:solidFill>
                  <a:srgbClr val="FFFFFF"/>
                </a:solidFill>
              </a:rPr>
              <a:t> </a:t>
            </a:r>
            <a:r>
              <a:rPr lang="en-US" sz="3600" i="1" dirty="0" smtClean="0">
                <a:solidFill>
                  <a:schemeClr val="tx1"/>
                </a:solidFill>
                <a:latin typeface="Times New Roman" pitchFamily="18" charset="0"/>
              </a:rPr>
              <a:t>y</a:t>
            </a:r>
            <a:r>
              <a:rPr lang="ru-RU" sz="3600" i="1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sz="3600" i="1" dirty="0" smtClean="0">
                <a:solidFill>
                  <a:schemeClr val="tx1"/>
                </a:solidFill>
                <a:latin typeface="Times New Roman" pitchFamily="18" charset="0"/>
              </a:rPr>
              <a:t>=</a:t>
            </a:r>
            <a:r>
              <a:rPr lang="ru-RU" sz="3600" i="1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sz="3600" i="1" dirty="0" smtClean="0">
                <a:solidFill>
                  <a:schemeClr val="tx1"/>
                </a:solidFill>
                <a:latin typeface="Times New Roman" pitchFamily="18" charset="0"/>
              </a:rPr>
              <a:t>k</a:t>
            </a:r>
            <a:r>
              <a:rPr lang="ru-RU" sz="3600" i="1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ru-RU" sz="3600" i="1" dirty="0" err="1" smtClean="0">
                <a:solidFill>
                  <a:schemeClr val="tx1"/>
                </a:solidFill>
                <a:latin typeface="Times New Roman" pitchFamily="18" charset="0"/>
              </a:rPr>
              <a:t>х</a:t>
            </a:r>
            <a:r>
              <a:rPr lang="ru-RU" sz="3600" i="1" dirty="0" smtClean="0">
                <a:solidFill>
                  <a:schemeClr val="tx1"/>
                </a:solidFill>
                <a:latin typeface="Times New Roman" pitchFamily="18" charset="0"/>
              </a:rPr>
              <a:t> + </a:t>
            </a:r>
            <a:r>
              <a:rPr lang="en-US" sz="3600" i="1" dirty="0" smtClean="0">
                <a:solidFill>
                  <a:schemeClr val="tx1"/>
                </a:solidFill>
                <a:latin typeface="Times New Roman" pitchFamily="18" charset="0"/>
              </a:rPr>
              <a:t>b</a:t>
            </a:r>
            <a:endParaRPr lang="ru-RU" sz="3600" i="1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marL="609600" indent="-609600" algn="l" eaLnBrk="1" hangingPunct="1">
              <a:spcBef>
                <a:spcPts val="700"/>
              </a:spcBef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</a:rPr>
              <a:t>графиком функции является прямая</a:t>
            </a:r>
          </a:p>
          <a:p>
            <a:pPr marL="609600" indent="-609600" algn="l" eaLnBrk="1" hangingPunct="1">
              <a:spcBef>
                <a:spcPts val="700"/>
              </a:spcBef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ru-RU" sz="3600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marL="609600" indent="-609600" algn="l" eaLnBrk="1" hangingPunct="1">
              <a:spcBef>
                <a:spcPts val="700"/>
              </a:spcBef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</a:rPr>
              <a:t>Свойства:</a:t>
            </a:r>
          </a:p>
          <a:p>
            <a:pPr marL="609600" indent="-609600" algn="l" eaLnBrk="1" hangingPunct="1">
              <a:spcBef>
                <a:spcPts val="700"/>
              </a:spcBef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</a:rPr>
              <a:t>1.  </a:t>
            </a:r>
            <a:r>
              <a:rPr lang="en-US" sz="3600" i="1" dirty="0" smtClean="0">
                <a:solidFill>
                  <a:schemeClr val="tx1"/>
                </a:solidFill>
                <a:latin typeface="Times New Roman" pitchFamily="18" charset="0"/>
              </a:rPr>
              <a:t>D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</a:rPr>
              <a:t>(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sz="3600" i="1" dirty="0" smtClean="0">
                <a:solidFill>
                  <a:schemeClr val="tx1"/>
                </a:solidFill>
                <a:latin typeface="Times New Roman" pitchFamily="18" charset="0"/>
              </a:rPr>
              <a:t>f</a:t>
            </a:r>
            <a:r>
              <a:rPr lang="ru-RU" sz="3600" i="1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</a:rPr>
              <a:t>)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</a:rPr>
              <a:t>=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sz="3600" i="1" dirty="0" smtClean="0">
                <a:solidFill>
                  <a:schemeClr val="tx1"/>
                </a:solidFill>
                <a:latin typeface="Times New Roman" pitchFamily="18" charset="0"/>
              </a:rPr>
              <a:t>R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</a:rPr>
              <a:t>; </a:t>
            </a:r>
            <a:endParaRPr lang="ru-RU" sz="3600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marL="609600" indent="-609600" algn="l" eaLnBrk="1" hangingPunct="1">
              <a:spcBef>
                <a:spcPts val="700"/>
              </a:spcBef>
              <a:buFont typeface="Times New Roman" pitchFamily="18" charset="0"/>
              <a:buAutoNum type="arabicPeriod" startAt="2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3600" i="1" dirty="0" smtClean="0">
                <a:solidFill>
                  <a:schemeClr val="tx1"/>
                </a:solidFill>
                <a:latin typeface="Times New Roman" pitchFamily="18" charset="0"/>
              </a:rPr>
              <a:t>E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</a:rPr>
              <a:t>(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sz="3600" i="1" dirty="0" smtClean="0">
                <a:solidFill>
                  <a:schemeClr val="tx1"/>
                </a:solidFill>
                <a:latin typeface="Times New Roman" pitchFamily="18" charset="0"/>
              </a:rPr>
              <a:t>f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</a:rPr>
              <a:t>)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</a:rPr>
              <a:t>=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sz="3600" i="1" dirty="0" smtClean="0">
                <a:solidFill>
                  <a:schemeClr val="tx1"/>
                </a:solidFill>
                <a:latin typeface="Times New Roman" pitchFamily="18" charset="0"/>
              </a:rPr>
              <a:t>R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</a:rPr>
              <a:t>; </a:t>
            </a:r>
          </a:p>
        </p:txBody>
      </p:sp>
      <p:sp>
        <p:nvSpPr>
          <p:cNvPr id="16388" name="Line 3"/>
          <p:cNvSpPr>
            <a:spLocks noChangeShapeType="1"/>
          </p:cNvSpPr>
          <p:nvPr/>
        </p:nvSpPr>
        <p:spPr bwMode="auto">
          <a:xfrm>
            <a:off x="6443663" y="2060575"/>
            <a:ext cx="73025" cy="3600450"/>
          </a:xfrm>
          <a:prstGeom prst="line">
            <a:avLst/>
          </a:prstGeom>
          <a:noFill/>
          <a:ln w="15840">
            <a:solidFill>
              <a:srgbClr val="000000"/>
            </a:solidFill>
            <a:miter lim="800000"/>
            <a:headEnd type="triangle" w="med" len="med"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389" name="Line 4"/>
          <p:cNvSpPr>
            <a:spLocks noChangeShapeType="1"/>
          </p:cNvSpPr>
          <p:nvPr/>
        </p:nvSpPr>
        <p:spPr bwMode="auto">
          <a:xfrm>
            <a:off x="5435600" y="4652963"/>
            <a:ext cx="3097213" cy="1587"/>
          </a:xfrm>
          <a:prstGeom prst="line">
            <a:avLst/>
          </a:prstGeom>
          <a:noFill/>
          <a:ln w="15840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6390" name="Line 5"/>
          <p:cNvSpPr>
            <a:spLocks noChangeShapeType="1"/>
          </p:cNvSpPr>
          <p:nvPr/>
        </p:nvSpPr>
        <p:spPr bwMode="auto">
          <a:xfrm flipH="1">
            <a:off x="5792788" y="2708275"/>
            <a:ext cx="2382837" cy="2306638"/>
          </a:xfrm>
          <a:prstGeom prst="line">
            <a:avLst/>
          </a:prstGeom>
          <a:noFill/>
          <a:ln w="76320">
            <a:solidFill>
              <a:srgbClr val="FF33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16391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84888" y="1989138"/>
            <a:ext cx="242887" cy="2873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6392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604250" y="4652963"/>
            <a:ext cx="192088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6393" name="Line 9"/>
          <p:cNvSpPr>
            <a:spLocks noChangeShapeType="1"/>
          </p:cNvSpPr>
          <p:nvPr/>
        </p:nvSpPr>
        <p:spPr bwMode="auto">
          <a:xfrm>
            <a:off x="5795963" y="2924175"/>
            <a:ext cx="2016125" cy="2881313"/>
          </a:xfrm>
          <a:prstGeom prst="line">
            <a:avLst/>
          </a:prstGeom>
          <a:noFill/>
          <a:ln w="76200">
            <a:solidFill>
              <a:srgbClr val="0099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>
            <a:off x="5219700" y="3716338"/>
            <a:ext cx="3384550" cy="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395" name="Text Box 11"/>
          <p:cNvSpPr txBox="1">
            <a:spLocks noChangeArrowheads="1"/>
          </p:cNvSpPr>
          <p:nvPr/>
        </p:nvSpPr>
        <p:spPr bwMode="auto">
          <a:xfrm>
            <a:off x="7813675" y="2205038"/>
            <a:ext cx="9350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i="1">
                <a:solidFill>
                  <a:schemeClr val="tx1"/>
                </a:solidFill>
                <a:latin typeface="Times New Roman" pitchFamily="18" charset="0"/>
              </a:rPr>
              <a:t>k&gt;0</a:t>
            </a:r>
            <a:endParaRPr lang="ru-RU" sz="3200" i="1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6396" name="Text Box 12"/>
          <p:cNvSpPr txBox="1">
            <a:spLocks noChangeArrowheads="1"/>
          </p:cNvSpPr>
          <p:nvPr/>
        </p:nvSpPr>
        <p:spPr bwMode="auto">
          <a:xfrm>
            <a:off x="7813675" y="5516563"/>
            <a:ext cx="9350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i="1">
                <a:solidFill>
                  <a:schemeClr val="tx1"/>
                </a:solidFill>
                <a:latin typeface="Times New Roman" pitchFamily="18" charset="0"/>
              </a:rPr>
              <a:t>k&lt;0</a:t>
            </a:r>
            <a:endParaRPr lang="ru-RU" sz="3200" i="1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6397" name="Text Box 13"/>
          <p:cNvSpPr txBox="1">
            <a:spLocks noChangeArrowheads="1"/>
          </p:cNvSpPr>
          <p:nvPr/>
        </p:nvSpPr>
        <p:spPr bwMode="auto">
          <a:xfrm>
            <a:off x="7956550" y="3141663"/>
            <a:ext cx="9350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i="1">
                <a:solidFill>
                  <a:schemeClr val="tx1"/>
                </a:solidFill>
                <a:latin typeface="Times New Roman" pitchFamily="18" charset="0"/>
              </a:rPr>
              <a:t>k=0</a:t>
            </a:r>
            <a:endParaRPr lang="ru-RU" sz="3200" i="1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body"/>
          </p:nvPr>
        </p:nvSpPr>
        <p:spPr>
          <a:xfrm>
            <a:off x="457200" y="1600200"/>
            <a:ext cx="5122863" cy="4495800"/>
          </a:xfrm>
        </p:spPr>
        <p:txBody>
          <a:bodyPr anchor="t"/>
          <a:lstStyle/>
          <a:p>
            <a:pPr marL="609600" indent="-609600" algn="l" eaLnBrk="1" hangingPunct="1">
              <a:spcBef>
                <a:spcPts val="700"/>
              </a:spcBef>
              <a:tabLst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  <a:tab pos="10331450" algn="l"/>
                <a:tab pos="10780713" algn="l"/>
              </a:tabLst>
              <a:defRPr/>
            </a:pPr>
            <a:r>
              <a:rPr lang="ru-RU" sz="3200" b="1" dirty="0" smtClean="0">
                <a:solidFill>
                  <a:srgbClr val="339966"/>
                </a:solidFill>
                <a:latin typeface="Monotype Corsiva" pitchFamily="66" charset="0"/>
              </a:rPr>
              <a:t> </a:t>
            </a:r>
            <a:r>
              <a:rPr lang="en-US" sz="3600" i="1" dirty="0" smtClean="0">
                <a:solidFill>
                  <a:schemeClr val="tx1"/>
                </a:solidFill>
                <a:latin typeface="Times New Roman" pitchFamily="18" charset="0"/>
              </a:rPr>
              <a:t>y</a:t>
            </a:r>
            <a:r>
              <a:rPr lang="ru-RU" sz="3600" i="1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sz="3600" i="1" dirty="0" smtClean="0">
                <a:solidFill>
                  <a:schemeClr val="tx1"/>
                </a:solidFill>
                <a:latin typeface="Times New Roman" pitchFamily="18" charset="0"/>
              </a:rPr>
              <a:t>=</a:t>
            </a:r>
            <a:r>
              <a:rPr lang="ru-RU" sz="3600" i="1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sz="3600" i="1" dirty="0" smtClean="0">
                <a:solidFill>
                  <a:schemeClr val="tx1"/>
                </a:solidFill>
                <a:latin typeface="Times New Roman" pitchFamily="18" charset="0"/>
              </a:rPr>
              <a:t>k</a:t>
            </a:r>
            <a:r>
              <a:rPr lang="ru-RU" sz="3600" i="1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ru-RU" sz="3600" i="1" dirty="0" err="1" smtClean="0">
                <a:solidFill>
                  <a:schemeClr val="tx1"/>
                </a:solidFill>
                <a:latin typeface="Times New Roman" pitchFamily="18" charset="0"/>
              </a:rPr>
              <a:t>х</a:t>
            </a:r>
            <a:endParaRPr lang="ru-RU" sz="3600" i="1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marL="609600" indent="-609600" algn="l" eaLnBrk="1" hangingPunct="1">
              <a:spcBef>
                <a:spcPts val="700"/>
              </a:spcBef>
              <a:tabLst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  <a:tab pos="10331450" algn="l"/>
                <a:tab pos="10780713" algn="l"/>
              </a:tabLst>
              <a:defRPr/>
            </a:pP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</a:rPr>
              <a:t>графиком 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</a:rPr>
              <a:t>функции является 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</a:rPr>
              <a:t>прямая, проходящая через начало координат.</a:t>
            </a:r>
          </a:p>
          <a:p>
            <a:pPr marL="609600" indent="-609600" algn="l" eaLnBrk="1" hangingPunct="1">
              <a:spcBef>
                <a:spcPts val="700"/>
              </a:spcBef>
              <a:tabLst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  <a:tab pos="10331450" algn="l"/>
                <a:tab pos="10780713" algn="l"/>
              </a:tabLst>
              <a:defRPr/>
            </a:pPr>
            <a:r>
              <a:rPr lang="ru-RU" sz="3600" i="1" dirty="0" smtClean="0">
                <a:solidFill>
                  <a:schemeClr val="tx1"/>
                </a:solidFill>
                <a:latin typeface="Times New Roman" pitchFamily="18" charset="0"/>
              </a:rPr>
              <a:t>Свойства:</a:t>
            </a:r>
            <a:endParaRPr lang="ru-RU" sz="3600" i="1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marL="609600" indent="-609600" algn="l" eaLnBrk="1" hangingPunct="1">
              <a:spcBef>
                <a:spcPts val="700"/>
              </a:spcBef>
              <a:tabLst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  <a:tab pos="10331450" algn="l"/>
                <a:tab pos="10780713" algn="l"/>
              </a:tabLst>
              <a:defRPr/>
            </a:pP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</a:rPr>
              <a:t>1.  </a:t>
            </a:r>
            <a:r>
              <a:rPr lang="en-US" sz="3600" i="1" dirty="0" smtClean="0">
                <a:solidFill>
                  <a:schemeClr val="tx1"/>
                </a:solidFill>
                <a:latin typeface="Times New Roman" pitchFamily="18" charset="0"/>
              </a:rPr>
              <a:t>D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</a:rPr>
              <a:t>(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sz="3600" i="1" dirty="0" smtClean="0">
                <a:solidFill>
                  <a:schemeClr val="tx1"/>
                </a:solidFill>
                <a:latin typeface="Times New Roman" pitchFamily="18" charset="0"/>
              </a:rPr>
              <a:t>f</a:t>
            </a:r>
            <a:r>
              <a:rPr lang="ru-RU" sz="3600" i="1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</a:rPr>
              <a:t>)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</a:rPr>
              <a:t>=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sz="3600" i="1" dirty="0" smtClean="0">
                <a:solidFill>
                  <a:schemeClr val="tx1"/>
                </a:solidFill>
                <a:latin typeface="Times New Roman" pitchFamily="18" charset="0"/>
              </a:rPr>
              <a:t>R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</a:rPr>
              <a:t>; </a:t>
            </a:r>
            <a:endParaRPr lang="ru-RU" sz="3600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marL="609600" indent="-609600" algn="l" eaLnBrk="1" hangingPunct="1">
              <a:spcBef>
                <a:spcPts val="700"/>
              </a:spcBef>
              <a:buFont typeface="Times New Roman" pitchFamily="18" charset="0"/>
              <a:buAutoNum type="arabicPeriod" startAt="2"/>
              <a:tabLst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  <a:tab pos="10331450" algn="l"/>
                <a:tab pos="10780713" algn="l"/>
              </a:tabLst>
              <a:defRPr/>
            </a:pPr>
            <a:r>
              <a:rPr lang="en-US" sz="3600" i="1" dirty="0" smtClean="0">
                <a:solidFill>
                  <a:schemeClr val="tx1"/>
                </a:solidFill>
                <a:latin typeface="Times New Roman" pitchFamily="18" charset="0"/>
              </a:rPr>
              <a:t>E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</a:rPr>
              <a:t>(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sz="3600" i="1" dirty="0" smtClean="0">
                <a:solidFill>
                  <a:schemeClr val="tx1"/>
                </a:solidFill>
                <a:latin typeface="Times New Roman" pitchFamily="18" charset="0"/>
              </a:rPr>
              <a:t>f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</a:rPr>
              <a:t>)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</a:rPr>
              <a:t>=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sz="3600" i="1" dirty="0" smtClean="0">
                <a:solidFill>
                  <a:schemeClr val="tx1"/>
                </a:solidFill>
                <a:latin typeface="Times New Roman" pitchFamily="18" charset="0"/>
              </a:rPr>
              <a:t>R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</a:rPr>
              <a:t>; </a:t>
            </a:r>
          </a:p>
        </p:txBody>
      </p:sp>
      <p:sp>
        <p:nvSpPr>
          <p:cNvPr id="17411" name="WordArt 2"/>
          <p:cNvSpPr>
            <a:spLocks noChangeArrowheads="1" noChangeShapeType="1" noTextEdit="1"/>
          </p:cNvSpPr>
          <p:nvPr/>
        </p:nvSpPr>
        <p:spPr bwMode="auto">
          <a:xfrm>
            <a:off x="1258888" y="333375"/>
            <a:ext cx="6546850" cy="9223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noFill/>
                  <a:round/>
                  <a:headEnd/>
                  <a:tailEnd/>
                </a:ln>
                <a:solidFill>
                  <a:srgbClr val="006600"/>
                </a:solidFill>
                <a:effectLst>
                  <a:outerShdw dist="40186" dir="1096358" algn="ctr" rotWithShape="0">
                    <a:srgbClr val="B2B2B2">
                      <a:alpha val="80011"/>
                    </a:srgbClr>
                  </a:outerShdw>
                </a:effectLst>
                <a:latin typeface="Monotype Corsiva"/>
              </a:rPr>
              <a:t>Прямая пропорциональность</a:t>
            </a:r>
          </a:p>
        </p:txBody>
      </p:sp>
      <p:sp>
        <p:nvSpPr>
          <p:cNvPr id="17412" name="Line 3"/>
          <p:cNvSpPr>
            <a:spLocks noChangeShapeType="1"/>
          </p:cNvSpPr>
          <p:nvPr/>
        </p:nvSpPr>
        <p:spPr bwMode="auto">
          <a:xfrm>
            <a:off x="6443663" y="1844675"/>
            <a:ext cx="53975" cy="3748088"/>
          </a:xfrm>
          <a:prstGeom prst="line">
            <a:avLst/>
          </a:prstGeom>
          <a:noFill/>
          <a:ln w="15840">
            <a:solidFill>
              <a:srgbClr val="000000"/>
            </a:solidFill>
            <a:miter lim="800000"/>
            <a:headEnd type="triangle" w="med" len="med"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13" name="Line 4"/>
          <p:cNvSpPr>
            <a:spLocks noChangeShapeType="1"/>
          </p:cNvSpPr>
          <p:nvPr/>
        </p:nvSpPr>
        <p:spPr bwMode="auto">
          <a:xfrm>
            <a:off x="5435600" y="4292600"/>
            <a:ext cx="3097213" cy="1588"/>
          </a:xfrm>
          <a:prstGeom prst="line">
            <a:avLst/>
          </a:prstGeom>
          <a:noFill/>
          <a:ln w="15840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414" name="Line 5"/>
          <p:cNvSpPr>
            <a:spLocks noChangeShapeType="1"/>
          </p:cNvSpPr>
          <p:nvPr/>
        </p:nvSpPr>
        <p:spPr bwMode="auto">
          <a:xfrm flipH="1">
            <a:off x="5937250" y="2420938"/>
            <a:ext cx="1878013" cy="2663825"/>
          </a:xfrm>
          <a:prstGeom prst="line">
            <a:avLst/>
          </a:prstGeom>
          <a:noFill/>
          <a:ln w="76320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17415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67438" y="1773238"/>
            <a:ext cx="200025" cy="236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7416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459788" y="4365625"/>
            <a:ext cx="192087" cy="211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WordArt 1"/>
          <p:cNvSpPr>
            <a:spLocks noChangeArrowheads="1" noChangeShapeType="1" noTextEdit="1"/>
          </p:cNvSpPr>
          <p:nvPr/>
        </p:nvSpPr>
        <p:spPr bwMode="auto">
          <a:xfrm>
            <a:off x="900113" y="404813"/>
            <a:ext cx="7416800" cy="86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noFill/>
                  <a:round/>
                  <a:headEnd/>
                  <a:tailEnd/>
                </a:ln>
                <a:solidFill>
                  <a:srgbClr val="006600"/>
                </a:solidFill>
                <a:effectLst>
                  <a:outerShdw dist="40186" dir="1096358" algn="ctr" rotWithShape="0">
                    <a:srgbClr val="B2B2B2">
                      <a:alpha val="80011"/>
                    </a:srgbClr>
                  </a:outerShdw>
                </a:effectLst>
                <a:latin typeface="Monotype Corsiva"/>
              </a:rPr>
              <a:t>Обратная пропорциональность</a:t>
            </a:r>
          </a:p>
        </p:txBody>
      </p:sp>
      <p:sp>
        <p:nvSpPr>
          <p:cNvPr id="3077" name="Line 2"/>
          <p:cNvSpPr>
            <a:spLocks noChangeShapeType="1"/>
          </p:cNvSpPr>
          <p:nvPr/>
        </p:nvSpPr>
        <p:spPr bwMode="auto">
          <a:xfrm>
            <a:off x="7378700" y="1052513"/>
            <a:ext cx="73025" cy="3240087"/>
          </a:xfrm>
          <a:prstGeom prst="line">
            <a:avLst/>
          </a:prstGeom>
          <a:noFill/>
          <a:ln w="15840">
            <a:solidFill>
              <a:srgbClr val="000000"/>
            </a:solidFill>
            <a:miter lim="800000"/>
            <a:headEnd type="triangle" w="med" len="med"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78" name="Line 3"/>
          <p:cNvSpPr>
            <a:spLocks noChangeShapeType="1"/>
          </p:cNvSpPr>
          <p:nvPr/>
        </p:nvSpPr>
        <p:spPr bwMode="auto">
          <a:xfrm>
            <a:off x="6011863" y="2708275"/>
            <a:ext cx="2952750" cy="1588"/>
          </a:xfrm>
          <a:prstGeom prst="line">
            <a:avLst/>
          </a:prstGeom>
          <a:noFill/>
          <a:ln w="15840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body"/>
          </p:nvPr>
        </p:nvSpPr>
        <p:spPr>
          <a:xfrm>
            <a:off x="457200" y="1630363"/>
            <a:ext cx="5627688" cy="3598862"/>
          </a:xfrm>
        </p:spPr>
        <p:txBody>
          <a:bodyPr anchor="t"/>
          <a:lstStyle/>
          <a:p>
            <a:pPr marL="447675" indent="-447675" algn="l" eaLnBrk="1" hangingPunct="1">
              <a:spcBef>
                <a:spcPts val="700"/>
              </a:spcBef>
              <a:tabLst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ru-RU" sz="3200" b="1" dirty="0" smtClean="0">
                <a:solidFill>
                  <a:srgbClr val="339966"/>
                </a:solidFill>
                <a:latin typeface="Monotype Corsiva" pitchFamily="66" charset="0"/>
              </a:rPr>
              <a:t>  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</a:rPr>
              <a:t>функция вида </a:t>
            </a:r>
            <a:r>
              <a:rPr lang="en-US" sz="3600" i="1" dirty="0" smtClean="0">
                <a:solidFill>
                  <a:schemeClr val="tx1"/>
                </a:solidFill>
                <a:latin typeface="Times New Roman" pitchFamily="18" charset="0"/>
              </a:rPr>
              <a:t>y</a:t>
            </a:r>
            <a:r>
              <a:rPr lang="ru-RU" sz="3600" i="1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sz="3600" i="1" dirty="0" smtClean="0">
                <a:solidFill>
                  <a:schemeClr val="tx1"/>
                </a:solidFill>
                <a:latin typeface="Times New Roman" pitchFamily="18" charset="0"/>
              </a:rPr>
              <a:t>=</a:t>
            </a:r>
            <a:r>
              <a:rPr lang="ru-RU" sz="3600" i="1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</a:rPr>
              <a:t>    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</a:rPr>
              <a:t>;</a:t>
            </a:r>
            <a:endParaRPr lang="ru-RU" sz="3600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marL="447675" indent="-447675" algn="l" eaLnBrk="1" hangingPunct="1">
              <a:spcBef>
                <a:spcPts val="700"/>
              </a:spcBef>
              <a:tabLst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</a:rPr>
              <a:t>графиком функции является 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</a:rPr>
              <a:t>гипербола</a:t>
            </a:r>
          </a:p>
          <a:p>
            <a:pPr marL="447675" indent="-447675" algn="l" eaLnBrk="1" hangingPunct="1">
              <a:spcBef>
                <a:spcPts val="700"/>
              </a:spcBef>
              <a:tabLst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</a:rPr>
              <a:t>Свойства:</a:t>
            </a:r>
            <a:endParaRPr lang="ru-RU" sz="3600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marL="447675" indent="-447675" algn="l" eaLnBrk="1" hangingPunct="1">
              <a:spcBef>
                <a:spcPts val="700"/>
              </a:spcBef>
              <a:tabLst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</a:rPr>
              <a:t>1. </a:t>
            </a:r>
            <a:r>
              <a:rPr lang="en-US" sz="3600" i="1" dirty="0" smtClean="0">
                <a:solidFill>
                  <a:schemeClr val="tx1"/>
                </a:solidFill>
                <a:latin typeface="Times New Roman" pitchFamily="18" charset="0"/>
              </a:rPr>
              <a:t>D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</a:rPr>
              <a:t>(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sz="3600" i="1" dirty="0" smtClean="0">
                <a:solidFill>
                  <a:schemeClr val="tx1"/>
                </a:solidFill>
                <a:latin typeface="Times New Roman" pitchFamily="18" charset="0"/>
              </a:rPr>
              <a:t>f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</a:rPr>
              <a:t>)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</a:rPr>
              <a:t>=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</a:rPr>
              <a:t> (-∞;0)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</a:rPr>
              <a:t>  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</a:rPr>
              <a:t>(0;∞) </a:t>
            </a:r>
          </a:p>
          <a:p>
            <a:pPr marL="447675" indent="-447675" algn="l" eaLnBrk="1" hangingPunct="1">
              <a:spcBef>
                <a:spcPts val="700"/>
              </a:spcBef>
              <a:tabLst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</a:rPr>
              <a:t>2. </a:t>
            </a:r>
            <a:r>
              <a:rPr lang="en-US" sz="3600" i="1" dirty="0" smtClean="0">
                <a:solidFill>
                  <a:schemeClr val="tx1"/>
                </a:solidFill>
                <a:latin typeface="Times New Roman" pitchFamily="18" charset="0"/>
              </a:rPr>
              <a:t>E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</a:rPr>
              <a:t>(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sz="3600" i="1" dirty="0" smtClean="0">
                <a:solidFill>
                  <a:schemeClr val="tx1"/>
                </a:solidFill>
                <a:latin typeface="Times New Roman" pitchFamily="18" charset="0"/>
              </a:rPr>
              <a:t>f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</a:rPr>
              <a:t>)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</a:rPr>
              <a:t> = (-∞;0)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</a:rPr>
              <a:t>   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</a:rPr>
              <a:t>(0;∞);</a:t>
            </a:r>
          </a:p>
          <a:p>
            <a:pPr marL="447675" indent="-447675" algn="l" eaLnBrk="1" hangingPunct="1">
              <a:spcBef>
                <a:spcPts val="700"/>
              </a:spcBef>
              <a:tabLst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lang="ru-RU" sz="3600" dirty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3080" name="Freeform 5"/>
          <p:cNvSpPr>
            <a:spLocks noChangeArrowheads="1"/>
          </p:cNvSpPr>
          <p:nvPr/>
        </p:nvSpPr>
        <p:spPr bwMode="auto">
          <a:xfrm>
            <a:off x="7524750" y="1125538"/>
            <a:ext cx="1295400" cy="1439862"/>
          </a:xfrm>
          <a:custGeom>
            <a:avLst/>
            <a:gdLst>
              <a:gd name="T0" fmla="*/ 0 w 1316"/>
              <a:gd name="T1" fmla="*/ 0 h 1452"/>
              <a:gd name="T2" fmla="*/ 46 w 1316"/>
              <a:gd name="T3" fmla="*/ 590 h 1452"/>
              <a:gd name="T4" fmla="*/ 137 w 1316"/>
              <a:gd name="T5" fmla="*/ 998 h 1452"/>
              <a:gd name="T6" fmla="*/ 363 w 1316"/>
              <a:gd name="T7" fmla="*/ 1270 h 1452"/>
              <a:gd name="T8" fmla="*/ 817 w 1316"/>
              <a:gd name="T9" fmla="*/ 1406 h 1452"/>
              <a:gd name="T10" fmla="*/ 1316 w 1316"/>
              <a:gd name="T11" fmla="*/ 1452 h 145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316"/>
              <a:gd name="T19" fmla="*/ 0 h 1452"/>
              <a:gd name="T20" fmla="*/ 1316 w 1316"/>
              <a:gd name="T21" fmla="*/ 1452 h 145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316" h="1452">
                <a:moveTo>
                  <a:pt x="0" y="0"/>
                </a:moveTo>
                <a:cubicBezTo>
                  <a:pt x="11" y="212"/>
                  <a:pt x="23" y="424"/>
                  <a:pt x="46" y="590"/>
                </a:cubicBezTo>
                <a:cubicBezTo>
                  <a:pt x="69" y="756"/>
                  <a:pt x="84" y="885"/>
                  <a:pt x="137" y="998"/>
                </a:cubicBezTo>
                <a:cubicBezTo>
                  <a:pt x="190" y="1111"/>
                  <a:pt x="250" y="1202"/>
                  <a:pt x="363" y="1270"/>
                </a:cubicBezTo>
                <a:cubicBezTo>
                  <a:pt x="476" y="1338"/>
                  <a:pt x="658" y="1376"/>
                  <a:pt x="817" y="1406"/>
                </a:cubicBezTo>
                <a:cubicBezTo>
                  <a:pt x="976" y="1436"/>
                  <a:pt x="1210" y="1444"/>
                  <a:pt x="1316" y="1452"/>
                </a:cubicBezTo>
              </a:path>
            </a:pathLst>
          </a:custGeom>
          <a:noFill/>
          <a:ln w="44280">
            <a:solidFill>
              <a:srgbClr val="FF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81" name="Freeform 6"/>
          <p:cNvSpPr>
            <a:spLocks noChangeArrowheads="1"/>
          </p:cNvSpPr>
          <p:nvPr/>
        </p:nvSpPr>
        <p:spPr bwMode="auto">
          <a:xfrm rot="10800000">
            <a:off x="6083300" y="2781300"/>
            <a:ext cx="1225550" cy="1439863"/>
          </a:xfrm>
          <a:custGeom>
            <a:avLst/>
            <a:gdLst>
              <a:gd name="T0" fmla="*/ 0 w 1316"/>
              <a:gd name="T1" fmla="*/ 0 h 1452"/>
              <a:gd name="T2" fmla="*/ 46 w 1316"/>
              <a:gd name="T3" fmla="*/ 590 h 1452"/>
              <a:gd name="T4" fmla="*/ 137 w 1316"/>
              <a:gd name="T5" fmla="*/ 998 h 1452"/>
              <a:gd name="T6" fmla="*/ 363 w 1316"/>
              <a:gd name="T7" fmla="*/ 1270 h 1452"/>
              <a:gd name="T8" fmla="*/ 817 w 1316"/>
              <a:gd name="T9" fmla="*/ 1406 h 1452"/>
              <a:gd name="T10" fmla="*/ 1316 w 1316"/>
              <a:gd name="T11" fmla="*/ 1452 h 145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316"/>
              <a:gd name="T19" fmla="*/ 0 h 1452"/>
              <a:gd name="T20" fmla="*/ 1316 w 1316"/>
              <a:gd name="T21" fmla="*/ 1452 h 145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316" h="1452">
                <a:moveTo>
                  <a:pt x="0" y="0"/>
                </a:moveTo>
                <a:cubicBezTo>
                  <a:pt x="11" y="212"/>
                  <a:pt x="23" y="424"/>
                  <a:pt x="46" y="590"/>
                </a:cubicBezTo>
                <a:cubicBezTo>
                  <a:pt x="69" y="756"/>
                  <a:pt x="84" y="885"/>
                  <a:pt x="137" y="998"/>
                </a:cubicBezTo>
                <a:cubicBezTo>
                  <a:pt x="190" y="1111"/>
                  <a:pt x="250" y="1202"/>
                  <a:pt x="363" y="1270"/>
                </a:cubicBezTo>
                <a:cubicBezTo>
                  <a:pt x="476" y="1338"/>
                  <a:pt x="658" y="1376"/>
                  <a:pt x="817" y="1406"/>
                </a:cubicBezTo>
                <a:cubicBezTo>
                  <a:pt x="976" y="1436"/>
                  <a:pt x="1210" y="1444"/>
                  <a:pt x="1316" y="1452"/>
                </a:cubicBezTo>
              </a:path>
            </a:pathLst>
          </a:custGeom>
          <a:noFill/>
          <a:ln w="44280">
            <a:solidFill>
              <a:srgbClr val="FF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3082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34213" y="1125538"/>
            <a:ext cx="201612" cy="238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3083" name="Picture 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843963" y="2781300"/>
            <a:ext cx="192087" cy="211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2298" name="Rectangle 10"/>
          <p:cNvSpPr>
            <a:spLocks noChangeArrowheads="1"/>
          </p:cNvSpPr>
          <p:nvPr/>
        </p:nvSpPr>
        <p:spPr bwMode="auto">
          <a:xfrm>
            <a:off x="4284663" y="1409700"/>
            <a:ext cx="8651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32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k</a:t>
            </a:r>
            <a:endParaRPr lang="ru-RU" sz="3200" i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085" name="Line 11"/>
          <p:cNvSpPr>
            <a:spLocks noChangeShapeType="1"/>
          </p:cNvSpPr>
          <p:nvPr/>
        </p:nvSpPr>
        <p:spPr bwMode="auto">
          <a:xfrm>
            <a:off x="4211638" y="1989138"/>
            <a:ext cx="5762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00" name="Rectangle 12"/>
          <p:cNvSpPr>
            <a:spLocks noChangeArrowheads="1"/>
          </p:cNvSpPr>
          <p:nvPr/>
        </p:nvSpPr>
        <p:spPr bwMode="auto">
          <a:xfrm>
            <a:off x="4284663" y="1912938"/>
            <a:ext cx="3651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i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x</a:t>
            </a:r>
            <a:endParaRPr lang="ru-RU" sz="3200" i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087" name="Text Box 13"/>
          <p:cNvSpPr txBox="1">
            <a:spLocks noChangeArrowheads="1"/>
          </p:cNvSpPr>
          <p:nvPr/>
        </p:nvSpPr>
        <p:spPr bwMode="auto">
          <a:xfrm>
            <a:off x="7813675" y="1052513"/>
            <a:ext cx="9350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i="1">
                <a:solidFill>
                  <a:schemeClr val="tx1"/>
                </a:solidFill>
                <a:latin typeface="Times New Roman" pitchFamily="18" charset="0"/>
              </a:rPr>
              <a:t>k&gt;0</a:t>
            </a:r>
            <a:endParaRPr lang="ru-RU" sz="3200" i="1">
              <a:solidFill>
                <a:schemeClr val="tx1"/>
              </a:solidFill>
              <a:latin typeface="Times New Roman" pitchFamily="18" charset="0"/>
            </a:endParaRPr>
          </a:p>
        </p:txBody>
      </p:sp>
      <p:graphicFrame>
        <p:nvGraphicFramePr>
          <p:cNvPr id="12302" name="Object 14"/>
          <p:cNvGraphicFramePr>
            <a:graphicFrameLocks noChangeAspect="1"/>
          </p:cNvGraphicFramePr>
          <p:nvPr/>
        </p:nvGraphicFramePr>
        <p:xfrm>
          <a:off x="3571868" y="4929198"/>
          <a:ext cx="327025" cy="407987"/>
        </p:xfrm>
        <a:graphic>
          <a:graphicData uri="http://schemas.openxmlformats.org/presentationml/2006/ole">
            <p:oleObj spid="_x0000_s80898" name="Формула" r:id="rId6" imgW="152334" imgH="190417" progId="Equation.3">
              <p:embed/>
            </p:oleObj>
          </a:graphicData>
        </a:graphic>
      </p:graphicFrame>
      <p:graphicFrame>
        <p:nvGraphicFramePr>
          <p:cNvPr id="12303" name="Object 15"/>
          <p:cNvGraphicFramePr>
            <a:graphicFrameLocks noChangeAspect="1"/>
          </p:cNvGraphicFramePr>
          <p:nvPr/>
        </p:nvGraphicFramePr>
        <p:xfrm>
          <a:off x="3571868" y="4286256"/>
          <a:ext cx="327025" cy="407988"/>
        </p:xfrm>
        <a:graphic>
          <a:graphicData uri="http://schemas.openxmlformats.org/presentationml/2006/ole">
            <p:oleObj spid="_x0000_s80899" name="Формула" r:id="rId7" imgW="152334" imgH="190417" progId="Equation.3">
              <p:embed/>
            </p:oleObj>
          </a:graphicData>
        </a:graphic>
      </p:graphicFrame>
      <p:sp>
        <p:nvSpPr>
          <p:cNvPr id="3088" name="Line 17"/>
          <p:cNvSpPr>
            <a:spLocks noChangeShapeType="1"/>
          </p:cNvSpPr>
          <p:nvPr/>
        </p:nvSpPr>
        <p:spPr bwMode="auto">
          <a:xfrm>
            <a:off x="6011863" y="3357563"/>
            <a:ext cx="73025" cy="3240087"/>
          </a:xfrm>
          <a:prstGeom prst="line">
            <a:avLst/>
          </a:prstGeom>
          <a:noFill/>
          <a:ln w="15840">
            <a:solidFill>
              <a:srgbClr val="000000"/>
            </a:solidFill>
            <a:miter lim="800000"/>
            <a:headEnd type="triangle" w="med" len="med"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89" name="Line 18"/>
          <p:cNvSpPr>
            <a:spLocks noChangeShapeType="1"/>
          </p:cNvSpPr>
          <p:nvPr/>
        </p:nvSpPr>
        <p:spPr bwMode="auto">
          <a:xfrm>
            <a:off x="4572000" y="5157788"/>
            <a:ext cx="2952750" cy="1587"/>
          </a:xfrm>
          <a:prstGeom prst="line">
            <a:avLst/>
          </a:prstGeom>
          <a:noFill/>
          <a:ln w="15840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090" name="Freeform 19"/>
          <p:cNvSpPr>
            <a:spLocks noChangeArrowheads="1"/>
          </p:cNvSpPr>
          <p:nvPr/>
        </p:nvSpPr>
        <p:spPr bwMode="auto">
          <a:xfrm flipH="1">
            <a:off x="4645025" y="3644900"/>
            <a:ext cx="1295400" cy="1439863"/>
          </a:xfrm>
          <a:custGeom>
            <a:avLst/>
            <a:gdLst>
              <a:gd name="T0" fmla="*/ 0 w 1316"/>
              <a:gd name="T1" fmla="*/ 0 h 1452"/>
              <a:gd name="T2" fmla="*/ 46 w 1316"/>
              <a:gd name="T3" fmla="*/ 590 h 1452"/>
              <a:gd name="T4" fmla="*/ 137 w 1316"/>
              <a:gd name="T5" fmla="*/ 998 h 1452"/>
              <a:gd name="T6" fmla="*/ 363 w 1316"/>
              <a:gd name="T7" fmla="*/ 1270 h 1452"/>
              <a:gd name="T8" fmla="*/ 817 w 1316"/>
              <a:gd name="T9" fmla="*/ 1406 h 1452"/>
              <a:gd name="T10" fmla="*/ 1316 w 1316"/>
              <a:gd name="T11" fmla="*/ 1452 h 145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316"/>
              <a:gd name="T19" fmla="*/ 0 h 1452"/>
              <a:gd name="T20" fmla="*/ 1316 w 1316"/>
              <a:gd name="T21" fmla="*/ 1452 h 145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316" h="1452">
                <a:moveTo>
                  <a:pt x="0" y="0"/>
                </a:moveTo>
                <a:cubicBezTo>
                  <a:pt x="11" y="212"/>
                  <a:pt x="23" y="424"/>
                  <a:pt x="46" y="590"/>
                </a:cubicBezTo>
                <a:cubicBezTo>
                  <a:pt x="69" y="756"/>
                  <a:pt x="84" y="885"/>
                  <a:pt x="137" y="998"/>
                </a:cubicBezTo>
                <a:cubicBezTo>
                  <a:pt x="190" y="1111"/>
                  <a:pt x="250" y="1202"/>
                  <a:pt x="363" y="1270"/>
                </a:cubicBezTo>
                <a:cubicBezTo>
                  <a:pt x="476" y="1338"/>
                  <a:pt x="658" y="1376"/>
                  <a:pt x="817" y="1406"/>
                </a:cubicBezTo>
                <a:cubicBezTo>
                  <a:pt x="976" y="1436"/>
                  <a:pt x="1210" y="1444"/>
                  <a:pt x="1316" y="1452"/>
                </a:cubicBezTo>
              </a:path>
            </a:pathLst>
          </a:custGeom>
          <a:noFill/>
          <a:ln w="44323">
            <a:solidFill>
              <a:srgbClr val="33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91" name="Freeform 20"/>
          <p:cNvSpPr>
            <a:spLocks noChangeArrowheads="1"/>
          </p:cNvSpPr>
          <p:nvPr/>
        </p:nvSpPr>
        <p:spPr bwMode="auto">
          <a:xfrm rot="10800000" flipH="1">
            <a:off x="6156325" y="5229225"/>
            <a:ext cx="1225550" cy="1439863"/>
          </a:xfrm>
          <a:custGeom>
            <a:avLst/>
            <a:gdLst>
              <a:gd name="T0" fmla="*/ 0 w 1316"/>
              <a:gd name="T1" fmla="*/ 0 h 1452"/>
              <a:gd name="T2" fmla="*/ 46 w 1316"/>
              <a:gd name="T3" fmla="*/ 590 h 1452"/>
              <a:gd name="T4" fmla="*/ 137 w 1316"/>
              <a:gd name="T5" fmla="*/ 998 h 1452"/>
              <a:gd name="T6" fmla="*/ 363 w 1316"/>
              <a:gd name="T7" fmla="*/ 1270 h 1452"/>
              <a:gd name="T8" fmla="*/ 817 w 1316"/>
              <a:gd name="T9" fmla="*/ 1406 h 1452"/>
              <a:gd name="T10" fmla="*/ 1316 w 1316"/>
              <a:gd name="T11" fmla="*/ 1452 h 145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316"/>
              <a:gd name="T19" fmla="*/ 0 h 1452"/>
              <a:gd name="T20" fmla="*/ 1316 w 1316"/>
              <a:gd name="T21" fmla="*/ 1452 h 145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316" h="1452">
                <a:moveTo>
                  <a:pt x="0" y="0"/>
                </a:moveTo>
                <a:cubicBezTo>
                  <a:pt x="11" y="212"/>
                  <a:pt x="23" y="424"/>
                  <a:pt x="46" y="590"/>
                </a:cubicBezTo>
                <a:cubicBezTo>
                  <a:pt x="69" y="756"/>
                  <a:pt x="84" y="885"/>
                  <a:pt x="137" y="998"/>
                </a:cubicBezTo>
                <a:cubicBezTo>
                  <a:pt x="190" y="1111"/>
                  <a:pt x="250" y="1202"/>
                  <a:pt x="363" y="1270"/>
                </a:cubicBezTo>
                <a:cubicBezTo>
                  <a:pt x="476" y="1338"/>
                  <a:pt x="658" y="1376"/>
                  <a:pt x="817" y="1406"/>
                </a:cubicBezTo>
                <a:cubicBezTo>
                  <a:pt x="976" y="1436"/>
                  <a:pt x="1210" y="1444"/>
                  <a:pt x="1316" y="1452"/>
                </a:cubicBezTo>
              </a:path>
            </a:pathLst>
          </a:custGeom>
          <a:noFill/>
          <a:ln w="44323">
            <a:solidFill>
              <a:srgbClr val="33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92" name="Text Box 22"/>
          <p:cNvSpPr txBox="1">
            <a:spLocks noChangeArrowheads="1"/>
          </p:cNvSpPr>
          <p:nvPr/>
        </p:nvSpPr>
        <p:spPr bwMode="auto">
          <a:xfrm>
            <a:off x="4500563" y="5516563"/>
            <a:ext cx="9350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i="1">
                <a:solidFill>
                  <a:schemeClr val="tx1"/>
                </a:solidFill>
                <a:latin typeface="Times New Roman" pitchFamily="18" charset="0"/>
              </a:rPr>
              <a:t>k&lt;0</a:t>
            </a:r>
            <a:endParaRPr lang="ru-RU" sz="3200" i="1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WordArt 6"/>
          <p:cNvSpPr>
            <a:spLocks noChangeArrowheads="1" noChangeShapeType="1" noTextEdit="1"/>
          </p:cNvSpPr>
          <p:nvPr/>
        </p:nvSpPr>
        <p:spPr bwMode="auto">
          <a:xfrm>
            <a:off x="1331913" y="476250"/>
            <a:ext cx="6264275" cy="7921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noFill/>
                  <a:round/>
                  <a:headEnd/>
                  <a:tailEnd/>
                </a:ln>
                <a:solidFill>
                  <a:srgbClr val="006600"/>
                </a:solidFill>
                <a:effectLst>
                  <a:outerShdw dist="40186" dir="1096358" algn="ctr" rotWithShape="0">
                    <a:srgbClr val="B2B2B2">
                      <a:alpha val="80011"/>
                    </a:srgbClr>
                  </a:outerShdw>
                </a:effectLst>
                <a:latin typeface="Monotype Corsiva"/>
              </a:rPr>
              <a:t>Определение функции</a:t>
            </a:r>
          </a:p>
        </p:txBody>
      </p:sp>
      <p:sp>
        <p:nvSpPr>
          <p:cNvPr id="6152" name="Rectangle 8"/>
          <p:cNvSpPr>
            <a:spLocks noGrp="1" noChangeArrowheads="1"/>
          </p:cNvSpPr>
          <p:nvPr>
            <p:ph type="title"/>
          </p:nvPr>
        </p:nvSpPr>
        <p:spPr>
          <a:xfrm>
            <a:off x="395288" y="908050"/>
            <a:ext cx="8496300" cy="3600450"/>
          </a:xfrm>
        </p:spPr>
        <p:txBody>
          <a:bodyPr/>
          <a:lstStyle/>
          <a:p>
            <a:pPr algn="just" eaLnBrk="1" hangingPunct="1"/>
            <a:r>
              <a:rPr lang="ru-RU" sz="3600" i="1" smtClean="0">
                <a:solidFill>
                  <a:srgbClr val="FF0066"/>
                </a:solidFill>
                <a:effectLst/>
                <a:latin typeface="Times New Roman" pitchFamily="18" charset="0"/>
              </a:rPr>
              <a:t>Функция</a:t>
            </a:r>
            <a:r>
              <a:rPr lang="ru-RU" sz="3600" smtClean="0">
                <a:effectLst/>
                <a:latin typeface="Times New Roman" pitchFamily="18" charset="0"/>
              </a:rPr>
              <a:t> </a:t>
            </a:r>
            <a:r>
              <a:rPr lang="ru-RU" sz="3600" smtClean="0">
                <a:solidFill>
                  <a:schemeClr val="tx1"/>
                </a:solidFill>
                <a:effectLst/>
                <a:latin typeface="Times New Roman" pitchFamily="18" charset="0"/>
              </a:rPr>
              <a:t>– это зависимость переменной </a:t>
            </a:r>
            <a:r>
              <a:rPr lang="ru-RU" sz="3600" i="1" smtClean="0">
                <a:solidFill>
                  <a:schemeClr val="tx1"/>
                </a:solidFill>
                <a:effectLst/>
                <a:latin typeface="Times New Roman" pitchFamily="18" charset="0"/>
              </a:rPr>
              <a:t>у</a:t>
            </a:r>
            <a:r>
              <a:rPr lang="ru-RU" sz="3600" smtClean="0">
                <a:solidFill>
                  <a:schemeClr val="tx1"/>
                </a:solidFill>
                <a:effectLst/>
                <a:latin typeface="Times New Roman" pitchFamily="18" charset="0"/>
              </a:rPr>
              <a:t> от переменной </a:t>
            </a:r>
            <a:r>
              <a:rPr lang="ru-RU" sz="3600" i="1" smtClean="0">
                <a:solidFill>
                  <a:schemeClr val="tx1"/>
                </a:solidFill>
                <a:effectLst/>
                <a:latin typeface="Times New Roman" pitchFamily="18" charset="0"/>
              </a:rPr>
              <a:t>х</a:t>
            </a:r>
            <a:r>
              <a:rPr lang="ru-RU" sz="3600" smtClean="0">
                <a:solidFill>
                  <a:schemeClr val="tx1"/>
                </a:solidFill>
                <a:effectLst/>
                <a:latin typeface="Times New Roman" pitchFamily="18" charset="0"/>
              </a:rPr>
              <a:t>, при которой каждому значению переменной </a:t>
            </a:r>
            <a:r>
              <a:rPr lang="ru-RU" sz="3600" i="1" smtClean="0">
                <a:solidFill>
                  <a:schemeClr val="tx1"/>
                </a:solidFill>
                <a:effectLst/>
                <a:latin typeface="Times New Roman" pitchFamily="18" charset="0"/>
              </a:rPr>
              <a:t>х</a:t>
            </a:r>
            <a:r>
              <a:rPr lang="ru-RU" sz="3600" smtClean="0">
                <a:solidFill>
                  <a:schemeClr val="tx1"/>
                </a:solidFill>
                <a:effectLst/>
                <a:latin typeface="Times New Roman" pitchFamily="18" charset="0"/>
              </a:rPr>
              <a:t> соответствует единственное значение переменной </a:t>
            </a:r>
            <a:r>
              <a:rPr lang="ru-RU" sz="3600" i="1" smtClean="0">
                <a:solidFill>
                  <a:schemeClr val="tx1"/>
                </a:solidFill>
                <a:effectLst/>
                <a:latin typeface="Times New Roman" pitchFamily="18" charset="0"/>
              </a:rPr>
              <a:t>у</a:t>
            </a:r>
            <a:r>
              <a:rPr lang="ru-RU" sz="3600" smtClean="0">
                <a:solidFill>
                  <a:schemeClr val="tx1"/>
                </a:solidFill>
                <a:effectLst/>
                <a:latin typeface="Times New Roman" pitchFamily="18" charset="0"/>
              </a:rPr>
              <a:t>.</a:t>
            </a:r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971550" y="4005263"/>
            <a:ext cx="7416800" cy="2563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ru-RU" sz="3600" i="1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х</a:t>
            </a:r>
            <a:r>
              <a:rPr lang="ru-RU" sz="360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ru-RU" sz="36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–</a:t>
            </a:r>
            <a:r>
              <a:rPr lang="ru-RU" sz="36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ru-RU" sz="3600" i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независимая переменная</a:t>
            </a:r>
            <a:r>
              <a:rPr lang="ru-RU" sz="36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или </a:t>
            </a:r>
            <a:r>
              <a:rPr lang="ru-RU" sz="3600" i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аргумент</a:t>
            </a:r>
          </a:p>
          <a:p>
            <a:pPr algn="just">
              <a:spcBef>
                <a:spcPct val="50000"/>
              </a:spcBef>
              <a:defRPr/>
            </a:pPr>
            <a:r>
              <a:rPr lang="ru-RU" sz="3600" i="1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у</a:t>
            </a:r>
            <a:r>
              <a:rPr lang="ru-RU" sz="360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ru-RU" sz="36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– </a:t>
            </a:r>
            <a:r>
              <a:rPr lang="ru-RU" sz="3600" i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зависимая переменная</a:t>
            </a:r>
            <a:r>
              <a:rPr lang="ru-RU" sz="36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или </a:t>
            </a:r>
            <a:r>
              <a:rPr lang="ru-RU" sz="3600" i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значение функции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2" grpId="0"/>
      <p:bldP spid="615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Line 1"/>
          <p:cNvSpPr>
            <a:spLocks noChangeShapeType="1"/>
          </p:cNvSpPr>
          <p:nvPr/>
        </p:nvSpPr>
        <p:spPr bwMode="auto">
          <a:xfrm>
            <a:off x="7092950" y="1989138"/>
            <a:ext cx="53975" cy="3748087"/>
          </a:xfrm>
          <a:prstGeom prst="line">
            <a:avLst/>
          </a:prstGeom>
          <a:noFill/>
          <a:ln w="15840">
            <a:solidFill>
              <a:srgbClr val="000000"/>
            </a:solidFill>
            <a:miter lim="800000"/>
            <a:headEnd type="triangle" w="med" len="med"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35" name="WordArt 2"/>
          <p:cNvSpPr>
            <a:spLocks noChangeArrowheads="1" noChangeShapeType="1" noTextEdit="1"/>
          </p:cNvSpPr>
          <p:nvPr/>
        </p:nvSpPr>
        <p:spPr bwMode="auto">
          <a:xfrm>
            <a:off x="1619250" y="404813"/>
            <a:ext cx="6408738" cy="7921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noFill/>
                  <a:round/>
                  <a:headEnd/>
                  <a:tailEnd/>
                </a:ln>
                <a:solidFill>
                  <a:srgbClr val="006600"/>
                </a:solidFill>
                <a:effectLst>
                  <a:outerShdw dist="40186" dir="1096358" algn="ctr" rotWithShape="0">
                    <a:srgbClr val="B2B2B2">
                      <a:alpha val="80011"/>
                    </a:srgbClr>
                  </a:outerShdw>
                </a:effectLst>
                <a:latin typeface="Monotype Corsiva"/>
              </a:rPr>
              <a:t>Квадратичная функция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/>
          </p:nvPr>
        </p:nvSpPr>
        <p:spPr>
          <a:xfrm>
            <a:off x="457200" y="1600200"/>
            <a:ext cx="5122863" cy="3268663"/>
          </a:xfrm>
        </p:spPr>
        <p:txBody>
          <a:bodyPr anchor="t"/>
          <a:lstStyle/>
          <a:p>
            <a:pPr marL="354013" indent="-354013" algn="l" eaLnBrk="1" hangingPunct="1">
              <a:spcBef>
                <a:spcPts val="700"/>
              </a:spcBef>
              <a:tabLst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3200" dirty="0" smtClean="0">
                <a:solidFill>
                  <a:srgbClr val="FFFFFF"/>
                </a:solidFill>
              </a:rPr>
              <a:t> 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</a:rPr>
              <a:t>функция вида </a:t>
            </a:r>
            <a:r>
              <a:rPr lang="en-US" sz="3600" i="1" dirty="0" smtClean="0">
                <a:solidFill>
                  <a:schemeClr val="tx1"/>
                </a:solidFill>
                <a:latin typeface="Times New Roman" pitchFamily="18" charset="0"/>
              </a:rPr>
              <a:t>y</a:t>
            </a:r>
            <a:r>
              <a:rPr lang="ru-RU" sz="3600" i="1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sz="3600" i="1" dirty="0" smtClean="0">
                <a:solidFill>
                  <a:schemeClr val="tx1"/>
                </a:solidFill>
                <a:latin typeface="Times New Roman" pitchFamily="18" charset="0"/>
              </a:rPr>
              <a:t>=</a:t>
            </a:r>
            <a:r>
              <a:rPr lang="ru-RU" sz="3600" i="1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sz="3600" i="1" dirty="0" smtClean="0">
                <a:solidFill>
                  <a:schemeClr val="tx1"/>
                </a:solidFill>
                <a:latin typeface="Times New Roman" pitchFamily="18" charset="0"/>
              </a:rPr>
              <a:t>x²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endParaRPr lang="ru-RU" sz="3600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marL="354013" indent="-354013" algn="l" eaLnBrk="1" hangingPunct="1">
              <a:spcBef>
                <a:spcPts val="700"/>
              </a:spcBef>
              <a:tabLst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</a:rPr>
              <a:t>графиком функции является 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</a:rPr>
              <a:t>парабола</a:t>
            </a:r>
          </a:p>
          <a:p>
            <a:pPr marL="354013" indent="-354013" algn="l" eaLnBrk="1" hangingPunct="1">
              <a:spcBef>
                <a:spcPts val="700"/>
              </a:spcBef>
              <a:tabLst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</a:rPr>
              <a:t>Свойства:</a:t>
            </a:r>
            <a:endParaRPr lang="ru-RU" sz="3600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marL="354013" indent="-354013" algn="l" eaLnBrk="1" hangingPunct="1">
              <a:spcBef>
                <a:spcPts val="700"/>
              </a:spcBef>
              <a:buFont typeface="Times New Roman" pitchFamily="18" charset="0"/>
              <a:buAutoNum type="arabicPeriod"/>
              <a:tabLst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3600" i="1" dirty="0" smtClean="0">
                <a:solidFill>
                  <a:schemeClr val="tx1"/>
                </a:solidFill>
                <a:latin typeface="Times New Roman" pitchFamily="18" charset="0"/>
              </a:rPr>
              <a:t>D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</a:rPr>
              <a:t>(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sz="3600" i="1" dirty="0" smtClean="0">
                <a:solidFill>
                  <a:schemeClr val="tx1"/>
                </a:solidFill>
                <a:latin typeface="Times New Roman" pitchFamily="18" charset="0"/>
              </a:rPr>
              <a:t>f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</a:rPr>
              <a:t>)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</a:rPr>
              <a:t>=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sz="3600" i="1" dirty="0" smtClean="0">
                <a:solidFill>
                  <a:schemeClr val="tx1"/>
                </a:solidFill>
                <a:latin typeface="Times New Roman" pitchFamily="18" charset="0"/>
              </a:rPr>
              <a:t>R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</a:rPr>
              <a:t>;</a:t>
            </a:r>
            <a:endParaRPr lang="ru-RU" sz="3600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marL="354013" indent="-354013" algn="l" eaLnBrk="1" hangingPunct="1">
              <a:spcBef>
                <a:spcPts val="700"/>
              </a:spcBef>
              <a:tabLst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</a:rPr>
              <a:t>2. </a:t>
            </a:r>
            <a:r>
              <a:rPr lang="en-US" sz="3600" i="1" dirty="0" smtClean="0">
                <a:solidFill>
                  <a:schemeClr val="tx1"/>
                </a:solidFill>
                <a:latin typeface="Times New Roman" pitchFamily="18" charset="0"/>
              </a:rPr>
              <a:t>E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</a:rPr>
              <a:t>(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sz="3600" i="1" dirty="0" smtClean="0">
                <a:solidFill>
                  <a:schemeClr val="tx1"/>
                </a:solidFill>
                <a:latin typeface="Times New Roman" pitchFamily="18" charset="0"/>
              </a:rPr>
              <a:t>f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</a:rPr>
              <a:t>)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</a:rPr>
              <a:t>=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</a:rPr>
              <a:t>[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</a:rPr>
              <a:t>0;∞); </a:t>
            </a:r>
          </a:p>
          <a:p>
            <a:pPr marL="354013" indent="-354013" algn="l" eaLnBrk="1" hangingPunct="1">
              <a:spcBef>
                <a:spcPts val="700"/>
              </a:spcBef>
              <a:tabLst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endParaRPr lang="ru-RU" sz="3600" dirty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8437" name="Line 4"/>
          <p:cNvSpPr>
            <a:spLocks noChangeShapeType="1"/>
          </p:cNvSpPr>
          <p:nvPr/>
        </p:nvSpPr>
        <p:spPr bwMode="auto">
          <a:xfrm>
            <a:off x="5651500" y="4437063"/>
            <a:ext cx="2952750" cy="1587"/>
          </a:xfrm>
          <a:prstGeom prst="line">
            <a:avLst/>
          </a:prstGeom>
          <a:noFill/>
          <a:ln w="15840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8438" name="Freeform 5"/>
          <p:cNvSpPr>
            <a:spLocks noChangeArrowheads="1"/>
          </p:cNvSpPr>
          <p:nvPr/>
        </p:nvSpPr>
        <p:spPr bwMode="auto">
          <a:xfrm>
            <a:off x="5867400" y="2420938"/>
            <a:ext cx="2476500" cy="1993900"/>
          </a:xfrm>
          <a:custGeom>
            <a:avLst/>
            <a:gdLst>
              <a:gd name="T0" fmla="*/ 0 w 1968"/>
              <a:gd name="T1" fmla="*/ 0 h 1256"/>
              <a:gd name="T2" fmla="*/ 1008 w 1968"/>
              <a:gd name="T3" fmla="*/ 1248 h 1256"/>
              <a:gd name="T4" fmla="*/ 1968 w 1968"/>
              <a:gd name="T5" fmla="*/ 48 h 1256"/>
              <a:gd name="T6" fmla="*/ 0 60000 65536"/>
              <a:gd name="T7" fmla="*/ 0 60000 65536"/>
              <a:gd name="T8" fmla="*/ 0 60000 65536"/>
              <a:gd name="T9" fmla="*/ 0 w 1968"/>
              <a:gd name="T10" fmla="*/ 0 h 1256"/>
              <a:gd name="T11" fmla="*/ 1968 w 1968"/>
              <a:gd name="T12" fmla="*/ 1256 h 125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68" h="1256">
                <a:moveTo>
                  <a:pt x="0" y="0"/>
                </a:moveTo>
                <a:cubicBezTo>
                  <a:pt x="340" y="620"/>
                  <a:pt x="680" y="1240"/>
                  <a:pt x="1008" y="1248"/>
                </a:cubicBezTo>
                <a:cubicBezTo>
                  <a:pt x="1336" y="1256"/>
                  <a:pt x="1652" y="652"/>
                  <a:pt x="1968" y="48"/>
                </a:cubicBezTo>
              </a:path>
            </a:pathLst>
          </a:custGeom>
          <a:noFill/>
          <a:ln w="66600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18439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64388" y="1844675"/>
            <a:ext cx="200025" cy="236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8440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609013" y="4508500"/>
            <a:ext cx="193675" cy="212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body"/>
          </p:nvPr>
        </p:nvSpPr>
        <p:spPr>
          <a:xfrm>
            <a:off x="457200" y="1600200"/>
            <a:ext cx="5267325" cy="4495800"/>
          </a:xfrm>
        </p:spPr>
        <p:txBody>
          <a:bodyPr anchor="t"/>
          <a:lstStyle/>
          <a:p>
            <a:pPr marL="447675" indent="-447675" algn="l" eaLnBrk="1" hangingPunct="1">
              <a:spcBef>
                <a:spcPts val="700"/>
              </a:spcBef>
              <a:tabLst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3200" b="1" dirty="0" smtClean="0">
                <a:solidFill>
                  <a:srgbClr val="339966"/>
                </a:solidFill>
                <a:latin typeface="Monotype Corsiva" pitchFamily="66" charset="0"/>
              </a:rPr>
              <a:t> </a:t>
            </a:r>
            <a:r>
              <a:rPr lang="en-US" sz="3600" i="1" dirty="0" smtClean="0">
                <a:solidFill>
                  <a:schemeClr val="tx1"/>
                </a:solidFill>
                <a:latin typeface="Times New Roman" pitchFamily="18" charset="0"/>
              </a:rPr>
              <a:t>y </a:t>
            </a:r>
            <a:r>
              <a:rPr lang="en-US" sz="3600" i="1" dirty="0" smtClean="0">
                <a:solidFill>
                  <a:schemeClr val="tx1"/>
                </a:solidFill>
                <a:latin typeface="Times New Roman" pitchFamily="18" charset="0"/>
              </a:rPr>
              <a:t>= x³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</a:rPr>
              <a:t>;</a:t>
            </a:r>
            <a:endParaRPr lang="ru-RU" sz="3600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marL="447675" indent="-447675" algn="l" eaLnBrk="1" hangingPunct="1">
              <a:spcBef>
                <a:spcPts val="700"/>
              </a:spcBef>
              <a:tabLst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</a:rPr>
              <a:t>графиком функции является кубическая парабола.</a:t>
            </a:r>
          </a:p>
          <a:p>
            <a:pPr marL="447675" indent="-447675" algn="l" eaLnBrk="1" hangingPunct="1">
              <a:spcBef>
                <a:spcPts val="700"/>
              </a:spcBef>
              <a:tabLst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</a:rPr>
              <a:t>Свойства:</a:t>
            </a:r>
          </a:p>
          <a:p>
            <a:pPr marL="447675" indent="-447675" algn="l" eaLnBrk="1" hangingPunct="1">
              <a:spcBef>
                <a:spcPts val="700"/>
              </a:spcBef>
              <a:tabLst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</a:rPr>
              <a:t>1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</a:rPr>
              <a:t>. </a:t>
            </a:r>
            <a:r>
              <a:rPr lang="en-US" sz="3600" i="1" dirty="0" smtClean="0">
                <a:solidFill>
                  <a:schemeClr val="tx1"/>
                </a:solidFill>
                <a:latin typeface="Times New Roman" pitchFamily="18" charset="0"/>
              </a:rPr>
              <a:t>D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</a:rPr>
              <a:t>(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sz="3600" i="1" dirty="0" smtClean="0">
                <a:solidFill>
                  <a:schemeClr val="tx1"/>
                </a:solidFill>
                <a:latin typeface="Times New Roman" pitchFamily="18" charset="0"/>
              </a:rPr>
              <a:t>f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</a:rPr>
              <a:t>)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</a:rPr>
              <a:t>=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sz="3600" i="1" dirty="0" smtClean="0">
                <a:solidFill>
                  <a:schemeClr val="tx1"/>
                </a:solidFill>
                <a:latin typeface="Times New Roman" pitchFamily="18" charset="0"/>
              </a:rPr>
              <a:t>R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</a:rPr>
              <a:t>; </a:t>
            </a:r>
            <a:endParaRPr lang="ru-RU" sz="3600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marL="447675" indent="-447675" algn="l" eaLnBrk="1" hangingPunct="1">
              <a:spcBef>
                <a:spcPts val="700"/>
              </a:spcBef>
              <a:tabLst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</a:rPr>
              <a:t>2. </a:t>
            </a:r>
            <a:r>
              <a:rPr lang="en-US" sz="3600" i="1" dirty="0" smtClean="0">
                <a:solidFill>
                  <a:schemeClr val="tx1"/>
                </a:solidFill>
                <a:latin typeface="Times New Roman" pitchFamily="18" charset="0"/>
              </a:rPr>
              <a:t>E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</a:rPr>
              <a:t>(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sz="3600" i="1" dirty="0" smtClean="0">
                <a:solidFill>
                  <a:schemeClr val="tx1"/>
                </a:solidFill>
                <a:latin typeface="Times New Roman" pitchFamily="18" charset="0"/>
              </a:rPr>
              <a:t>f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</a:rPr>
              <a:t>)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</a:rPr>
              <a:t>=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sz="3600" i="1" dirty="0" smtClean="0">
                <a:solidFill>
                  <a:schemeClr val="tx1"/>
                </a:solidFill>
                <a:latin typeface="Times New Roman" pitchFamily="18" charset="0"/>
              </a:rPr>
              <a:t>R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</a:rPr>
              <a:t>; </a:t>
            </a:r>
          </a:p>
        </p:txBody>
      </p:sp>
      <p:sp>
        <p:nvSpPr>
          <p:cNvPr id="4100" name="Freeform 2"/>
          <p:cNvSpPr>
            <a:spLocks noChangeArrowheads="1"/>
          </p:cNvSpPr>
          <p:nvPr/>
        </p:nvSpPr>
        <p:spPr bwMode="auto">
          <a:xfrm>
            <a:off x="7164388" y="2420938"/>
            <a:ext cx="792162" cy="1655762"/>
          </a:xfrm>
          <a:custGeom>
            <a:avLst/>
            <a:gdLst>
              <a:gd name="T0" fmla="*/ 0 w 545"/>
              <a:gd name="T1" fmla="*/ 1361 h 1361"/>
              <a:gd name="T2" fmla="*/ 182 w 545"/>
              <a:gd name="T3" fmla="*/ 1225 h 1361"/>
              <a:gd name="T4" fmla="*/ 318 w 545"/>
              <a:gd name="T5" fmla="*/ 952 h 1361"/>
              <a:gd name="T6" fmla="*/ 545 w 545"/>
              <a:gd name="T7" fmla="*/ 0 h 1361"/>
              <a:gd name="T8" fmla="*/ 0 60000 65536"/>
              <a:gd name="T9" fmla="*/ 0 60000 65536"/>
              <a:gd name="T10" fmla="*/ 0 60000 65536"/>
              <a:gd name="T11" fmla="*/ 0 60000 65536"/>
              <a:gd name="T12" fmla="*/ 0 w 545"/>
              <a:gd name="T13" fmla="*/ 0 h 1361"/>
              <a:gd name="T14" fmla="*/ 545 w 545"/>
              <a:gd name="T15" fmla="*/ 1361 h 136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45" h="1361">
                <a:moveTo>
                  <a:pt x="0" y="1361"/>
                </a:moveTo>
                <a:cubicBezTo>
                  <a:pt x="64" y="1327"/>
                  <a:pt x="129" y="1293"/>
                  <a:pt x="182" y="1225"/>
                </a:cubicBezTo>
                <a:cubicBezTo>
                  <a:pt x="235" y="1157"/>
                  <a:pt x="257" y="1156"/>
                  <a:pt x="318" y="952"/>
                </a:cubicBezTo>
                <a:cubicBezTo>
                  <a:pt x="379" y="748"/>
                  <a:pt x="507" y="181"/>
                  <a:pt x="545" y="0"/>
                </a:cubicBezTo>
              </a:path>
            </a:pathLst>
          </a:custGeom>
          <a:noFill/>
          <a:ln w="44280">
            <a:solidFill>
              <a:srgbClr val="800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01" name="WordArt 3"/>
          <p:cNvSpPr>
            <a:spLocks noChangeArrowheads="1" noChangeShapeType="1" noTextEdit="1"/>
          </p:cNvSpPr>
          <p:nvPr/>
        </p:nvSpPr>
        <p:spPr bwMode="auto">
          <a:xfrm>
            <a:off x="2195513" y="476250"/>
            <a:ext cx="5184775" cy="9223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noFill/>
                  <a:round/>
                  <a:headEnd/>
                  <a:tailEnd/>
                </a:ln>
                <a:solidFill>
                  <a:srgbClr val="006600"/>
                </a:solidFill>
                <a:effectLst>
                  <a:outerShdw dist="40186" dir="1096358" algn="ctr" rotWithShape="0">
                    <a:srgbClr val="B2B2B2">
                      <a:alpha val="80011"/>
                    </a:srgbClr>
                  </a:outerShdw>
                </a:effectLst>
                <a:latin typeface="Monotype Corsiva"/>
              </a:rPr>
              <a:t>Кубическая функция</a:t>
            </a:r>
          </a:p>
        </p:txBody>
      </p:sp>
      <p:sp>
        <p:nvSpPr>
          <p:cNvPr id="4102" name="Line 4"/>
          <p:cNvSpPr>
            <a:spLocks noChangeShapeType="1"/>
          </p:cNvSpPr>
          <p:nvPr/>
        </p:nvSpPr>
        <p:spPr bwMode="auto">
          <a:xfrm>
            <a:off x="7092950" y="1989138"/>
            <a:ext cx="53975" cy="3748087"/>
          </a:xfrm>
          <a:prstGeom prst="line">
            <a:avLst/>
          </a:prstGeom>
          <a:noFill/>
          <a:ln w="15840">
            <a:solidFill>
              <a:srgbClr val="000000"/>
            </a:solidFill>
            <a:miter lim="800000"/>
            <a:headEnd type="triangle" w="med" len="med"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03" name="Line 5"/>
          <p:cNvSpPr>
            <a:spLocks noChangeShapeType="1"/>
          </p:cNvSpPr>
          <p:nvPr/>
        </p:nvSpPr>
        <p:spPr bwMode="auto">
          <a:xfrm>
            <a:off x="5724525" y="4076700"/>
            <a:ext cx="2952750" cy="1588"/>
          </a:xfrm>
          <a:prstGeom prst="line">
            <a:avLst/>
          </a:prstGeom>
          <a:noFill/>
          <a:ln w="15840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104" name="Freeform 6"/>
          <p:cNvSpPr>
            <a:spLocks noChangeArrowheads="1"/>
          </p:cNvSpPr>
          <p:nvPr/>
        </p:nvSpPr>
        <p:spPr bwMode="auto">
          <a:xfrm rot="10800000">
            <a:off x="6372225" y="4083050"/>
            <a:ext cx="720725" cy="1512888"/>
          </a:xfrm>
          <a:custGeom>
            <a:avLst/>
            <a:gdLst>
              <a:gd name="T0" fmla="*/ 0 w 545"/>
              <a:gd name="T1" fmla="*/ 1361 h 1361"/>
              <a:gd name="T2" fmla="*/ 182 w 545"/>
              <a:gd name="T3" fmla="*/ 1225 h 1361"/>
              <a:gd name="T4" fmla="*/ 318 w 545"/>
              <a:gd name="T5" fmla="*/ 952 h 1361"/>
              <a:gd name="T6" fmla="*/ 545 w 545"/>
              <a:gd name="T7" fmla="*/ 0 h 1361"/>
              <a:gd name="T8" fmla="*/ 0 60000 65536"/>
              <a:gd name="T9" fmla="*/ 0 60000 65536"/>
              <a:gd name="T10" fmla="*/ 0 60000 65536"/>
              <a:gd name="T11" fmla="*/ 0 60000 65536"/>
              <a:gd name="T12" fmla="*/ 0 w 545"/>
              <a:gd name="T13" fmla="*/ 0 h 1361"/>
              <a:gd name="T14" fmla="*/ 545 w 545"/>
              <a:gd name="T15" fmla="*/ 1361 h 136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45" h="1361">
                <a:moveTo>
                  <a:pt x="0" y="1361"/>
                </a:moveTo>
                <a:cubicBezTo>
                  <a:pt x="64" y="1327"/>
                  <a:pt x="129" y="1293"/>
                  <a:pt x="182" y="1225"/>
                </a:cubicBezTo>
                <a:cubicBezTo>
                  <a:pt x="235" y="1157"/>
                  <a:pt x="257" y="1156"/>
                  <a:pt x="318" y="952"/>
                </a:cubicBezTo>
                <a:cubicBezTo>
                  <a:pt x="379" y="748"/>
                  <a:pt x="507" y="181"/>
                  <a:pt x="545" y="0"/>
                </a:cubicBezTo>
              </a:path>
            </a:pathLst>
          </a:custGeom>
          <a:noFill/>
          <a:ln w="44280">
            <a:solidFill>
              <a:srgbClr val="800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4098" name="Object 7"/>
          <p:cNvGraphicFramePr>
            <a:graphicFrameLocks noChangeAspect="1"/>
          </p:cNvGraphicFramePr>
          <p:nvPr/>
        </p:nvGraphicFramePr>
        <p:xfrm>
          <a:off x="8675688" y="4149725"/>
          <a:ext cx="192087" cy="211138"/>
        </p:xfrm>
        <a:graphic>
          <a:graphicData uri="http://schemas.openxmlformats.org/presentationml/2006/ole">
            <p:oleObj spid="_x0000_s81922" r:id="rId4" imgW="3048120" imgH="3352680" progId="">
              <p:embed/>
            </p:oleObj>
          </a:graphicData>
        </a:graphic>
      </p:graphicFrame>
      <p:pic>
        <p:nvPicPr>
          <p:cNvPr id="4105" name="Picture 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804025" y="1844675"/>
            <a:ext cx="244475" cy="2889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body"/>
          </p:nvPr>
        </p:nvSpPr>
        <p:spPr>
          <a:xfrm>
            <a:off x="457200" y="1600200"/>
            <a:ext cx="5051425" cy="4495800"/>
          </a:xfrm>
        </p:spPr>
        <p:txBody>
          <a:bodyPr anchor="t"/>
          <a:lstStyle/>
          <a:p>
            <a:pPr marL="447675" indent="-447675" algn="l" eaLnBrk="1" hangingPunct="1">
              <a:spcBef>
                <a:spcPts val="700"/>
              </a:spcBef>
              <a:tabLst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</a:rPr>
              <a:t>функция вида 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</a:rPr>
              <a:t>y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</a:rPr>
              <a:t>=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</a:rPr>
              <a:t>      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</a:rPr>
              <a:t>;</a:t>
            </a:r>
            <a:endParaRPr lang="ru-RU" sz="3600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marL="447675" indent="-447675" algn="l" eaLnBrk="1" hangingPunct="1">
              <a:spcBef>
                <a:spcPts val="700"/>
              </a:spcBef>
              <a:tabLst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</a:rPr>
              <a:t>графиком функции является ветвь параболы.</a:t>
            </a:r>
          </a:p>
          <a:p>
            <a:pPr marL="447675" indent="-447675" algn="l" eaLnBrk="1" hangingPunct="1">
              <a:spcBef>
                <a:spcPts val="700"/>
              </a:spcBef>
              <a:tabLst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</a:rPr>
              <a:t>1. </a:t>
            </a:r>
            <a:r>
              <a:rPr lang="en-US" sz="3600" i="1" dirty="0" smtClean="0">
                <a:solidFill>
                  <a:schemeClr val="tx1"/>
                </a:solidFill>
                <a:latin typeface="Times New Roman" pitchFamily="18" charset="0"/>
              </a:rPr>
              <a:t>D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</a:rPr>
              <a:t>(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sz="3600" i="1" dirty="0" smtClean="0">
                <a:solidFill>
                  <a:schemeClr val="tx1"/>
                </a:solidFill>
                <a:latin typeface="Times New Roman" pitchFamily="18" charset="0"/>
              </a:rPr>
              <a:t>f</a:t>
            </a:r>
            <a:r>
              <a:rPr lang="ru-RU" sz="3600" i="1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</a:rPr>
              <a:t>)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</a:rPr>
              <a:t>=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</a:rPr>
              <a:t>[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</a:rPr>
              <a:t>0;∞); </a:t>
            </a:r>
          </a:p>
          <a:p>
            <a:pPr marL="447675" indent="-447675" algn="l" eaLnBrk="1" hangingPunct="1">
              <a:spcBef>
                <a:spcPts val="700"/>
              </a:spcBef>
              <a:tabLst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</a:rPr>
              <a:t>2. </a:t>
            </a:r>
            <a:r>
              <a:rPr lang="en-US" sz="3600" i="1" dirty="0" smtClean="0">
                <a:solidFill>
                  <a:schemeClr val="tx1"/>
                </a:solidFill>
                <a:latin typeface="Times New Roman" pitchFamily="18" charset="0"/>
              </a:rPr>
              <a:t>E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</a:rPr>
              <a:t>(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sz="3600" i="1" dirty="0" smtClean="0">
                <a:solidFill>
                  <a:schemeClr val="tx1"/>
                </a:solidFill>
                <a:latin typeface="Times New Roman" pitchFamily="18" charset="0"/>
              </a:rPr>
              <a:t>f</a:t>
            </a:r>
            <a:r>
              <a:rPr lang="ru-RU" sz="3600" i="1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</a:rPr>
              <a:t>)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</a:rPr>
              <a:t> = 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</a:rPr>
              <a:t>[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</a:rPr>
              <a:t>0;∞); </a:t>
            </a:r>
          </a:p>
          <a:p>
            <a:pPr marL="447675" indent="-447675" algn="l" eaLnBrk="1" hangingPunct="1">
              <a:spcBef>
                <a:spcPts val="700"/>
              </a:spcBef>
              <a:tabLst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ru-RU" sz="3600" dirty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5124" name="WordArt 3"/>
          <p:cNvSpPr>
            <a:spLocks noChangeArrowheads="1" noChangeShapeType="1" noTextEdit="1"/>
          </p:cNvSpPr>
          <p:nvPr/>
        </p:nvSpPr>
        <p:spPr bwMode="auto">
          <a:xfrm>
            <a:off x="2555875" y="476250"/>
            <a:ext cx="4103688" cy="7794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noFill/>
                  <a:round/>
                  <a:headEnd/>
                  <a:tailEnd/>
                </a:ln>
                <a:solidFill>
                  <a:srgbClr val="006600"/>
                </a:solidFill>
                <a:effectLst>
                  <a:outerShdw dist="40186" dir="1096358" algn="ctr" rotWithShape="0">
                    <a:srgbClr val="B2B2B2">
                      <a:alpha val="80011"/>
                    </a:srgbClr>
                  </a:outerShdw>
                </a:effectLst>
                <a:latin typeface="Monotype Corsiva"/>
              </a:rPr>
              <a:t>Функция корня</a:t>
            </a:r>
          </a:p>
        </p:txBody>
      </p:sp>
      <p:graphicFrame>
        <p:nvGraphicFramePr>
          <p:cNvPr id="5122" name="Object 4"/>
          <p:cNvGraphicFramePr>
            <a:graphicFrameLocks noChangeAspect="1"/>
          </p:cNvGraphicFramePr>
          <p:nvPr/>
        </p:nvGraphicFramePr>
        <p:xfrm>
          <a:off x="3925888" y="1484313"/>
          <a:ext cx="790575" cy="749300"/>
        </p:xfrm>
        <a:graphic>
          <a:graphicData uri="http://schemas.openxmlformats.org/presentationml/2006/ole">
            <p:oleObj spid="_x0000_s82946" r:id="rId4" imgW="269280" imgH="187560" progId="">
              <p:embed/>
            </p:oleObj>
          </a:graphicData>
        </a:graphic>
      </p:graphicFrame>
      <p:sp>
        <p:nvSpPr>
          <p:cNvPr id="5125" name="Line 5"/>
          <p:cNvSpPr>
            <a:spLocks noChangeShapeType="1"/>
          </p:cNvSpPr>
          <p:nvPr/>
        </p:nvSpPr>
        <p:spPr bwMode="auto">
          <a:xfrm>
            <a:off x="6300788" y="1916113"/>
            <a:ext cx="71437" cy="3529012"/>
          </a:xfrm>
          <a:prstGeom prst="line">
            <a:avLst/>
          </a:prstGeom>
          <a:noFill/>
          <a:ln w="15840">
            <a:solidFill>
              <a:srgbClr val="000000"/>
            </a:solidFill>
            <a:miter lim="800000"/>
            <a:headEnd type="triangle" w="med" len="med"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5724525" y="4437063"/>
            <a:ext cx="2952750" cy="1587"/>
          </a:xfrm>
          <a:prstGeom prst="line">
            <a:avLst/>
          </a:prstGeom>
          <a:noFill/>
          <a:ln w="15840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127" name="Freeform 7"/>
          <p:cNvSpPr>
            <a:spLocks noChangeArrowheads="1"/>
          </p:cNvSpPr>
          <p:nvPr/>
        </p:nvSpPr>
        <p:spPr bwMode="auto">
          <a:xfrm>
            <a:off x="6372225" y="3070225"/>
            <a:ext cx="2232025" cy="1366838"/>
          </a:xfrm>
          <a:custGeom>
            <a:avLst/>
            <a:gdLst>
              <a:gd name="T0" fmla="*/ 0 w 1406"/>
              <a:gd name="T1" fmla="*/ 635 h 635"/>
              <a:gd name="T2" fmla="*/ 181 w 1406"/>
              <a:gd name="T3" fmla="*/ 454 h 635"/>
              <a:gd name="T4" fmla="*/ 680 w 1406"/>
              <a:gd name="T5" fmla="*/ 227 h 635"/>
              <a:gd name="T6" fmla="*/ 1406 w 1406"/>
              <a:gd name="T7" fmla="*/ 0 h 635"/>
              <a:gd name="T8" fmla="*/ 0 60000 65536"/>
              <a:gd name="T9" fmla="*/ 0 60000 65536"/>
              <a:gd name="T10" fmla="*/ 0 60000 65536"/>
              <a:gd name="T11" fmla="*/ 0 60000 65536"/>
              <a:gd name="T12" fmla="*/ 0 w 1406"/>
              <a:gd name="T13" fmla="*/ 0 h 635"/>
              <a:gd name="T14" fmla="*/ 1406 w 1406"/>
              <a:gd name="T15" fmla="*/ 635 h 6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406" h="635">
                <a:moveTo>
                  <a:pt x="0" y="635"/>
                </a:moveTo>
                <a:cubicBezTo>
                  <a:pt x="34" y="578"/>
                  <a:pt x="68" y="522"/>
                  <a:pt x="181" y="454"/>
                </a:cubicBezTo>
                <a:cubicBezTo>
                  <a:pt x="294" y="386"/>
                  <a:pt x="476" y="303"/>
                  <a:pt x="680" y="227"/>
                </a:cubicBezTo>
                <a:cubicBezTo>
                  <a:pt x="884" y="151"/>
                  <a:pt x="1270" y="38"/>
                  <a:pt x="1406" y="0"/>
                </a:cubicBezTo>
              </a:path>
            </a:pathLst>
          </a:custGeom>
          <a:noFill/>
          <a:ln w="44323">
            <a:solidFill>
              <a:srgbClr val="FF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5128" name="Picture 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11863" y="1968500"/>
            <a:ext cx="200025" cy="236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5129" name="Picture 9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675688" y="4437063"/>
            <a:ext cx="192087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Grp="1" noChangeArrowheads="1"/>
          </p:cNvSpPr>
          <p:nvPr>
            <p:ph type="body"/>
          </p:nvPr>
        </p:nvSpPr>
        <p:spPr>
          <a:xfrm>
            <a:off x="457200" y="1600200"/>
            <a:ext cx="5483225" cy="4495800"/>
          </a:xfrm>
        </p:spPr>
        <p:txBody>
          <a:bodyPr anchor="t"/>
          <a:lstStyle/>
          <a:p>
            <a:pPr marL="447675" indent="-447675" algn="l" eaLnBrk="1" hangingPunct="1">
              <a:lnSpc>
                <a:spcPct val="80000"/>
              </a:lnSpc>
              <a:spcBef>
                <a:spcPts val="700"/>
              </a:spcBef>
              <a:buClr>
                <a:srgbClr val="FFCC66"/>
              </a:buClr>
              <a:buSzPct val="80000"/>
              <a:buFont typeface="Monotype Corsiva" pitchFamily="66" charset="0"/>
              <a:buNone/>
              <a:tabLst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</a:rPr>
              <a:t>функция вида </a:t>
            </a:r>
            <a:r>
              <a:rPr lang="en-US" sz="3600" i="1" dirty="0" smtClean="0">
                <a:solidFill>
                  <a:schemeClr val="tx1"/>
                </a:solidFill>
                <a:latin typeface="Times New Roman" pitchFamily="18" charset="0"/>
              </a:rPr>
              <a:t>y</a:t>
            </a:r>
            <a:r>
              <a:rPr lang="ru-RU" sz="3600" i="1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</a:rPr>
              <a:t>=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</a:rPr>
              <a:t>|</a:t>
            </a:r>
            <a:r>
              <a:rPr lang="en-US" sz="3600" i="1" dirty="0" smtClean="0">
                <a:solidFill>
                  <a:schemeClr val="tx1"/>
                </a:solidFill>
                <a:latin typeface="Times New Roman" pitchFamily="18" charset="0"/>
              </a:rPr>
              <a:t>x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</a:rPr>
              <a:t>|;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endParaRPr lang="ru-RU" sz="3600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marL="447675" indent="-447675" algn="l" eaLnBrk="1" hangingPunct="1">
              <a:lnSpc>
                <a:spcPct val="80000"/>
              </a:lnSpc>
              <a:spcBef>
                <a:spcPts val="700"/>
              </a:spcBef>
              <a:buClr>
                <a:srgbClr val="FFCC66"/>
              </a:buClr>
              <a:buSzPct val="80000"/>
              <a:buFont typeface="Monotype Corsiva" pitchFamily="66" charset="0"/>
              <a:buNone/>
              <a:tabLst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</a:rPr>
              <a:t>Свойства:</a:t>
            </a:r>
            <a:endParaRPr lang="ru-RU" sz="3600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marL="447675" indent="-447675" algn="l" eaLnBrk="1" hangingPunct="1">
              <a:lnSpc>
                <a:spcPct val="80000"/>
              </a:lnSpc>
              <a:spcBef>
                <a:spcPts val="700"/>
              </a:spcBef>
              <a:buClr>
                <a:srgbClr val="FFCC66"/>
              </a:buClr>
              <a:buSzPct val="80000"/>
              <a:buFont typeface="Monotype Corsiva" pitchFamily="66" charset="0"/>
              <a:buNone/>
              <a:tabLst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</a:rPr>
              <a:t>1. </a:t>
            </a:r>
            <a:r>
              <a:rPr lang="en-US" sz="3600" i="1" dirty="0" smtClean="0">
                <a:solidFill>
                  <a:schemeClr val="tx1"/>
                </a:solidFill>
                <a:latin typeface="Times New Roman" pitchFamily="18" charset="0"/>
              </a:rPr>
              <a:t>D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</a:rPr>
              <a:t>(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sz="3600" i="1" dirty="0" smtClean="0">
                <a:solidFill>
                  <a:schemeClr val="tx1"/>
                </a:solidFill>
                <a:latin typeface="Times New Roman" pitchFamily="18" charset="0"/>
              </a:rPr>
              <a:t>f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</a:rPr>
              <a:t>)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</a:rPr>
              <a:t>=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sz="3600" i="1" dirty="0" smtClean="0">
                <a:solidFill>
                  <a:schemeClr val="tx1"/>
                </a:solidFill>
                <a:latin typeface="Times New Roman" pitchFamily="18" charset="0"/>
              </a:rPr>
              <a:t>R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</a:rPr>
              <a:t>; </a:t>
            </a:r>
          </a:p>
          <a:p>
            <a:pPr marL="447675" indent="-447675" algn="l" eaLnBrk="1" hangingPunct="1">
              <a:lnSpc>
                <a:spcPct val="80000"/>
              </a:lnSpc>
              <a:spcBef>
                <a:spcPts val="700"/>
              </a:spcBef>
              <a:buClr>
                <a:srgbClr val="FFCC66"/>
              </a:buClr>
              <a:buSzPct val="80000"/>
              <a:buFont typeface="Monotype Corsiva" pitchFamily="66" charset="0"/>
              <a:buNone/>
              <a:tabLst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</a:rPr>
              <a:t>2. </a:t>
            </a:r>
            <a:r>
              <a:rPr lang="en-US" sz="3600" i="1" dirty="0" smtClean="0">
                <a:solidFill>
                  <a:schemeClr val="tx1"/>
                </a:solidFill>
                <a:latin typeface="Times New Roman" pitchFamily="18" charset="0"/>
              </a:rPr>
              <a:t>E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</a:rPr>
              <a:t>(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sz="3600" i="1" dirty="0" smtClean="0">
                <a:solidFill>
                  <a:schemeClr val="tx1"/>
                </a:solidFill>
                <a:latin typeface="Times New Roman" pitchFamily="18" charset="0"/>
              </a:rPr>
              <a:t>f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</a:rPr>
              <a:t>)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</a:rPr>
              <a:t> = 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</a:rPr>
              <a:t>[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</a:rPr>
              <a:t>0;∞); </a:t>
            </a:r>
          </a:p>
          <a:p>
            <a:pPr marL="447675" indent="-447675" algn="l" eaLnBrk="1" hangingPunct="1">
              <a:lnSpc>
                <a:spcPct val="80000"/>
              </a:lnSpc>
              <a:spcBef>
                <a:spcPts val="700"/>
              </a:spcBef>
              <a:buClr>
                <a:srgbClr val="FFCC66"/>
              </a:buClr>
              <a:buSzPct val="80000"/>
              <a:buFont typeface="Monotype Corsiva" pitchFamily="66" charset="0"/>
              <a:buNone/>
              <a:tabLst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endParaRPr lang="ru-RU" sz="3600" i="1" dirty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9459" name="Line 2"/>
          <p:cNvSpPr>
            <a:spLocks noChangeShapeType="1"/>
          </p:cNvSpPr>
          <p:nvPr/>
        </p:nvSpPr>
        <p:spPr bwMode="auto">
          <a:xfrm>
            <a:off x="5867400" y="2708275"/>
            <a:ext cx="1368425" cy="1368425"/>
          </a:xfrm>
          <a:prstGeom prst="line">
            <a:avLst/>
          </a:prstGeom>
          <a:noFill/>
          <a:ln w="76320">
            <a:solidFill>
              <a:srgbClr val="333399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460" name="WordArt 3"/>
          <p:cNvSpPr>
            <a:spLocks noChangeArrowheads="1" noChangeShapeType="1" noTextEdit="1"/>
          </p:cNvSpPr>
          <p:nvPr/>
        </p:nvSpPr>
        <p:spPr bwMode="auto">
          <a:xfrm>
            <a:off x="2339975" y="549275"/>
            <a:ext cx="4752975" cy="7921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noFill/>
                  <a:round/>
                  <a:headEnd/>
                  <a:tailEnd/>
                </a:ln>
                <a:solidFill>
                  <a:srgbClr val="006600"/>
                </a:solidFill>
                <a:effectLst>
                  <a:outerShdw dist="40186" dir="1096358" algn="ctr" rotWithShape="0">
                    <a:srgbClr val="B2B2B2">
                      <a:alpha val="80011"/>
                    </a:srgbClr>
                  </a:outerShdw>
                </a:effectLst>
                <a:latin typeface="Monotype Corsiva"/>
              </a:rPr>
              <a:t>Функция модуля</a:t>
            </a:r>
          </a:p>
        </p:txBody>
      </p:sp>
      <p:sp>
        <p:nvSpPr>
          <p:cNvPr id="19461" name="Line 4"/>
          <p:cNvSpPr>
            <a:spLocks noChangeShapeType="1"/>
          </p:cNvSpPr>
          <p:nvPr/>
        </p:nvSpPr>
        <p:spPr bwMode="auto">
          <a:xfrm>
            <a:off x="7164388" y="2060575"/>
            <a:ext cx="53975" cy="3748088"/>
          </a:xfrm>
          <a:prstGeom prst="line">
            <a:avLst/>
          </a:prstGeom>
          <a:noFill/>
          <a:ln w="15840">
            <a:solidFill>
              <a:srgbClr val="000000"/>
            </a:solidFill>
            <a:miter lim="800000"/>
            <a:headEnd type="triangle" w="med" len="med"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462" name="Line 5"/>
          <p:cNvSpPr>
            <a:spLocks noChangeShapeType="1"/>
          </p:cNvSpPr>
          <p:nvPr/>
        </p:nvSpPr>
        <p:spPr bwMode="auto">
          <a:xfrm>
            <a:off x="5724525" y="4076700"/>
            <a:ext cx="2952750" cy="1588"/>
          </a:xfrm>
          <a:prstGeom prst="line">
            <a:avLst/>
          </a:prstGeom>
          <a:noFill/>
          <a:ln w="15840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9463" name="Line 7"/>
          <p:cNvSpPr>
            <a:spLocks noChangeShapeType="1"/>
          </p:cNvSpPr>
          <p:nvPr/>
        </p:nvSpPr>
        <p:spPr bwMode="auto">
          <a:xfrm flipH="1">
            <a:off x="7164388" y="2636838"/>
            <a:ext cx="1439862" cy="1439862"/>
          </a:xfrm>
          <a:prstGeom prst="line">
            <a:avLst/>
          </a:prstGeom>
          <a:noFill/>
          <a:ln w="76320">
            <a:solidFill>
              <a:srgbClr val="333399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19464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48488" y="1916113"/>
            <a:ext cx="215900" cy="238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9465" name="Picture 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604250" y="4149725"/>
            <a:ext cx="192088" cy="211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01" name="Rectangle 5"/>
          <p:cNvSpPr>
            <a:spLocks noGrp="1" noChangeArrowheads="1"/>
          </p:cNvSpPr>
          <p:nvPr>
            <p:ph/>
          </p:nvPr>
        </p:nvSpPr>
        <p:spPr>
          <a:xfrm>
            <a:off x="457200" y="417513"/>
            <a:ext cx="8226425" cy="2506662"/>
          </a:xfrm>
        </p:spPr>
        <p:txBody>
          <a:bodyPr/>
          <a:lstStyle/>
          <a:p>
            <a:pPr marL="0" indent="0" algn="just" eaLnBrk="1" hangingPunct="1">
              <a:buFont typeface="Times New Roman" pitchFamily="18" charset="0"/>
              <a:buNone/>
              <a:defRPr/>
            </a:pPr>
            <a:r>
              <a:rPr lang="ru-RU" smtClean="0">
                <a:solidFill>
                  <a:schemeClr val="tx1"/>
                </a:solidFill>
                <a:latin typeface="Times New Roman" pitchFamily="18" charset="0"/>
              </a:rPr>
              <a:t>Если зависимость переменной </a:t>
            </a:r>
            <a:r>
              <a:rPr lang="ru-RU" i="1" smtClean="0">
                <a:solidFill>
                  <a:schemeClr val="tx1"/>
                </a:solidFill>
                <a:latin typeface="Times New Roman" pitchFamily="18" charset="0"/>
              </a:rPr>
              <a:t>у</a:t>
            </a:r>
            <a:r>
              <a:rPr lang="ru-RU" smtClean="0">
                <a:solidFill>
                  <a:schemeClr val="tx1"/>
                </a:solidFill>
                <a:latin typeface="Times New Roman" pitchFamily="18" charset="0"/>
              </a:rPr>
              <a:t> от переменной </a:t>
            </a:r>
            <a:r>
              <a:rPr lang="ru-RU" i="1" smtClean="0">
                <a:solidFill>
                  <a:schemeClr val="tx1"/>
                </a:solidFill>
                <a:latin typeface="Times New Roman" pitchFamily="18" charset="0"/>
              </a:rPr>
              <a:t>х</a:t>
            </a:r>
            <a:r>
              <a:rPr lang="ru-RU" smtClean="0">
                <a:solidFill>
                  <a:schemeClr val="tx1"/>
                </a:solidFill>
                <a:latin typeface="Times New Roman" pitchFamily="18" charset="0"/>
              </a:rPr>
              <a:t> является функцией, то коротко это записывают так:</a:t>
            </a:r>
          </a:p>
          <a:p>
            <a:pPr marL="0" indent="0" algn="ctr" eaLnBrk="1" hangingPunct="1">
              <a:buFont typeface="Times New Roman" pitchFamily="18" charset="0"/>
              <a:buNone/>
              <a:defRPr/>
            </a:pPr>
            <a:r>
              <a:rPr lang="ru-RU" sz="4000" b="1" i="1" smtClean="0">
                <a:solidFill>
                  <a:schemeClr val="tx1"/>
                </a:solidFill>
                <a:latin typeface="Times New Roman" pitchFamily="18" charset="0"/>
              </a:rPr>
              <a:t>у = </a:t>
            </a:r>
            <a:r>
              <a:rPr lang="en-US" sz="4000" b="1" i="1" smtClean="0">
                <a:solidFill>
                  <a:schemeClr val="tx1"/>
                </a:solidFill>
                <a:latin typeface="Times New Roman" pitchFamily="18" charset="0"/>
              </a:rPr>
              <a:t>f</a:t>
            </a:r>
            <a:r>
              <a:rPr lang="ru-RU" sz="4000" b="1" smtClean="0">
                <a:solidFill>
                  <a:schemeClr val="tx1"/>
                </a:solidFill>
                <a:latin typeface="Times New Roman" pitchFamily="18" charset="0"/>
              </a:rPr>
              <a:t>(</a:t>
            </a:r>
            <a:r>
              <a:rPr lang="ru-RU" sz="4000" b="1" i="1" smtClean="0">
                <a:solidFill>
                  <a:schemeClr val="tx1"/>
                </a:solidFill>
                <a:latin typeface="Times New Roman" pitchFamily="18" charset="0"/>
              </a:rPr>
              <a:t>х</a:t>
            </a:r>
            <a:r>
              <a:rPr lang="ru-RU" sz="4000" b="1" smtClean="0">
                <a:solidFill>
                  <a:schemeClr val="tx1"/>
                </a:solidFill>
                <a:latin typeface="Times New Roman" pitchFamily="18" charset="0"/>
              </a:rPr>
              <a:t>)</a:t>
            </a:r>
          </a:p>
        </p:txBody>
      </p:sp>
      <p:sp>
        <p:nvSpPr>
          <p:cNvPr id="80902" name="Rectangle 6"/>
          <p:cNvSpPr>
            <a:spLocks noChangeArrowheads="1"/>
          </p:cNvSpPr>
          <p:nvPr/>
        </p:nvSpPr>
        <p:spPr bwMode="auto">
          <a:xfrm>
            <a:off x="468313" y="2708275"/>
            <a:ext cx="8226425" cy="1368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algn="just">
              <a:spcBef>
                <a:spcPts val="800"/>
              </a:spcBef>
              <a:defRPr/>
            </a:pPr>
            <a:r>
              <a:rPr lang="ru-RU" sz="3200" dirty="0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Пример.</a:t>
            </a:r>
          </a:p>
          <a:p>
            <a:pPr algn="just">
              <a:spcBef>
                <a:spcPts val="800"/>
              </a:spcBef>
              <a:defRPr/>
            </a:pPr>
            <a:r>
              <a:rPr lang="en-US" sz="40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f</a:t>
            </a:r>
            <a:r>
              <a:rPr lang="ru-RU" sz="4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(</a:t>
            </a:r>
            <a:r>
              <a:rPr lang="ru-RU" sz="40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х</a:t>
            </a:r>
            <a:r>
              <a:rPr lang="ru-RU" sz="4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)</a:t>
            </a:r>
            <a:r>
              <a:rPr lang="ru-RU" sz="40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= </a:t>
            </a:r>
            <a:r>
              <a:rPr lang="ru-RU" sz="3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2</a:t>
            </a:r>
            <a:r>
              <a:rPr lang="ru-RU" sz="32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х</a:t>
            </a:r>
            <a:r>
              <a:rPr lang="ru-RU" sz="3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+ </a:t>
            </a:r>
            <a:r>
              <a:rPr lang="ru-RU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3      при  </a:t>
            </a:r>
            <a:r>
              <a:rPr lang="ru-RU" sz="32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х</a:t>
            </a:r>
            <a:r>
              <a:rPr lang="ru-RU" sz="32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ru-RU" sz="3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= 5</a:t>
            </a:r>
            <a:r>
              <a:rPr lang="ru-RU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</a:t>
            </a:r>
            <a:endParaRPr lang="ru-RU" sz="4000" b="1" i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80903" name="Rectangle 7"/>
          <p:cNvSpPr>
            <a:spLocks noChangeArrowheads="1"/>
          </p:cNvSpPr>
          <p:nvPr/>
        </p:nvSpPr>
        <p:spPr bwMode="auto">
          <a:xfrm>
            <a:off x="468313" y="4076700"/>
            <a:ext cx="8226425" cy="720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algn="just">
              <a:spcBef>
                <a:spcPts val="800"/>
              </a:spcBef>
              <a:defRPr/>
            </a:pPr>
            <a:r>
              <a:rPr lang="en-US" sz="40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f</a:t>
            </a:r>
            <a:r>
              <a:rPr lang="ru-RU" sz="4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(</a:t>
            </a:r>
            <a:r>
              <a:rPr lang="ru-RU" sz="3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5</a:t>
            </a:r>
            <a:r>
              <a:rPr lang="ru-RU" sz="4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)</a:t>
            </a:r>
            <a:r>
              <a:rPr lang="ru-RU" sz="40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= </a:t>
            </a:r>
            <a:r>
              <a:rPr lang="ru-RU" sz="3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2  </a:t>
            </a:r>
            <a:r>
              <a:rPr lang="ru-RU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ru-RU" sz="3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5 + </a:t>
            </a:r>
            <a:r>
              <a:rPr lang="ru-RU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3 = 10 </a:t>
            </a:r>
            <a:r>
              <a:rPr lang="ru-RU" sz="3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+ 3 = 13 </a:t>
            </a:r>
          </a:p>
        </p:txBody>
      </p:sp>
      <p:sp>
        <p:nvSpPr>
          <p:cNvPr id="1030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80909" name="Object 13"/>
          <p:cNvGraphicFramePr>
            <a:graphicFrameLocks noChangeAspect="1"/>
          </p:cNvGraphicFramePr>
          <p:nvPr/>
        </p:nvGraphicFramePr>
        <p:xfrm>
          <a:off x="2071670" y="4357694"/>
          <a:ext cx="215901" cy="215901"/>
        </p:xfrm>
        <a:graphic>
          <a:graphicData uri="http://schemas.openxmlformats.org/presentationml/2006/ole">
            <p:oleObj spid="_x0000_s1026" name="Формула" r:id="rId4" imgW="114102" imgH="114102" progId="Equation.3">
              <p:embed/>
            </p:oleObj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02" grpId="0"/>
      <p:bldP spid="8090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body"/>
          </p:nvPr>
        </p:nvSpPr>
        <p:spPr>
          <a:xfrm>
            <a:off x="457200" y="1600200"/>
            <a:ext cx="5843588" cy="3700463"/>
          </a:xfrm>
        </p:spPr>
        <p:txBody>
          <a:bodyPr anchor="t"/>
          <a:lstStyle/>
          <a:p>
            <a:pPr algn="l" eaLnBrk="1" hangingPunct="1">
              <a:spcBef>
                <a:spcPts val="800"/>
              </a:spcBef>
              <a:tabLst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  <a:tab pos="10331450" algn="l"/>
                <a:tab pos="10780713" algn="l"/>
              </a:tabLst>
              <a:defRPr/>
            </a:pPr>
            <a:r>
              <a:rPr lang="ru-RU" sz="3400" smtClean="0">
                <a:solidFill>
                  <a:srgbClr val="FF0066"/>
                </a:solidFill>
                <a:latin typeface="Times New Roman" pitchFamily="18" charset="0"/>
              </a:rPr>
              <a:t>График функции</a:t>
            </a:r>
            <a:r>
              <a:rPr lang="ru-RU" sz="3400" smtClean="0">
                <a:solidFill>
                  <a:schemeClr val="tx1"/>
                </a:solidFill>
                <a:latin typeface="Times New Roman" pitchFamily="18" charset="0"/>
              </a:rPr>
              <a:t>  - множество  точек на координатной плоскости, абсциссы которых равны значениям аргумента, а ординаты</a:t>
            </a:r>
            <a:r>
              <a:rPr lang="en-US" sz="3400" smtClean="0">
                <a:solidFill>
                  <a:schemeClr val="tx1"/>
                </a:solidFill>
                <a:latin typeface="Times New Roman" pitchFamily="18" charset="0"/>
              </a:rPr>
              <a:t> - </a:t>
            </a:r>
            <a:r>
              <a:rPr lang="ru-RU" sz="3400" smtClean="0">
                <a:solidFill>
                  <a:schemeClr val="tx1"/>
                </a:solidFill>
                <a:latin typeface="Times New Roman" pitchFamily="18" charset="0"/>
              </a:rPr>
              <a:t> соответствующим значениям функции. </a:t>
            </a:r>
          </a:p>
        </p:txBody>
      </p:sp>
      <p:sp>
        <p:nvSpPr>
          <p:cNvPr id="14339" name="WordArt 2"/>
          <p:cNvSpPr>
            <a:spLocks noChangeArrowheads="1" noChangeShapeType="1" noTextEdit="1"/>
          </p:cNvSpPr>
          <p:nvPr/>
        </p:nvSpPr>
        <p:spPr bwMode="auto">
          <a:xfrm>
            <a:off x="1979613" y="476250"/>
            <a:ext cx="5084762" cy="7921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noFill/>
                  <a:round/>
                  <a:headEnd/>
                  <a:tailEnd/>
                </a:ln>
                <a:solidFill>
                  <a:srgbClr val="006600"/>
                </a:solidFill>
                <a:effectLst>
                  <a:outerShdw dist="40186" dir="1096358" algn="ctr" rotWithShape="0">
                    <a:srgbClr val="B2B2B2">
                      <a:alpha val="80011"/>
                    </a:srgbClr>
                  </a:outerShdw>
                </a:effectLst>
                <a:latin typeface="Monotype Corsiva"/>
              </a:rPr>
              <a:t>График функции</a:t>
            </a:r>
          </a:p>
        </p:txBody>
      </p:sp>
      <p:sp>
        <p:nvSpPr>
          <p:cNvPr id="14340" name="Line 3"/>
          <p:cNvSpPr>
            <a:spLocks noChangeShapeType="1"/>
          </p:cNvSpPr>
          <p:nvPr/>
        </p:nvSpPr>
        <p:spPr bwMode="auto">
          <a:xfrm>
            <a:off x="6804025" y="2060575"/>
            <a:ext cx="53975" cy="4035425"/>
          </a:xfrm>
          <a:prstGeom prst="line">
            <a:avLst/>
          </a:prstGeom>
          <a:noFill/>
          <a:ln w="15840">
            <a:solidFill>
              <a:srgbClr val="000000"/>
            </a:solidFill>
            <a:miter lim="800000"/>
            <a:headEnd type="triangle" w="med" len="med"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41" name="Line 4"/>
          <p:cNvSpPr>
            <a:spLocks noChangeShapeType="1"/>
          </p:cNvSpPr>
          <p:nvPr/>
        </p:nvSpPr>
        <p:spPr bwMode="auto">
          <a:xfrm>
            <a:off x="5795963" y="4437063"/>
            <a:ext cx="3097212" cy="1587"/>
          </a:xfrm>
          <a:prstGeom prst="line">
            <a:avLst/>
          </a:prstGeom>
          <a:noFill/>
          <a:ln w="15840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4342" name="Rectangle 5"/>
          <p:cNvSpPr>
            <a:spLocks noChangeArrowheads="1"/>
          </p:cNvSpPr>
          <p:nvPr/>
        </p:nvSpPr>
        <p:spPr bwMode="auto">
          <a:xfrm>
            <a:off x="8756650" y="4437063"/>
            <a:ext cx="384175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>
                <a:solidFill>
                  <a:srgbClr val="000000"/>
                </a:solidFill>
                <a:latin typeface="Tahoma" pitchFamily="34" charset="0"/>
              </a:rPr>
              <a:t>X</a:t>
            </a:r>
            <a:r>
              <a:rPr lang="ru-RU">
                <a:solidFill>
                  <a:srgbClr val="FFFFFF"/>
                </a:solidFill>
                <a:latin typeface="Tahoma" pitchFamily="34" charset="0"/>
              </a:rPr>
              <a:t> </a:t>
            </a:r>
          </a:p>
        </p:txBody>
      </p:sp>
      <p:sp>
        <p:nvSpPr>
          <p:cNvPr id="14343" name="Rectangle 6"/>
          <p:cNvSpPr>
            <a:spLocks noChangeArrowheads="1"/>
          </p:cNvSpPr>
          <p:nvPr/>
        </p:nvSpPr>
        <p:spPr bwMode="auto">
          <a:xfrm>
            <a:off x="6804025" y="1773238"/>
            <a:ext cx="315913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>
                <a:solidFill>
                  <a:srgbClr val="000000"/>
                </a:solidFill>
                <a:latin typeface="Tahoma" pitchFamily="34" charset="0"/>
              </a:rPr>
              <a:t>Y</a:t>
            </a:r>
          </a:p>
        </p:txBody>
      </p:sp>
      <p:sp>
        <p:nvSpPr>
          <p:cNvPr id="14344" name="Freeform 7"/>
          <p:cNvSpPr>
            <a:spLocks noChangeArrowheads="1"/>
          </p:cNvSpPr>
          <p:nvPr/>
        </p:nvSpPr>
        <p:spPr bwMode="auto">
          <a:xfrm rot="10800000">
            <a:off x="5943600" y="2355850"/>
            <a:ext cx="2598738" cy="2620963"/>
          </a:xfrm>
          <a:custGeom>
            <a:avLst/>
            <a:gdLst>
              <a:gd name="T0" fmla="*/ 0 w 1728"/>
              <a:gd name="T1" fmla="*/ 1968 h 1968"/>
              <a:gd name="T2" fmla="*/ 912 w 1728"/>
              <a:gd name="T3" fmla="*/ 0 h 1968"/>
              <a:gd name="T4" fmla="*/ 1728 w 1728"/>
              <a:gd name="T5" fmla="*/ 1968 h 1968"/>
              <a:gd name="T6" fmla="*/ 0 60000 65536"/>
              <a:gd name="T7" fmla="*/ 0 60000 65536"/>
              <a:gd name="T8" fmla="*/ 0 60000 65536"/>
              <a:gd name="T9" fmla="*/ 0 w 1728"/>
              <a:gd name="T10" fmla="*/ 0 h 1968"/>
              <a:gd name="T11" fmla="*/ 1728 w 1728"/>
              <a:gd name="T12" fmla="*/ 1968 h 196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8" h="1968">
                <a:moveTo>
                  <a:pt x="0" y="1968"/>
                </a:moveTo>
                <a:cubicBezTo>
                  <a:pt x="312" y="984"/>
                  <a:pt x="624" y="0"/>
                  <a:pt x="912" y="0"/>
                </a:cubicBezTo>
                <a:cubicBezTo>
                  <a:pt x="1200" y="0"/>
                  <a:pt x="1464" y="984"/>
                  <a:pt x="1728" y="1968"/>
                </a:cubicBezTo>
              </a:path>
            </a:pathLst>
          </a:custGeom>
          <a:noFill/>
          <a:ln w="66600">
            <a:solidFill>
              <a:srgbClr val="FF66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body"/>
          </p:nvPr>
        </p:nvSpPr>
        <p:spPr>
          <a:xfrm>
            <a:off x="34925" y="1196975"/>
            <a:ext cx="6491288" cy="4495800"/>
          </a:xfrm>
        </p:spPr>
        <p:txBody>
          <a:bodyPr anchor="t"/>
          <a:lstStyle/>
          <a:p>
            <a:pPr marL="339725" indent="-339725" algn="l" eaLnBrk="1" hangingPunct="1">
              <a:spcBef>
                <a:spcPts val="700"/>
              </a:spcBef>
              <a:tabLst>
                <a:tab pos="341313" algn="l"/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  <a:tab pos="10331450" algn="l"/>
                <a:tab pos="10780713" algn="l"/>
              </a:tabLst>
              <a:defRPr/>
            </a:pPr>
            <a:r>
              <a:rPr lang="ru-RU" sz="2000" smtClean="0">
                <a:solidFill>
                  <a:srgbClr val="FFFFFF"/>
                </a:solidFill>
              </a:rPr>
              <a:t>	</a:t>
            </a:r>
            <a:r>
              <a:rPr lang="ru-RU" sz="3200" smtClean="0">
                <a:solidFill>
                  <a:schemeClr val="tx1"/>
                </a:solidFill>
                <a:latin typeface="Times New Roman" pitchFamily="18" charset="0"/>
              </a:rPr>
              <a:t>Существует несколько основных видов функций:</a:t>
            </a:r>
          </a:p>
          <a:p>
            <a:pPr marL="339725" indent="-339725" algn="l" eaLnBrk="1" hangingPunct="1">
              <a:spcBef>
                <a:spcPts val="700"/>
              </a:spcBef>
              <a:buClr>
                <a:srgbClr val="FFCC66"/>
              </a:buClr>
              <a:buSzPct val="80000"/>
              <a:buFont typeface="Monotype Corsiva" pitchFamily="66" charset="0"/>
              <a:buChar char="•"/>
              <a:tabLst>
                <a:tab pos="341313" algn="l"/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  <a:tab pos="10331450" algn="l"/>
                <a:tab pos="10780713" algn="l"/>
              </a:tabLst>
              <a:defRPr/>
            </a:pPr>
            <a:r>
              <a:rPr lang="ru-RU" sz="3200" i="1" smtClean="0">
                <a:solidFill>
                  <a:schemeClr val="tx1"/>
                </a:solidFill>
                <a:latin typeface="Times New Roman" pitchFamily="18" charset="0"/>
              </a:rPr>
              <a:t>линейная функция;</a:t>
            </a:r>
          </a:p>
          <a:p>
            <a:pPr marL="339725" indent="-339725" algn="l" eaLnBrk="1" hangingPunct="1">
              <a:spcBef>
                <a:spcPts val="700"/>
              </a:spcBef>
              <a:buClr>
                <a:srgbClr val="FFCC66"/>
              </a:buClr>
              <a:buSzPct val="80000"/>
              <a:buFont typeface="Monotype Corsiva" pitchFamily="66" charset="0"/>
              <a:buChar char="•"/>
              <a:tabLst>
                <a:tab pos="341313" algn="l"/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  <a:tab pos="10331450" algn="l"/>
                <a:tab pos="10780713" algn="l"/>
              </a:tabLst>
              <a:defRPr/>
            </a:pPr>
            <a:r>
              <a:rPr lang="ru-RU" sz="3200" i="1" smtClean="0">
                <a:solidFill>
                  <a:schemeClr val="tx1"/>
                </a:solidFill>
                <a:latin typeface="Times New Roman" pitchFamily="18" charset="0"/>
              </a:rPr>
              <a:t>прямая пропорциональность;</a:t>
            </a:r>
          </a:p>
          <a:p>
            <a:pPr marL="339725" indent="-339725" algn="l" eaLnBrk="1" hangingPunct="1">
              <a:spcBef>
                <a:spcPts val="700"/>
              </a:spcBef>
              <a:buClr>
                <a:srgbClr val="FFCC66"/>
              </a:buClr>
              <a:buSzPct val="80000"/>
              <a:buFont typeface="Monotype Corsiva" pitchFamily="66" charset="0"/>
              <a:buChar char="•"/>
              <a:tabLst>
                <a:tab pos="341313" algn="l"/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  <a:tab pos="10331450" algn="l"/>
                <a:tab pos="10780713" algn="l"/>
              </a:tabLst>
              <a:defRPr/>
            </a:pPr>
            <a:r>
              <a:rPr lang="ru-RU" sz="3200" i="1" smtClean="0">
                <a:solidFill>
                  <a:schemeClr val="tx1"/>
                </a:solidFill>
                <a:latin typeface="Times New Roman" pitchFamily="18" charset="0"/>
              </a:rPr>
              <a:t>обратная пропорциональность;</a:t>
            </a:r>
          </a:p>
          <a:p>
            <a:pPr marL="339725" indent="-339725" algn="l" eaLnBrk="1" hangingPunct="1">
              <a:spcBef>
                <a:spcPts val="700"/>
              </a:spcBef>
              <a:buClr>
                <a:srgbClr val="FFCC66"/>
              </a:buClr>
              <a:buSzPct val="80000"/>
              <a:buFont typeface="Monotype Corsiva" pitchFamily="66" charset="0"/>
              <a:buChar char="•"/>
              <a:tabLst>
                <a:tab pos="341313" algn="l"/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  <a:tab pos="10331450" algn="l"/>
                <a:tab pos="10780713" algn="l"/>
              </a:tabLst>
              <a:defRPr/>
            </a:pPr>
            <a:r>
              <a:rPr lang="ru-RU" sz="3200" i="1" smtClean="0">
                <a:solidFill>
                  <a:schemeClr val="tx1"/>
                </a:solidFill>
                <a:latin typeface="Times New Roman" pitchFamily="18" charset="0"/>
              </a:rPr>
              <a:t>квадратичная функция;</a:t>
            </a:r>
          </a:p>
          <a:p>
            <a:pPr marL="339725" indent="-339725" algn="l" eaLnBrk="1" hangingPunct="1">
              <a:spcBef>
                <a:spcPts val="700"/>
              </a:spcBef>
              <a:buClr>
                <a:srgbClr val="FFCC66"/>
              </a:buClr>
              <a:buSzPct val="80000"/>
              <a:buFont typeface="Monotype Corsiva" pitchFamily="66" charset="0"/>
              <a:buChar char="•"/>
              <a:tabLst>
                <a:tab pos="341313" algn="l"/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  <a:tab pos="10331450" algn="l"/>
                <a:tab pos="10780713" algn="l"/>
              </a:tabLst>
              <a:defRPr/>
            </a:pPr>
            <a:r>
              <a:rPr lang="ru-RU" sz="3200" i="1" smtClean="0">
                <a:solidFill>
                  <a:schemeClr val="tx1"/>
                </a:solidFill>
                <a:latin typeface="Times New Roman" pitchFamily="18" charset="0"/>
              </a:rPr>
              <a:t>кубическая функция;</a:t>
            </a:r>
          </a:p>
          <a:p>
            <a:pPr marL="339725" indent="-339725" algn="l" eaLnBrk="1" hangingPunct="1">
              <a:spcBef>
                <a:spcPts val="700"/>
              </a:spcBef>
              <a:buClr>
                <a:srgbClr val="FFCC66"/>
              </a:buClr>
              <a:buSzPct val="80000"/>
              <a:buFont typeface="Monotype Corsiva" pitchFamily="66" charset="0"/>
              <a:buChar char="•"/>
              <a:tabLst>
                <a:tab pos="341313" algn="l"/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  <a:tab pos="10331450" algn="l"/>
                <a:tab pos="10780713" algn="l"/>
              </a:tabLst>
              <a:defRPr/>
            </a:pPr>
            <a:r>
              <a:rPr lang="ru-RU" sz="3200" i="1" smtClean="0">
                <a:solidFill>
                  <a:schemeClr val="tx1"/>
                </a:solidFill>
                <a:latin typeface="Times New Roman" pitchFamily="18" charset="0"/>
              </a:rPr>
              <a:t>функция корня;</a:t>
            </a:r>
          </a:p>
          <a:p>
            <a:pPr marL="339725" indent="-339725" algn="l" eaLnBrk="1" hangingPunct="1">
              <a:spcBef>
                <a:spcPts val="700"/>
              </a:spcBef>
              <a:buClr>
                <a:srgbClr val="FFCC66"/>
              </a:buClr>
              <a:buSzPct val="80000"/>
              <a:buFont typeface="Monotype Corsiva" pitchFamily="66" charset="0"/>
              <a:buChar char="•"/>
              <a:tabLst>
                <a:tab pos="341313" algn="l"/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  <a:tab pos="10331450" algn="l"/>
                <a:tab pos="10780713" algn="l"/>
              </a:tabLst>
              <a:defRPr/>
            </a:pPr>
            <a:r>
              <a:rPr lang="ru-RU" sz="3200" i="1" smtClean="0">
                <a:solidFill>
                  <a:schemeClr val="tx1"/>
                </a:solidFill>
                <a:latin typeface="Times New Roman" pitchFamily="18" charset="0"/>
              </a:rPr>
              <a:t>функция модуля.</a:t>
            </a:r>
          </a:p>
        </p:txBody>
      </p:sp>
      <p:sp>
        <p:nvSpPr>
          <p:cNvPr id="15363" name="WordArt 2"/>
          <p:cNvSpPr>
            <a:spLocks noChangeArrowheads="1" noChangeShapeType="1" noTextEdit="1"/>
          </p:cNvSpPr>
          <p:nvPr/>
        </p:nvSpPr>
        <p:spPr bwMode="auto">
          <a:xfrm>
            <a:off x="2484438" y="476250"/>
            <a:ext cx="4249737" cy="7921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noFill/>
                  <a:round/>
                  <a:headEnd/>
                  <a:tailEnd/>
                </a:ln>
                <a:solidFill>
                  <a:srgbClr val="008000"/>
                </a:solidFill>
                <a:effectLst>
                  <a:outerShdw dist="40186" dir="1096358" algn="ctr" rotWithShape="0">
                    <a:srgbClr val="B2B2B2">
                      <a:alpha val="80011"/>
                    </a:srgbClr>
                  </a:outerShdw>
                </a:effectLst>
                <a:latin typeface="Monotype Corsiva"/>
              </a:rPr>
              <a:t>Виды функций</a:t>
            </a:r>
          </a:p>
        </p:txBody>
      </p:sp>
      <p:sp>
        <p:nvSpPr>
          <p:cNvPr id="15365" name="Line 4"/>
          <p:cNvSpPr>
            <a:spLocks noChangeShapeType="1"/>
          </p:cNvSpPr>
          <p:nvPr/>
        </p:nvSpPr>
        <p:spPr bwMode="auto">
          <a:xfrm>
            <a:off x="6804025" y="2060575"/>
            <a:ext cx="53975" cy="4035425"/>
          </a:xfrm>
          <a:prstGeom prst="line">
            <a:avLst/>
          </a:prstGeom>
          <a:noFill/>
          <a:ln w="15840">
            <a:solidFill>
              <a:srgbClr val="000000"/>
            </a:solidFill>
            <a:miter lim="800000"/>
            <a:headEnd type="triangle" w="med" len="med"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66" name="Line 5"/>
          <p:cNvSpPr>
            <a:spLocks noChangeShapeType="1"/>
          </p:cNvSpPr>
          <p:nvPr/>
        </p:nvSpPr>
        <p:spPr bwMode="auto">
          <a:xfrm>
            <a:off x="6084888" y="3860800"/>
            <a:ext cx="2808287" cy="1588"/>
          </a:xfrm>
          <a:prstGeom prst="line">
            <a:avLst/>
          </a:prstGeom>
          <a:noFill/>
          <a:ln w="15840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5367" name="Line 6"/>
          <p:cNvSpPr>
            <a:spLocks noChangeShapeType="1"/>
          </p:cNvSpPr>
          <p:nvPr/>
        </p:nvSpPr>
        <p:spPr bwMode="auto">
          <a:xfrm>
            <a:off x="6227763" y="2565400"/>
            <a:ext cx="2916237" cy="1935170"/>
          </a:xfrm>
          <a:prstGeom prst="line">
            <a:avLst/>
          </a:prstGeom>
          <a:noFill/>
          <a:ln w="76320">
            <a:solidFill>
              <a:srgbClr val="FF33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68" name="Freeform 7"/>
          <p:cNvSpPr>
            <a:spLocks noChangeArrowheads="1"/>
          </p:cNvSpPr>
          <p:nvPr/>
        </p:nvSpPr>
        <p:spPr bwMode="auto">
          <a:xfrm>
            <a:off x="6300788" y="3141663"/>
            <a:ext cx="2476500" cy="1993900"/>
          </a:xfrm>
          <a:custGeom>
            <a:avLst/>
            <a:gdLst>
              <a:gd name="T0" fmla="*/ 0 w 1968"/>
              <a:gd name="T1" fmla="*/ 0 h 1256"/>
              <a:gd name="T2" fmla="*/ 1008 w 1968"/>
              <a:gd name="T3" fmla="*/ 1248 h 1256"/>
              <a:gd name="T4" fmla="*/ 1968 w 1968"/>
              <a:gd name="T5" fmla="*/ 48 h 1256"/>
              <a:gd name="T6" fmla="*/ 0 60000 65536"/>
              <a:gd name="T7" fmla="*/ 0 60000 65536"/>
              <a:gd name="T8" fmla="*/ 0 60000 65536"/>
              <a:gd name="T9" fmla="*/ 0 w 1968"/>
              <a:gd name="T10" fmla="*/ 0 h 1256"/>
              <a:gd name="T11" fmla="*/ 1968 w 1968"/>
              <a:gd name="T12" fmla="*/ 1256 h 125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68" h="1256">
                <a:moveTo>
                  <a:pt x="0" y="0"/>
                </a:moveTo>
                <a:cubicBezTo>
                  <a:pt x="340" y="620"/>
                  <a:pt x="680" y="1240"/>
                  <a:pt x="1008" y="1248"/>
                </a:cubicBezTo>
                <a:cubicBezTo>
                  <a:pt x="1336" y="1256"/>
                  <a:pt x="1652" y="652"/>
                  <a:pt x="1968" y="48"/>
                </a:cubicBezTo>
              </a:path>
            </a:pathLst>
          </a:custGeom>
          <a:noFill/>
          <a:ln w="66600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15369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26213" y="1916113"/>
            <a:ext cx="201612" cy="238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5370" name="Picture 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820150" y="3933825"/>
            <a:ext cx="192088" cy="211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WordArt 1"/>
          <p:cNvSpPr>
            <a:spLocks noChangeArrowheads="1" noChangeShapeType="1" noTextEdit="1"/>
          </p:cNvSpPr>
          <p:nvPr/>
        </p:nvSpPr>
        <p:spPr bwMode="auto">
          <a:xfrm>
            <a:off x="2195513" y="476250"/>
            <a:ext cx="4718050" cy="9223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noFill/>
                  <a:round/>
                  <a:headEnd/>
                  <a:tailEnd/>
                </a:ln>
                <a:solidFill>
                  <a:srgbClr val="006600"/>
                </a:solidFill>
                <a:effectLst>
                  <a:outerShdw dist="40186" dir="1096358" algn="ctr" rotWithShape="0">
                    <a:srgbClr val="B2B2B2">
                      <a:alpha val="80011"/>
                    </a:srgbClr>
                  </a:outerShdw>
                </a:effectLst>
                <a:latin typeface="Monotype Corsiva"/>
              </a:rPr>
              <a:t>Линейная функция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/>
          </p:nvPr>
        </p:nvSpPr>
        <p:spPr>
          <a:xfrm>
            <a:off x="214282" y="1500174"/>
            <a:ext cx="5483225" cy="3124200"/>
          </a:xfrm>
        </p:spPr>
        <p:txBody>
          <a:bodyPr anchor="t"/>
          <a:lstStyle/>
          <a:p>
            <a:pPr marL="609600" indent="-609600" algn="l" eaLnBrk="1" hangingPunct="1">
              <a:spcBef>
                <a:spcPts val="800"/>
              </a:spcBef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800" dirty="0" smtClean="0">
                <a:solidFill>
                  <a:srgbClr val="FFFFFF"/>
                </a:solidFill>
              </a:rPr>
              <a:t> </a:t>
            </a:r>
            <a:r>
              <a:rPr lang="en-US" sz="3600" i="1" dirty="0" smtClean="0">
                <a:solidFill>
                  <a:schemeClr val="tx1"/>
                </a:solidFill>
                <a:latin typeface="Times New Roman" pitchFamily="18" charset="0"/>
              </a:rPr>
              <a:t>y</a:t>
            </a:r>
            <a:r>
              <a:rPr lang="ru-RU" sz="3600" i="1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sz="3600" i="1" dirty="0" smtClean="0">
                <a:solidFill>
                  <a:schemeClr val="tx1"/>
                </a:solidFill>
                <a:latin typeface="Times New Roman" pitchFamily="18" charset="0"/>
              </a:rPr>
              <a:t>=</a:t>
            </a:r>
            <a:r>
              <a:rPr lang="ru-RU" sz="3600" i="1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sz="3600" i="1" dirty="0" smtClean="0">
                <a:solidFill>
                  <a:schemeClr val="tx1"/>
                </a:solidFill>
                <a:latin typeface="Times New Roman" pitchFamily="18" charset="0"/>
              </a:rPr>
              <a:t>k</a:t>
            </a:r>
            <a:r>
              <a:rPr lang="ru-RU" sz="3600" i="1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ru-RU" sz="3600" i="1" dirty="0" err="1" smtClean="0">
                <a:solidFill>
                  <a:schemeClr val="tx1"/>
                </a:solidFill>
                <a:latin typeface="Times New Roman" pitchFamily="18" charset="0"/>
              </a:rPr>
              <a:t>х</a:t>
            </a:r>
            <a:r>
              <a:rPr lang="ru-RU" sz="3600" i="1" dirty="0" smtClean="0">
                <a:solidFill>
                  <a:schemeClr val="tx1"/>
                </a:solidFill>
                <a:latin typeface="Times New Roman" pitchFamily="18" charset="0"/>
              </a:rPr>
              <a:t> + </a:t>
            </a:r>
            <a:r>
              <a:rPr lang="en-US" sz="3600" i="1" dirty="0" smtClean="0">
                <a:solidFill>
                  <a:schemeClr val="tx1"/>
                </a:solidFill>
                <a:latin typeface="Times New Roman" pitchFamily="18" charset="0"/>
              </a:rPr>
              <a:t>b</a:t>
            </a:r>
            <a:endParaRPr lang="ru-RU" sz="3600" i="1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marL="609600" indent="-609600" algn="l" eaLnBrk="1" hangingPunct="1">
              <a:spcBef>
                <a:spcPts val="700"/>
              </a:spcBef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</a:rPr>
              <a:t>графиком функции является прямая</a:t>
            </a:r>
          </a:p>
          <a:p>
            <a:pPr marL="609600" indent="-609600" algn="l" eaLnBrk="1" hangingPunct="1">
              <a:spcBef>
                <a:spcPts val="700"/>
              </a:spcBef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ru-RU" sz="3600" dirty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6388" name="Line 3"/>
          <p:cNvSpPr>
            <a:spLocks noChangeShapeType="1"/>
          </p:cNvSpPr>
          <p:nvPr/>
        </p:nvSpPr>
        <p:spPr bwMode="auto">
          <a:xfrm>
            <a:off x="6443663" y="2060575"/>
            <a:ext cx="73025" cy="3600450"/>
          </a:xfrm>
          <a:prstGeom prst="line">
            <a:avLst/>
          </a:prstGeom>
          <a:noFill/>
          <a:ln w="15840">
            <a:solidFill>
              <a:srgbClr val="000000"/>
            </a:solidFill>
            <a:miter lim="800000"/>
            <a:headEnd type="triangle" w="med" len="med"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389" name="Line 4"/>
          <p:cNvSpPr>
            <a:spLocks noChangeShapeType="1"/>
          </p:cNvSpPr>
          <p:nvPr/>
        </p:nvSpPr>
        <p:spPr bwMode="auto">
          <a:xfrm>
            <a:off x="5435600" y="4652963"/>
            <a:ext cx="3097213" cy="1587"/>
          </a:xfrm>
          <a:prstGeom prst="line">
            <a:avLst/>
          </a:prstGeom>
          <a:noFill/>
          <a:ln w="15840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6390" name="Line 5"/>
          <p:cNvSpPr>
            <a:spLocks noChangeShapeType="1"/>
          </p:cNvSpPr>
          <p:nvPr/>
        </p:nvSpPr>
        <p:spPr bwMode="auto">
          <a:xfrm flipH="1">
            <a:off x="5792788" y="2708275"/>
            <a:ext cx="2382837" cy="2306638"/>
          </a:xfrm>
          <a:prstGeom prst="line">
            <a:avLst/>
          </a:prstGeom>
          <a:noFill/>
          <a:ln w="76320">
            <a:solidFill>
              <a:srgbClr val="FF33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16391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84888" y="1989138"/>
            <a:ext cx="242887" cy="2873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6392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604250" y="4652963"/>
            <a:ext cx="192088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6393" name="Line 9"/>
          <p:cNvSpPr>
            <a:spLocks noChangeShapeType="1"/>
          </p:cNvSpPr>
          <p:nvPr/>
        </p:nvSpPr>
        <p:spPr bwMode="auto">
          <a:xfrm>
            <a:off x="5795963" y="2924175"/>
            <a:ext cx="2016125" cy="2881313"/>
          </a:xfrm>
          <a:prstGeom prst="line">
            <a:avLst/>
          </a:prstGeom>
          <a:noFill/>
          <a:ln w="76200">
            <a:solidFill>
              <a:srgbClr val="0099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>
            <a:off x="5219700" y="3716338"/>
            <a:ext cx="3384550" cy="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395" name="Text Box 11"/>
          <p:cNvSpPr txBox="1">
            <a:spLocks noChangeArrowheads="1"/>
          </p:cNvSpPr>
          <p:nvPr/>
        </p:nvSpPr>
        <p:spPr bwMode="auto">
          <a:xfrm>
            <a:off x="7813675" y="2205038"/>
            <a:ext cx="9350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i="1">
                <a:solidFill>
                  <a:schemeClr val="tx1"/>
                </a:solidFill>
                <a:latin typeface="Times New Roman" pitchFamily="18" charset="0"/>
              </a:rPr>
              <a:t>k&gt;0</a:t>
            </a:r>
            <a:endParaRPr lang="ru-RU" sz="3200" i="1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6396" name="Text Box 12"/>
          <p:cNvSpPr txBox="1">
            <a:spLocks noChangeArrowheads="1"/>
          </p:cNvSpPr>
          <p:nvPr/>
        </p:nvSpPr>
        <p:spPr bwMode="auto">
          <a:xfrm>
            <a:off x="7813675" y="5516563"/>
            <a:ext cx="9350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i="1">
                <a:solidFill>
                  <a:schemeClr val="tx1"/>
                </a:solidFill>
                <a:latin typeface="Times New Roman" pitchFamily="18" charset="0"/>
              </a:rPr>
              <a:t>k&lt;0</a:t>
            </a:r>
            <a:endParaRPr lang="ru-RU" sz="3200" i="1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6397" name="Text Box 13"/>
          <p:cNvSpPr txBox="1">
            <a:spLocks noChangeArrowheads="1"/>
          </p:cNvSpPr>
          <p:nvPr/>
        </p:nvSpPr>
        <p:spPr bwMode="auto">
          <a:xfrm>
            <a:off x="7956550" y="3141663"/>
            <a:ext cx="9350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i="1">
                <a:solidFill>
                  <a:schemeClr val="tx1"/>
                </a:solidFill>
                <a:latin typeface="Times New Roman" pitchFamily="18" charset="0"/>
              </a:rPr>
              <a:t>k=0</a:t>
            </a:r>
            <a:endParaRPr lang="ru-RU" sz="3200" i="1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body"/>
          </p:nvPr>
        </p:nvSpPr>
        <p:spPr>
          <a:xfrm>
            <a:off x="457200" y="1600200"/>
            <a:ext cx="5122863" cy="4495800"/>
          </a:xfrm>
        </p:spPr>
        <p:txBody>
          <a:bodyPr anchor="t"/>
          <a:lstStyle/>
          <a:p>
            <a:pPr marL="609600" indent="-609600" algn="l" eaLnBrk="1" hangingPunct="1">
              <a:spcBef>
                <a:spcPts val="700"/>
              </a:spcBef>
              <a:tabLst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  <a:tab pos="10331450" algn="l"/>
                <a:tab pos="10780713" algn="l"/>
              </a:tabLst>
              <a:defRPr/>
            </a:pPr>
            <a:r>
              <a:rPr lang="ru-RU" sz="3200" b="1" dirty="0" smtClean="0">
                <a:solidFill>
                  <a:srgbClr val="339966"/>
                </a:solidFill>
                <a:latin typeface="Monotype Corsiva" pitchFamily="66" charset="0"/>
              </a:rPr>
              <a:t> </a:t>
            </a:r>
            <a:r>
              <a:rPr lang="en-US" sz="3600" i="1" dirty="0" smtClean="0">
                <a:solidFill>
                  <a:schemeClr val="tx1"/>
                </a:solidFill>
                <a:latin typeface="Times New Roman" pitchFamily="18" charset="0"/>
              </a:rPr>
              <a:t>y</a:t>
            </a:r>
            <a:r>
              <a:rPr lang="ru-RU" sz="3600" i="1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sz="3600" i="1" dirty="0" smtClean="0">
                <a:solidFill>
                  <a:schemeClr val="tx1"/>
                </a:solidFill>
                <a:latin typeface="Times New Roman" pitchFamily="18" charset="0"/>
              </a:rPr>
              <a:t>=</a:t>
            </a:r>
            <a:r>
              <a:rPr lang="ru-RU" sz="3600" i="1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sz="3600" i="1" dirty="0" smtClean="0">
                <a:solidFill>
                  <a:schemeClr val="tx1"/>
                </a:solidFill>
                <a:latin typeface="Times New Roman" pitchFamily="18" charset="0"/>
              </a:rPr>
              <a:t>k</a:t>
            </a:r>
            <a:r>
              <a:rPr lang="ru-RU" sz="3600" i="1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ru-RU" sz="3600" i="1" dirty="0" err="1" smtClean="0">
                <a:solidFill>
                  <a:schemeClr val="tx1"/>
                </a:solidFill>
                <a:latin typeface="Times New Roman" pitchFamily="18" charset="0"/>
              </a:rPr>
              <a:t>х</a:t>
            </a:r>
            <a:endParaRPr lang="ru-RU" sz="3600" i="1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marL="609600" indent="-609600" algn="l" eaLnBrk="1" hangingPunct="1">
              <a:spcBef>
                <a:spcPts val="700"/>
              </a:spcBef>
              <a:tabLst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  <a:tab pos="10331450" algn="l"/>
                <a:tab pos="10780713" algn="l"/>
              </a:tabLst>
              <a:defRPr/>
            </a:pP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</a:rPr>
              <a:t>графиком 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</a:rPr>
              <a:t>функции является 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</a:rPr>
              <a:t>прямая, проходящая через начало координат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</a:rPr>
              <a:t>.</a:t>
            </a:r>
            <a:endParaRPr lang="ru-RU" sz="3600" dirty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7411" name="WordArt 2"/>
          <p:cNvSpPr>
            <a:spLocks noChangeArrowheads="1" noChangeShapeType="1" noTextEdit="1"/>
          </p:cNvSpPr>
          <p:nvPr/>
        </p:nvSpPr>
        <p:spPr bwMode="auto">
          <a:xfrm>
            <a:off x="1258888" y="333375"/>
            <a:ext cx="6546850" cy="9223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noFill/>
                  <a:round/>
                  <a:headEnd/>
                  <a:tailEnd/>
                </a:ln>
                <a:solidFill>
                  <a:srgbClr val="006600"/>
                </a:solidFill>
                <a:effectLst>
                  <a:outerShdw dist="40186" dir="1096358" algn="ctr" rotWithShape="0">
                    <a:srgbClr val="B2B2B2">
                      <a:alpha val="80011"/>
                    </a:srgbClr>
                  </a:outerShdw>
                </a:effectLst>
                <a:latin typeface="Monotype Corsiva"/>
              </a:rPr>
              <a:t>Прямая пропорциональность</a:t>
            </a:r>
          </a:p>
        </p:txBody>
      </p:sp>
      <p:sp>
        <p:nvSpPr>
          <p:cNvPr id="17412" name="Line 3"/>
          <p:cNvSpPr>
            <a:spLocks noChangeShapeType="1"/>
          </p:cNvSpPr>
          <p:nvPr/>
        </p:nvSpPr>
        <p:spPr bwMode="auto">
          <a:xfrm>
            <a:off x="6443663" y="1844675"/>
            <a:ext cx="53975" cy="3748088"/>
          </a:xfrm>
          <a:prstGeom prst="line">
            <a:avLst/>
          </a:prstGeom>
          <a:noFill/>
          <a:ln w="15840">
            <a:solidFill>
              <a:srgbClr val="000000"/>
            </a:solidFill>
            <a:miter lim="800000"/>
            <a:headEnd type="triangle" w="med" len="med"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13" name="Line 4"/>
          <p:cNvSpPr>
            <a:spLocks noChangeShapeType="1"/>
          </p:cNvSpPr>
          <p:nvPr/>
        </p:nvSpPr>
        <p:spPr bwMode="auto">
          <a:xfrm>
            <a:off x="5435600" y="4292600"/>
            <a:ext cx="3097213" cy="1588"/>
          </a:xfrm>
          <a:prstGeom prst="line">
            <a:avLst/>
          </a:prstGeom>
          <a:noFill/>
          <a:ln w="15840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414" name="Line 5"/>
          <p:cNvSpPr>
            <a:spLocks noChangeShapeType="1"/>
          </p:cNvSpPr>
          <p:nvPr/>
        </p:nvSpPr>
        <p:spPr bwMode="auto">
          <a:xfrm flipH="1">
            <a:off x="5937250" y="2420938"/>
            <a:ext cx="1878013" cy="2663825"/>
          </a:xfrm>
          <a:prstGeom prst="line">
            <a:avLst/>
          </a:prstGeom>
          <a:noFill/>
          <a:ln w="76320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17415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67438" y="1773238"/>
            <a:ext cx="200025" cy="236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7416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459788" y="4365625"/>
            <a:ext cx="192087" cy="211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WordArt 1"/>
          <p:cNvSpPr>
            <a:spLocks noChangeArrowheads="1" noChangeShapeType="1" noTextEdit="1"/>
          </p:cNvSpPr>
          <p:nvPr/>
        </p:nvSpPr>
        <p:spPr bwMode="auto">
          <a:xfrm>
            <a:off x="900113" y="404813"/>
            <a:ext cx="7416800" cy="86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noFill/>
                  <a:round/>
                  <a:headEnd/>
                  <a:tailEnd/>
                </a:ln>
                <a:solidFill>
                  <a:srgbClr val="006600"/>
                </a:solidFill>
                <a:effectLst>
                  <a:outerShdw dist="40186" dir="1096358" algn="ctr" rotWithShape="0">
                    <a:srgbClr val="B2B2B2">
                      <a:alpha val="80011"/>
                    </a:srgbClr>
                  </a:outerShdw>
                </a:effectLst>
                <a:latin typeface="Monotype Corsiva"/>
              </a:rPr>
              <a:t>Обратная пропорциональность</a:t>
            </a:r>
          </a:p>
        </p:txBody>
      </p:sp>
      <p:sp>
        <p:nvSpPr>
          <p:cNvPr id="3077" name="Line 2"/>
          <p:cNvSpPr>
            <a:spLocks noChangeShapeType="1"/>
          </p:cNvSpPr>
          <p:nvPr/>
        </p:nvSpPr>
        <p:spPr bwMode="auto">
          <a:xfrm>
            <a:off x="7378700" y="1052513"/>
            <a:ext cx="73025" cy="3240087"/>
          </a:xfrm>
          <a:prstGeom prst="line">
            <a:avLst/>
          </a:prstGeom>
          <a:noFill/>
          <a:ln w="15840">
            <a:solidFill>
              <a:srgbClr val="000000"/>
            </a:solidFill>
            <a:miter lim="800000"/>
            <a:headEnd type="triangle" w="med" len="med"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78" name="Line 3"/>
          <p:cNvSpPr>
            <a:spLocks noChangeShapeType="1"/>
          </p:cNvSpPr>
          <p:nvPr/>
        </p:nvSpPr>
        <p:spPr bwMode="auto">
          <a:xfrm>
            <a:off x="6011863" y="2708275"/>
            <a:ext cx="2952750" cy="1588"/>
          </a:xfrm>
          <a:prstGeom prst="line">
            <a:avLst/>
          </a:prstGeom>
          <a:noFill/>
          <a:ln w="15840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body"/>
          </p:nvPr>
        </p:nvSpPr>
        <p:spPr>
          <a:xfrm>
            <a:off x="457200" y="1630363"/>
            <a:ext cx="5627688" cy="3598862"/>
          </a:xfrm>
        </p:spPr>
        <p:txBody>
          <a:bodyPr anchor="t"/>
          <a:lstStyle/>
          <a:p>
            <a:pPr marL="447675" indent="-447675" algn="l" eaLnBrk="1" hangingPunct="1">
              <a:spcBef>
                <a:spcPts val="700"/>
              </a:spcBef>
              <a:tabLst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ru-RU" sz="3200" b="1" dirty="0" smtClean="0">
                <a:solidFill>
                  <a:srgbClr val="339966"/>
                </a:solidFill>
                <a:latin typeface="Monotype Corsiva" pitchFamily="66" charset="0"/>
              </a:rPr>
              <a:t>  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</a:rPr>
              <a:t>функция вида </a:t>
            </a:r>
            <a:r>
              <a:rPr lang="en-US" sz="3600" i="1" dirty="0" smtClean="0">
                <a:solidFill>
                  <a:schemeClr val="tx1"/>
                </a:solidFill>
                <a:latin typeface="Times New Roman" pitchFamily="18" charset="0"/>
              </a:rPr>
              <a:t>y</a:t>
            </a:r>
            <a:r>
              <a:rPr lang="ru-RU" sz="3600" i="1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sz="3600" i="1" dirty="0" smtClean="0">
                <a:solidFill>
                  <a:schemeClr val="tx1"/>
                </a:solidFill>
                <a:latin typeface="Times New Roman" pitchFamily="18" charset="0"/>
              </a:rPr>
              <a:t>=</a:t>
            </a:r>
            <a:r>
              <a:rPr lang="ru-RU" sz="3600" i="1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</a:rPr>
              <a:t>    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</a:rPr>
              <a:t>;</a:t>
            </a:r>
            <a:endParaRPr lang="ru-RU" sz="3600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marL="447675" indent="-447675" algn="l" eaLnBrk="1" hangingPunct="1">
              <a:spcBef>
                <a:spcPts val="700"/>
              </a:spcBef>
              <a:tabLst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</a:rPr>
              <a:t>графиком функции является гипербола</a:t>
            </a:r>
          </a:p>
          <a:p>
            <a:pPr marL="447675" indent="-447675" algn="l" eaLnBrk="1" hangingPunct="1">
              <a:spcBef>
                <a:spcPts val="700"/>
              </a:spcBef>
              <a:tabLst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lang="ru-RU" sz="3600" dirty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3080" name="Freeform 5"/>
          <p:cNvSpPr>
            <a:spLocks noChangeArrowheads="1"/>
          </p:cNvSpPr>
          <p:nvPr/>
        </p:nvSpPr>
        <p:spPr bwMode="auto">
          <a:xfrm>
            <a:off x="7524750" y="1125538"/>
            <a:ext cx="1295400" cy="1439862"/>
          </a:xfrm>
          <a:custGeom>
            <a:avLst/>
            <a:gdLst>
              <a:gd name="T0" fmla="*/ 0 w 1316"/>
              <a:gd name="T1" fmla="*/ 0 h 1452"/>
              <a:gd name="T2" fmla="*/ 46 w 1316"/>
              <a:gd name="T3" fmla="*/ 590 h 1452"/>
              <a:gd name="T4" fmla="*/ 137 w 1316"/>
              <a:gd name="T5" fmla="*/ 998 h 1452"/>
              <a:gd name="T6" fmla="*/ 363 w 1316"/>
              <a:gd name="T7" fmla="*/ 1270 h 1452"/>
              <a:gd name="T8" fmla="*/ 817 w 1316"/>
              <a:gd name="T9" fmla="*/ 1406 h 1452"/>
              <a:gd name="T10" fmla="*/ 1316 w 1316"/>
              <a:gd name="T11" fmla="*/ 1452 h 145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316"/>
              <a:gd name="T19" fmla="*/ 0 h 1452"/>
              <a:gd name="T20" fmla="*/ 1316 w 1316"/>
              <a:gd name="T21" fmla="*/ 1452 h 145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316" h="1452">
                <a:moveTo>
                  <a:pt x="0" y="0"/>
                </a:moveTo>
                <a:cubicBezTo>
                  <a:pt x="11" y="212"/>
                  <a:pt x="23" y="424"/>
                  <a:pt x="46" y="590"/>
                </a:cubicBezTo>
                <a:cubicBezTo>
                  <a:pt x="69" y="756"/>
                  <a:pt x="84" y="885"/>
                  <a:pt x="137" y="998"/>
                </a:cubicBezTo>
                <a:cubicBezTo>
                  <a:pt x="190" y="1111"/>
                  <a:pt x="250" y="1202"/>
                  <a:pt x="363" y="1270"/>
                </a:cubicBezTo>
                <a:cubicBezTo>
                  <a:pt x="476" y="1338"/>
                  <a:pt x="658" y="1376"/>
                  <a:pt x="817" y="1406"/>
                </a:cubicBezTo>
                <a:cubicBezTo>
                  <a:pt x="976" y="1436"/>
                  <a:pt x="1210" y="1444"/>
                  <a:pt x="1316" y="1452"/>
                </a:cubicBezTo>
              </a:path>
            </a:pathLst>
          </a:custGeom>
          <a:noFill/>
          <a:ln w="44280">
            <a:solidFill>
              <a:srgbClr val="FF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81" name="Freeform 6"/>
          <p:cNvSpPr>
            <a:spLocks noChangeArrowheads="1"/>
          </p:cNvSpPr>
          <p:nvPr/>
        </p:nvSpPr>
        <p:spPr bwMode="auto">
          <a:xfrm rot="10800000">
            <a:off x="6083300" y="2781300"/>
            <a:ext cx="1225550" cy="1439863"/>
          </a:xfrm>
          <a:custGeom>
            <a:avLst/>
            <a:gdLst>
              <a:gd name="T0" fmla="*/ 0 w 1316"/>
              <a:gd name="T1" fmla="*/ 0 h 1452"/>
              <a:gd name="T2" fmla="*/ 46 w 1316"/>
              <a:gd name="T3" fmla="*/ 590 h 1452"/>
              <a:gd name="T4" fmla="*/ 137 w 1316"/>
              <a:gd name="T5" fmla="*/ 998 h 1452"/>
              <a:gd name="T6" fmla="*/ 363 w 1316"/>
              <a:gd name="T7" fmla="*/ 1270 h 1452"/>
              <a:gd name="T8" fmla="*/ 817 w 1316"/>
              <a:gd name="T9" fmla="*/ 1406 h 1452"/>
              <a:gd name="T10" fmla="*/ 1316 w 1316"/>
              <a:gd name="T11" fmla="*/ 1452 h 145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316"/>
              <a:gd name="T19" fmla="*/ 0 h 1452"/>
              <a:gd name="T20" fmla="*/ 1316 w 1316"/>
              <a:gd name="T21" fmla="*/ 1452 h 145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316" h="1452">
                <a:moveTo>
                  <a:pt x="0" y="0"/>
                </a:moveTo>
                <a:cubicBezTo>
                  <a:pt x="11" y="212"/>
                  <a:pt x="23" y="424"/>
                  <a:pt x="46" y="590"/>
                </a:cubicBezTo>
                <a:cubicBezTo>
                  <a:pt x="69" y="756"/>
                  <a:pt x="84" y="885"/>
                  <a:pt x="137" y="998"/>
                </a:cubicBezTo>
                <a:cubicBezTo>
                  <a:pt x="190" y="1111"/>
                  <a:pt x="250" y="1202"/>
                  <a:pt x="363" y="1270"/>
                </a:cubicBezTo>
                <a:cubicBezTo>
                  <a:pt x="476" y="1338"/>
                  <a:pt x="658" y="1376"/>
                  <a:pt x="817" y="1406"/>
                </a:cubicBezTo>
                <a:cubicBezTo>
                  <a:pt x="976" y="1436"/>
                  <a:pt x="1210" y="1444"/>
                  <a:pt x="1316" y="1452"/>
                </a:cubicBezTo>
              </a:path>
            </a:pathLst>
          </a:custGeom>
          <a:noFill/>
          <a:ln w="44280">
            <a:solidFill>
              <a:srgbClr val="FF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3082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34213" y="1125538"/>
            <a:ext cx="201612" cy="238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3083" name="Picture 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843963" y="2781300"/>
            <a:ext cx="192087" cy="211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2298" name="Rectangle 10"/>
          <p:cNvSpPr>
            <a:spLocks noChangeArrowheads="1"/>
          </p:cNvSpPr>
          <p:nvPr/>
        </p:nvSpPr>
        <p:spPr bwMode="auto">
          <a:xfrm>
            <a:off x="4284663" y="1409700"/>
            <a:ext cx="8651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32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k</a:t>
            </a:r>
            <a:endParaRPr lang="ru-RU" sz="3200" i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085" name="Line 11"/>
          <p:cNvSpPr>
            <a:spLocks noChangeShapeType="1"/>
          </p:cNvSpPr>
          <p:nvPr/>
        </p:nvSpPr>
        <p:spPr bwMode="auto">
          <a:xfrm>
            <a:off x="4211638" y="1989138"/>
            <a:ext cx="5762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00" name="Rectangle 12"/>
          <p:cNvSpPr>
            <a:spLocks noChangeArrowheads="1"/>
          </p:cNvSpPr>
          <p:nvPr/>
        </p:nvSpPr>
        <p:spPr bwMode="auto">
          <a:xfrm>
            <a:off x="4284663" y="1912938"/>
            <a:ext cx="3651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i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x</a:t>
            </a:r>
            <a:endParaRPr lang="ru-RU" sz="3200" i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087" name="Text Box 13"/>
          <p:cNvSpPr txBox="1">
            <a:spLocks noChangeArrowheads="1"/>
          </p:cNvSpPr>
          <p:nvPr/>
        </p:nvSpPr>
        <p:spPr bwMode="auto">
          <a:xfrm>
            <a:off x="7813675" y="1052513"/>
            <a:ext cx="9350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i="1">
                <a:solidFill>
                  <a:schemeClr val="tx1"/>
                </a:solidFill>
                <a:latin typeface="Times New Roman" pitchFamily="18" charset="0"/>
              </a:rPr>
              <a:t>k&gt;0</a:t>
            </a:r>
            <a:endParaRPr lang="ru-RU" sz="3200" i="1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3088" name="Line 17"/>
          <p:cNvSpPr>
            <a:spLocks noChangeShapeType="1"/>
          </p:cNvSpPr>
          <p:nvPr/>
        </p:nvSpPr>
        <p:spPr bwMode="auto">
          <a:xfrm>
            <a:off x="6011863" y="3357563"/>
            <a:ext cx="73025" cy="3240087"/>
          </a:xfrm>
          <a:prstGeom prst="line">
            <a:avLst/>
          </a:prstGeom>
          <a:noFill/>
          <a:ln w="15840">
            <a:solidFill>
              <a:srgbClr val="000000"/>
            </a:solidFill>
            <a:miter lim="800000"/>
            <a:headEnd type="triangle" w="med" len="med"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89" name="Line 18"/>
          <p:cNvSpPr>
            <a:spLocks noChangeShapeType="1"/>
          </p:cNvSpPr>
          <p:nvPr/>
        </p:nvSpPr>
        <p:spPr bwMode="auto">
          <a:xfrm>
            <a:off x="4572000" y="5157788"/>
            <a:ext cx="2952750" cy="1587"/>
          </a:xfrm>
          <a:prstGeom prst="line">
            <a:avLst/>
          </a:prstGeom>
          <a:noFill/>
          <a:ln w="15840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090" name="Freeform 19"/>
          <p:cNvSpPr>
            <a:spLocks noChangeArrowheads="1"/>
          </p:cNvSpPr>
          <p:nvPr/>
        </p:nvSpPr>
        <p:spPr bwMode="auto">
          <a:xfrm flipH="1">
            <a:off x="4645025" y="3644900"/>
            <a:ext cx="1295400" cy="1439863"/>
          </a:xfrm>
          <a:custGeom>
            <a:avLst/>
            <a:gdLst>
              <a:gd name="T0" fmla="*/ 0 w 1316"/>
              <a:gd name="T1" fmla="*/ 0 h 1452"/>
              <a:gd name="T2" fmla="*/ 46 w 1316"/>
              <a:gd name="T3" fmla="*/ 590 h 1452"/>
              <a:gd name="T4" fmla="*/ 137 w 1316"/>
              <a:gd name="T5" fmla="*/ 998 h 1452"/>
              <a:gd name="T6" fmla="*/ 363 w 1316"/>
              <a:gd name="T7" fmla="*/ 1270 h 1452"/>
              <a:gd name="T8" fmla="*/ 817 w 1316"/>
              <a:gd name="T9" fmla="*/ 1406 h 1452"/>
              <a:gd name="T10" fmla="*/ 1316 w 1316"/>
              <a:gd name="T11" fmla="*/ 1452 h 145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316"/>
              <a:gd name="T19" fmla="*/ 0 h 1452"/>
              <a:gd name="T20" fmla="*/ 1316 w 1316"/>
              <a:gd name="T21" fmla="*/ 1452 h 145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316" h="1452">
                <a:moveTo>
                  <a:pt x="0" y="0"/>
                </a:moveTo>
                <a:cubicBezTo>
                  <a:pt x="11" y="212"/>
                  <a:pt x="23" y="424"/>
                  <a:pt x="46" y="590"/>
                </a:cubicBezTo>
                <a:cubicBezTo>
                  <a:pt x="69" y="756"/>
                  <a:pt x="84" y="885"/>
                  <a:pt x="137" y="998"/>
                </a:cubicBezTo>
                <a:cubicBezTo>
                  <a:pt x="190" y="1111"/>
                  <a:pt x="250" y="1202"/>
                  <a:pt x="363" y="1270"/>
                </a:cubicBezTo>
                <a:cubicBezTo>
                  <a:pt x="476" y="1338"/>
                  <a:pt x="658" y="1376"/>
                  <a:pt x="817" y="1406"/>
                </a:cubicBezTo>
                <a:cubicBezTo>
                  <a:pt x="976" y="1436"/>
                  <a:pt x="1210" y="1444"/>
                  <a:pt x="1316" y="1452"/>
                </a:cubicBezTo>
              </a:path>
            </a:pathLst>
          </a:custGeom>
          <a:noFill/>
          <a:ln w="44323">
            <a:solidFill>
              <a:srgbClr val="33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91" name="Freeform 20"/>
          <p:cNvSpPr>
            <a:spLocks noChangeArrowheads="1"/>
          </p:cNvSpPr>
          <p:nvPr/>
        </p:nvSpPr>
        <p:spPr bwMode="auto">
          <a:xfrm rot="10800000" flipH="1">
            <a:off x="6156325" y="5229225"/>
            <a:ext cx="1225550" cy="1439863"/>
          </a:xfrm>
          <a:custGeom>
            <a:avLst/>
            <a:gdLst>
              <a:gd name="T0" fmla="*/ 0 w 1316"/>
              <a:gd name="T1" fmla="*/ 0 h 1452"/>
              <a:gd name="T2" fmla="*/ 46 w 1316"/>
              <a:gd name="T3" fmla="*/ 590 h 1452"/>
              <a:gd name="T4" fmla="*/ 137 w 1316"/>
              <a:gd name="T5" fmla="*/ 998 h 1452"/>
              <a:gd name="T6" fmla="*/ 363 w 1316"/>
              <a:gd name="T7" fmla="*/ 1270 h 1452"/>
              <a:gd name="T8" fmla="*/ 817 w 1316"/>
              <a:gd name="T9" fmla="*/ 1406 h 1452"/>
              <a:gd name="T10" fmla="*/ 1316 w 1316"/>
              <a:gd name="T11" fmla="*/ 1452 h 145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316"/>
              <a:gd name="T19" fmla="*/ 0 h 1452"/>
              <a:gd name="T20" fmla="*/ 1316 w 1316"/>
              <a:gd name="T21" fmla="*/ 1452 h 145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316" h="1452">
                <a:moveTo>
                  <a:pt x="0" y="0"/>
                </a:moveTo>
                <a:cubicBezTo>
                  <a:pt x="11" y="212"/>
                  <a:pt x="23" y="424"/>
                  <a:pt x="46" y="590"/>
                </a:cubicBezTo>
                <a:cubicBezTo>
                  <a:pt x="69" y="756"/>
                  <a:pt x="84" y="885"/>
                  <a:pt x="137" y="998"/>
                </a:cubicBezTo>
                <a:cubicBezTo>
                  <a:pt x="190" y="1111"/>
                  <a:pt x="250" y="1202"/>
                  <a:pt x="363" y="1270"/>
                </a:cubicBezTo>
                <a:cubicBezTo>
                  <a:pt x="476" y="1338"/>
                  <a:pt x="658" y="1376"/>
                  <a:pt x="817" y="1406"/>
                </a:cubicBezTo>
                <a:cubicBezTo>
                  <a:pt x="976" y="1436"/>
                  <a:pt x="1210" y="1444"/>
                  <a:pt x="1316" y="1452"/>
                </a:cubicBezTo>
              </a:path>
            </a:pathLst>
          </a:custGeom>
          <a:noFill/>
          <a:ln w="44323">
            <a:solidFill>
              <a:srgbClr val="33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92" name="Text Box 22"/>
          <p:cNvSpPr txBox="1">
            <a:spLocks noChangeArrowheads="1"/>
          </p:cNvSpPr>
          <p:nvPr/>
        </p:nvSpPr>
        <p:spPr bwMode="auto">
          <a:xfrm>
            <a:off x="4500563" y="5516563"/>
            <a:ext cx="9350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i="1">
                <a:solidFill>
                  <a:schemeClr val="tx1"/>
                </a:solidFill>
                <a:latin typeface="Times New Roman" pitchFamily="18" charset="0"/>
              </a:rPr>
              <a:t>k&lt;0</a:t>
            </a:r>
            <a:endParaRPr lang="ru-RU" sz="3200" i="1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Line 1"/>
          <p:cNvSpPr>
            <a:spLocks noChangeShapeType="1"/>
          </p:cNvSpPr>
          <p:nvPr/>
        </p:nvSpPr>
        <p:spPr bwMode="auto">
          <a:xfrm>
            <a:off x="7092950" y="1989138"/>
            <a:ext cx="53975" cy="3748087"/>
          </a:xfrm>
          <a:prstGeom prst="line">
            <a:avLst/>
          </a:prstGeom>
          <a:noFill/>
          <a:ln w="15840">
            <a:solidFill>
              <a:srgbClr val="000000"/>
            </a:solidFill>
            <a:miter lim="800000"/>
            <a:headEnd type="triangle" w="med" len="med"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35" name="WordArt 2"/>
          <p:cNvSpPr>
            <a:spLocks noChangeArrowheads="1" noChangeShapeType="1" noTextEdit="1"/>
          </p:cNvSpPr>
          <p:nvPr/>
        </p:nvSpPr>
        <p:spPr bwMode="auto">
          <a:xfrm>
            <a:off x="1619250" y="404813"/>
            <a:ext cx="6408738" cy="7921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noFill/>
                  <a:round/>
                  <a:headEnd/>
                  <a:tailEnd/>
                </a:ln>
                <a:solidFill>
                  <a:srgbClr val="006600"/>
                </a:solidFill>
                <a:effectLst>
                  <a:outerShdw dist="40186" dir="1096358" algn="ctr" rotWithShape="0">
                    <a:srgbClr val="B2B2B2">
                      <a:alpha val="80011"/>
                    </a:srgbClr>
                  </a:outerShdw>
                </a:effectLst>
                <a:latin typeface="Monotype Corsiva"/>
              </a:rPr>
              <a:t>Квадратичная функция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/>
          </p:nvPr>
        </p:nvSpPr>
        <p:spPr>
          <a:xfrm>
            <a:off x="457200" y="1600200"/>
            <a:ext cx="5122863" cy="3268663"/>
          </a:xfrm>
        </p:spPr>
        <p:txBody>
          <a:bodyPr anchor="t"/>
          <a:lstStyle/>
          <a:p>
            <a:pPr marL="354013" indent="-354013" algn="l" eaLnBrk="1" hangingPunct="1">
              <a:spcBef>
                <a:spcPts val="700"/>
              </a:spcBef>
              <a:tabLst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3200" dirty="0" smtClean="0">
                <a:solidFill>
                  <a:srgbClr val="FFFFFF"/>
                </a:solidFill>
              </a:rPr>
              <a:t> 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</a:rPr>
              <a:t>функция вида </a:t>
            </a:r>
            <a:r>
              <a:rPr lang="en-US" sz="3600" i="1" dirty="0" smtClean="0">
                <a:solidFill>
                  <a:schemeClr val="tx1"/>
                </a:solidFill>
                <a:latin typeface="Times New Roman" pitchFamily="18" charset="0"/>
              </a:rPr>
              <a:t>y</a:t>
            </a:r>
            <a:r>
              <a:rPr lang="ru-RU" sz="3600" i="1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sz="3600" i="1" dirty="0" smtClean="0">
                <a:solidFill>
                  <a:schemeClr val="tx1"/>
                </a:solidFill>
                <a:latin typeface="Times New Roman" pitchFamily="18" charset="0"/>
              </a:rPr>
              <a:t>=</a:t>
            </a:r>
            <a:r>
              <a:rPr lang="ru-RU" sz="3600" i="1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sz="3600" i="1" dirty="0" smtClean="0">
                <a:solidFill>
                  <a:schemeClr val="tx1"/>
                </a:solidFill>
                <a:latin typeface="Times New Roman" pitchFamily="18" charset="0"/>
              </a:rPr>
              <a:t>x²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endParaRPr lang="ru-RU" sz="3600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marL="354013" indent="-354013" algn="l" eaLnBrk="1" hangingPunct="1">
              <a:spcBef>
                <a:spcPts val="700"/>
              </a:spcBef>
              <a:tabLst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</a:rPr>
              <a:t>графиком функции является парабола</a:t>
            </a:r>
          </a:p>
          <a:p>
            <a:pPr marL="354013" indent="-354013" algn="l" eaLnBrk="1" hangingPunct="1">
              <a:spcBef>
                <a:spcPts val="700"/>
              </a:spcBef>
              <a:tabLst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endParaRPr lang="ru-RU" sz="3600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marL="354013" indent="-354013" algn="l" eaLnBrk="1" hangingPunct="1">
              <a:spcBef>
                <a:spcPts val="700"/>
              </a:spcBef>
              <a:tabLst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endParaRPr lang="ru-RU" sz="3600" dirty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8437" name="Line 4"/>
          <p:cNvSpPr>
            <a:spLocks noChangeShapeType="1"/>
          </p:cNvSpPr>
          <p:nvPr/>
        </p:nvSpPr>
        <p:spPr bwMode="auto">
          <a:xfrm>
            <a:off x="5651500" y="4437063"/>
            <a:ext cx="2952750" cy="1587"/>
          </a:xfrm>
          <a:prstGeom prst="line">
            <a:avLst/>
          </a:prstGeom>
          <a:noFill/>
          <a:ln w="15840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8438" name="Freeform 5"/>
          <p:cNvSpPr>
            <a:spLocks noChangeArrowheads="1"/>
          </p:cNvSpPr>
          <p:nvPr/>
        </p:nvSpPr>
        <p:spPr bwMode="auto">
          <a:xfrm>
            <a:off x="5867400" y="2420938"/>
            <a:ext cx="2476500" cy="1993900"/>
          </a:xfrm>
          <a:custGeom>
            <a:avLst/>
            <a:gdLst>
              <a:gd name="T0" fmla="*/ 0 w 1968"/>
              <a:gd name="T1" fmla="*/ 0 h 1256"/>
              <a:gd name="T2" fmla="*/ 1008 w 1968"/>
              <a:gd name="T3" fmla="*/ 1248 h 1256"/>
              <a:gd name="T4" fmla="*/ 1968 w 1968"/>
              <a:gd name="T5" fmla="*/ 48 h 1256"/>
              <a:gd name="T6" fmla="*/ 0 60000 65536"/>
              <a:gd name="T7" fmla="*/ 0 60000 65536"/>
              <a:gd name="T8" fmla="*/ 0 60000 65536"/>
              <a:gd name="T9" fmla="*/ 0 w 1968"/>
              <a:gd name="T10" fmla="*/ 0 h 1256"/>
              <a:gd name="T11" fmla="*/ 1968 w 1968"/>
              <a:gd name="T12" fmla="*/ 1256 h 125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68" h="1256">
                <a:moveTo>
                  <a:pt x="0" y="0"/>
                </a:moveTo>
                <a:cubicBezTo>
                  <a:pt x="340" y="620"/>
                  <a:pt x="680" y="1240"/>
                  <a:pt x="1008" y="1248"/>
                </a:cubicBezTo>
                <a:cubicBezTo>
                  <a:pt x="1336" y="1256"/>
                  <a:pt x="1652" y="652"/>
                  <a:pt x="1968" y="48"/>
                </a:cubicBezTo>
              </a:path>
            </a:pathLst>
          </a:custGeom>
          <a:noFill/>
          <a:ln w="66600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18439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64388" y="1844675"/>
            <a:ext cx="200025" cy="236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8440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609013" y="4508500"/>
            <a:ext cx="193675" cy="212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Оформление по умолчанию">
  <a:themeElements>
    <a:clrScheme name="1_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Оформление по умолчанию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1_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85A235D582EF4D438ED64EDD087A85CA" ma:contentTypeVersion="0" ma:contentTypeDescription="Создание документа." ma:contentTypeScope="" ma:versionID="8541f7b74d1c54ed1147cd060d9c9e0c">
  <xsd:schema xmlns:xsd="http://www.w3.org/2001/XMLSchema" xmlns:p="http://schemas.microsoft.com/office/2006/metadata/properties" targetNamespace="http://schemas.microsoft.com/office/2006/metadata/properties" ma:root="true" ma:fieldsID="53974d1da0c14f073d2cc649cae9f3e6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содержимого" ma:readOnly="true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2F912427-A5B0-417E-8616-1F0A5C5DC29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F77231C1-1CC6-4155-BA69-B747B133A9E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65C01F4-238D-4E23-8CC9-880887AC1A5C}">
  <ds:schemaRefs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1410</TotalTime>
  <Words>663</Words>
  <PresentationFormat>Экран (4:3)</PresentationFormat>
  <Paragraphs>130</Paragraphs>
  <Slides>23</Slides>
  <Notes>23</Notes>
  <HiddenSlides>1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3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32" baseType="lpstr">
      <vt:lpstr>Arial</vt:lpstr>
      <vt:lpstr>Times New Roman</vt:lpstr>
      <vt:lpstr>Tahoma</vt:lpstr>
      <vt:lpstr>Lucida Sans Unicode</vt:lpstr>
      <vt:lpstr>Monotype Corsiva</vt:lpstr>
      <vt:lpstr>Оформление по умолчанию</vt:lpstr>
      <vt:lpstr>1_Оформление по умолчанию</vt:lpstr>
      <vt:lpstr>2_Оформление по умолчанию</vt:lpstr>
      <vt:lpstr>Microsoft Equation 3.0</vt:lpstr>
      <vt:lpstr>      </vt:lpstr>
      <vt:lpstr>Функция – это зависимость переменной у от переменной х, при которой каждому значению переменной х соответствует единственное значение переменной у.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1. Каждый график соотнесите с соответствующей ему формулой: </vt:lpstr>
      <vt:lpstr>2. Каждую прямую соотнесите с её уравнением: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Графики функций</dc:title>
  <dc:creator>Дима</dc:creator>
  <cp:lastModifiedBy>-</cp:lastModifiedBy>
  <cp:revision>22</cp:revision>
  <cp:lastPrinted>1601-01-01T00:00:00Z</cp:lastPrinted>
  <dcterms:created xsi:type="dcterms:W3CDTF">2009-03-27T12:38:56Z</dcterms:created>
  <dcterms:modified xsi:type="dcterms:W3CDTF">2012-09-02T10:33:24Z</dcterms:modified>
</cp:coreProperties>
</file>