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8" r:id="rId14"/>
    <p:sldId id="276" r:id="rId15"/>
    <p:sldId id="277" r:id="rId16"/>
    <p:sldId id="279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693BBD-14DF-4D7C-A16E-2B62933F04F6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6D43A4-2AEA-448C-A885-F974A5BE6D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asteza.kz/2010-05-05/4060/photos0-800x600.jpe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://artgrafica.net/uploads/posts/2010-06/1276033230_g0vxfjatizen914.jpeg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iotat.ucoz.kz/_si/0/30760740.jpg" TargetMode="External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20.jpeg"/><Relationship Id="rId5" Type="http://schemas.openxmlformats.org/officeDocument/2006/relationships/slide" Target="slide21.xml"/><Relationship Id="rId10" Type="http://schemas.openxmlformats.org/officeDocument/2006/relationships/hyperlink" Target="http://900igr.net/datai/fizika/Urok-Elektricheskij-tok/0012-036-Soedinenie-tsepej.jpg" TargetMode="External"/><Relationship Id="rId4" Type="http://schemas.openxmlformats.org/officeDocument/2006/relationships/slide" Target="slide20.xm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ezam.admsurgut.ru/images/5580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bazakina.edurm.ru/images/matem.jp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12" Type="http://schemas.openxmlformats.org/officeDocument/2006/relationships/image" Target="../media/image27.jpeg"/><Relationship Id="rId2" Type="http://schemas.openxmlformats.org/officeDocument/2006/relationships/hyperlink" Target="http://img13.nnm.ru/1/5/3/9/e/1539e1144a25c52eab4b8f3943626478_full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900igr.net/datai/mkhk/Matematika-v-iskusstve/0009-015-Matematika-vladeet-ne-tolko-istinoj-no-i-vysshej-krasotoj-krasotoj.png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://upload.wikimedia.org/wikipedia/commons/1/18/Leonardo_polyhedra.png" TargetMode="External"/><Relationship Id="rId4" Type="http://schemas.openxmlformats.org/officeDocument/2006/relationships/hyperlink" Target="http://upload.wikimedia.org/wikipedia/commons/thumb/9/93/Fibonacci_spiral_34.svg/800px-Fibonacci_spiral_34.svg.png" TargetMode="External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3287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и провела учитель математики МОУ СОШ № 2 т. Пугачёва </a:t>
            </a:r>
          </a:p>
          <a:p>
            <a:pPr algn="ctr"/>
            <a:r>
              <a:rPr lang="ru-RU" dirty="0" smtClean="0"/>
              <a:t>Горина Татьяна Евгеньевна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Математический КВН</a:t>
            </a:r>
            <a:endParaRPr lang="ru-RU" dirty="0"/>
          </a:p>
        </p:txBody>
      </p:sp>
      <p:pic>
        <p:nvPicPr>
          <p:cNvPr id="11266" name="Picture 2" descr="Картинка 2 из 5856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4572" r="6680" b="12023"/>
          <a:stretch/>
        </p:blipFill>
        <p:spPr bwMode="auto">
          <a:xfrm>
            <a:off x="2892056" y="680483"/>
            <a:ext cx="3200400" cy="246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110" y="1124743"/>
            <a:ext cx="81953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Этот математик родился в Швейцарии, но долгие годы работал в России, в Петербургской Академии наук. Внёс большой вклад в развитие тригонометрии.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88" y="3573016"/>
            <a:ext cx="2054748" cy="28051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72890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_AlgeriusBlw" pitchFamily="82" charset="-52"/>
              </a:rPr>
              <a:t>Л. ЭЙЛЕР</a:t>
            </a:r>
            <a:endParaRPr lang="ru-RU" sz="32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30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980728"/>
                <a:ext cx="835292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  Все вы знаете, что существуют числа, обозначаемые буквами, например, </a:t>
                </a:r>
                <a14:m>
                  <m:oMath xmlns:m="http://schemas.openxmlformats.org/officeDocument/2006/math">
                    <m:r>
                      <a:rPr lang="ru-RU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𝜋</m:t>
                    </m:r>
                    <m:r>
                      <a:rPr lang="ru-RU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=3.14…</m:t>
                    </m:r>
                  </m:oMath>
                </a14:m>
                <a:r>
                  <a:rPr lang="ru-RU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ru-RU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𝑒</m:t>
                    </m:r>
                    <m:r>
                      <a:rPr lang="ru-RU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=2,7…</m:t>
                    </m:r>
                  </m:oMath>
                </a14:m>
                <a:r>
                  <a:rPr lang="ru-RU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. Число </a:t>
                </a:r>
                <a14:m>
                  <m:oMath xmlns:m="http://schemas.openxmlformats.org/officeDocument/2006/math">
                    <m:r>
                      <a:rPr lang="ru-RU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𝜑</m:t>
                    </m:r>
                    <m:r>
                      <a:rPr lang="ru-RU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Times New Roman"/>
                        <a:cs typeface="Times New Roman"/>
                      </a:rPr>
                      <m:t>=1,618…</m:t>
                    </m:r>
                  </m:oMath>
                </a14:m>
                <a:r>
                  <a:rPr lang="ru-RU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rPr>
                  <a:t> названо в честь итальянского учёного. Кто это?</a:t>
                </a:r>
                <a:endParaRPr 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8352928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898" t="-4438" r="-2263" b="-10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2232248" cy="30097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70467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_AlgeriusBlw" pitchFamily="82" charset="-52"/>
              </a:rPr>
              <a:t>Л. ФИБОНАЧЧИ</a:t>
            </a:r>
            <a:endParaRPr lang="ru-RU" sz="32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03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  Слово «алгоритм» происходит от латинской формы написания имени арабского математика. Он сформулировал правила четырех арифметических действий над многозначными числами. Первоначально под алгоритмами понимали только эти правила. Имя этого математика?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86493"/>
            <a:ext cx="1944216" cy="25249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01317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_AlgeriusBlw" pitchFamily="82" charset="-52"/>
              </a:rPr>
              <a:t>АБУ АБДУЛАХ МУХАММАД ИБН МУССААЛЬ - ХОРЕЗМИ</a:t>
            </a:r>
            <a:endParaRPr lang="ru-RU" sz="28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19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3" y="476672"/>
            <a:ext cx="843356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3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1" y="620689"/>
            <a:ext cx="2448271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19872" y="1772816"/>
            <a:ext cx="5622777" cy="4894730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/>
              <a:t>Природа –это математика.</a:t>
            </a:r>
          </a:p>
          <a:p>
            <a:pPr marL="45720" indent="0">
              <a:buNone/>
            </a:pPr>
            <a:r>
              <a:rPr lang="ru-RU" sz="2400" dirty="0" smtClean="0"/>
              <a:t>Её спиральные туманности вдали</a:t>
            </a:r>
          </a:p>
          <a:p>
            <a:pPr marL="45720" indent="0">
              <a:buNone/>
            </a:pPr>
            <a:r>
              <a:rPr lang="ru-RU" sz="2400" dirty="0" smtClean="0"/>
              <a:t>Рисуют траекторией графики, </a:t>
            </a:r>
          </a:p>
          <a:p>
            <a:pPr marL="45720" indent="0">
              <a:buNone/>
            </a:pPr>
            <a:r>
              <a:rPr lang="ru-RU" sz="2400" dirty="0" smtClean="0"/>
              <a:t>И мы читаем их с Земли</a:t>
            </a:r>
          </a:p>
          <a:p>
            <a:pPr marL="45720" indent="0">
              <a:buNone/>
            </a:pPr>
            <a:r>
              <a:rPr lang="ru-RU" sz="2400" dirty="0" smtClean="0"/>
              <a:t>Мир математики – точный и строгий,</a:t>
            </a:r>
          </a:p>
          <a:p>
            <a:pPr marL="45720" indent="0">
              <a:buNone/>
            </a:pPr>
            <a:r>
              <a:rPr lang="ru-RU" sz="2400" dirty="0" smtClean="0"/>
              <a:t>Романтикой функций наполнен.</a:t>
            </a:r>
          </a:p>
          <a:p>
            <a:pPr marL="45720" indent="0">
              <a:buNone/>
            </a:pPr>
            <a:r>
              <a:rPr lang="ru-RU" sz="2400" dirty="0" smtClean="0"/>
              <a:t>В нем простые процессы природы</a:t>
            </a:r>
          </a:p>
          <a:p>
            <a:pPr marL="45720" indent="0">
              <a:buNone/>
            </a:pPr>
            <a:r>
              <a:rPr lang="ru-RU" sz="2400" dirty="0" smtClean="0"/>
              <a:t>Оживают в симфонии формул</a:t>
            </a:r>
          </a:p>
          <a:p>
            <a:endParaRPr lang="ru-RU" dirty="0"/>
          </a:p>
        </p:txBody>
      </p:sp>
      <p:pic>
        <p:nvPicPr>
          <p:cNvPr id="13314" name="Picture 2" descr="Потерян чемодан с деньгами. Верните хотя бы деньг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0239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69160"/>
            <a:ext cx="7262192" cy="1143000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«Чем дальше в лес, тем больше дров»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07704" y="3573016"/>
            <a:ext cx="5400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491880" y="908720"/>
            <a:ext cx="0" cy="31683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491880" y="1124744"/>
            <a:ext cx="3024336" cy="2448272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23828" y="692696"/>
            <a:ext cx="3600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дрова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3708242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лес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95836" y="367839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495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731519"/>
            <a:ext cx="6669361" cy="96928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200" dirty="0"/>
              <a:t>Тише </a:t>
            </a:r>
            <a:r>
              <a:rPr lang="ru-RU" sz="3200" dirty="0" smtClean="0"/>
              <a:t>едешь - </a:t>
            </a:r>
            <a:r>
              <a:rPr lang="ru-RU" sz="3200" dirty="0"/>
              <a:t>дальше будешь»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899592" y="3429000"/>
            <a:ext cx="7560840" cy="13681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«Семь </a:t>
            </a:r>
            <a:r>
              <a:rPr lang="ru-RU" sz="3200" dirty="0"/>
              <a:t>раз отмерь, один раз отрежь»</a:t>
            </a:r>
          </a:p>
        </p:txBody>
      </p:sp>
      <p:pic>
        <p:nvPicPr>
          <p:cNvPr id="14338" name="Picture 2" descr="http://im7-tub-ru.yandex.net/i?id=207846941-6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257500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8-tub-ru.yandex.net/i?id=44075946-64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244827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2-tub-ru.yandex.net/i?id=470477910-15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337829" cy="161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а 174 из 120147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04" t="-58047" r="17004" b="121975"/>
          <a:stretch/>
        </p:blipFill>
        <p:spPr bwMode="auto">
          <a:xfrm>
            <a:off x="755576" y="188640"/>
            <a:ext cx="2057400" cy="13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Картинка 174 из 120147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1"/>
          <a:stretch/>
        </p:blipFill>
        <p:spPr bwMode="auto">
          <a:xfrm>
            <a:off x="1149625" y="1562986"/>
            <a:ext cx="2523512" cy="167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851" y="148478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Г.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Остера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43917"/>
              </p:ext>
            </p:extLst>
          </p:nvPr>
        </p:nvGraphicFramePr>
        <p:xfrm>
          <a:off x="2339752" y="2276872"/>
          <a:ext cx="4680520" cy="403244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40260"/>
                <a:gridCol w="2340260"/>
              </a:tblGrid>
              <a:tr h="134414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6</a:t>
                      </a:r>
                      <a:endParaRPr lang="ru-RU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234217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Если вы хотите научиться плавать, то смело входите в воду, а если хотите научиться решать задачи, то решайте их! </a:t>
            </a:r>
            <a:endParaRPr lang="ru-RU" sz="2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Д. Пойа)</a:t>
            </a:r>
          </a:p>
        </p:txBody>
      </p:sp>
      <p:pic>
        <p:nvPicPr>
          <p:cNvPr id="15362" name="Picture 2" descr="Картинка 110 из 6467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6271"/>
            <a:ext cx="2121217" cy="2516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а 166 из 5793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10" y="2926611"/>
            <a:ext cx="169267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47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   В бублике 1 дырка, а в кренделе в два раза больше. На сколько меньше дырок в 7 бубликах, чем в 12 кренделях? 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209088" y="5661248"/>
            <a:ext cx="1107328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   Когда младенца Кузю поцарапала кошка, он орал 5 минут, когда его укусила оса, он орал на 3 минуты больше, но когда собственная мать набросилась на него и начала мыть с мылом, Кузя орал в два раза дольше, чем после укуса осы. Мама мыла Кузю 9 минут. Сколько минут орал уже вымытый Кузя? 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164288" y="5733256"/>
            <a:ext cx="1299367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49768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3300" dirty="0"/>
              <a:t>Когда полюбишь формул сочетанье,</a:t>
            </a:r>
          </a:p>
          <a:p>
            <a:pPr marL="45720" indent="0">
              <a:buNone/>
            </a:pPr>
            <a:r>
              <a:rPr lang="ru-RU" sz="3300" dirty="0"/>
              <a:t>Сухие цифры сразу оживут.</a:t>
            </a:r>
          </a:p>
          <a:p>
            <a:pPr marL="45720" indent="0">
              <a:buNone/>
            </a:pPr>
            <a:r>
              <a:rPr lang="ru-RU" sz="3300" dirty="0"/>
              <a:t>В них музыка, романтика. Дерзанье,</a:t>
            </a:r>
          </a:p>
          <a:p>
            <a:pPr marL="45720" indent="0">
              <a:buNone/>
            </a:pPr>
            <a:r>
              <a:rPr lang="ru-RU" sz="3300" dirty="0"/>
              <a:t>Народов опыт и упорный труд.</a:t>
            </a:r>
          </a:p>
          <a:p>
            <a:pPr marL="45720" indent="0">
              <a:buNone/>
            </a:pPr>
            <a:r>
              <a:rPr lang="ru-RU" sz="3300" dirty="0"/>
              <a:t>И откровеньем станет теорема</a:t>
            </a:r>
          </a:p>
          <a:p>
            <a:pPr marL="45720" indent="0">
              <a:buNone/>
            </a:pPr>
            <a:r>
              <a:rPr lang="ru-RU" sz="3300" dirty="0"/>
              <a:t>Светло и ясно открывая даль</a:t>
            </a:r>
          </a:p>
          <a:p>
            <a:pPr marL="45720" indent="0">
              <a:buNone/>
            </a:pPr>
            <a:r>
              <a:rPr lang="ru-RU" sz="3300" dirty="0"/>
              <a:t>И каждая задача, как поэма,</a:t>
            </a:r>
          </a:p>
          <a:p>
            <a:pPr marL="45720" indent="0">
              <a:buNone/>
            </a:pPr>
            <a:r>
              <a:rPr lang="ru-RU" sz="3300" dirty="0"/>
              <a:t>Которой сердце отдавать не жаль.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932" y="69269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   Вовочка твёрдо решил стукнуть старшеклассника Егора по лбу доской прямоугольной формы, ширина которой 15 см, а длина 60 см. подойдёт ли для этого дела доска прямоугольной формы, ширина которой 15 см, а площадь 900 </a:t>
            </a:r>
            <a:r>
              <a:rPr lang="ru-RU" sz="3200" dirty="0" err="1" smtClean="0">
                <a:effectLst/>
                <a:latin typeface="Times New Roman"/>
                <a:ea typeface="Times New Roman"/>
              </a:rPr>
              <a:t>кв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см? 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164288" y="5661248"/>
            <a:ext cx="136815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   Кощей Бессмертный, Баба Яга и Змей Горыныч обменяли 2 вагона клюквы на 3 вагона жвачки. Общий вес клюквы, уехавшей в 2 вагонах, на 15 тонн меньше общего веса приехавшей в 3 вагонах жвачки. Узнай сколько тонн клюквы уехало и сколько тонн жвачки приехало, если известно, что в каждом из вышеупомянутых вагонов одинаковое количество тонн клюквы или жвачки.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095797" y="5661248"/>
            <a:ext cx="136815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128" y="69269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   В поисках Царевны Лягушки Иван Царевич обследовал 4 болота. На каждом болоте было по 357 кочек, а на каждой кочке сидело по 9 лягушек. Сколько лягушек перецеловал Иван Царевич в поисках невесты?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380312" y="5739976"/>
            <a:ext cx="1224136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   На педсовет собрались 40 строгих учительниц и все по очереди стали ругать одного печального третьеклассника. Каждая учительница ругала беднягу по 12 минут. Сколько часов ругали печального третьеклассника? 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lastslideviewed" highlightClick="1"/>
          </p:cNvPr>
          <p:cNvSpPr/>
          <p:nvPr/>
        </p:nvSpPr>
        <p:spPr>
          <a:xfrm>
            <a:off x="7380312" y="5733256"/>
            <a:ext cx="1224136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/>
              <a:t>Разве ты не заметил, что способный к математике изощрен во всех науках в природе? (Платон) </a:t>
            </a:r>
            <a:endParaRPr lang="ru-RU" sz="3200" dirty="0"/>
          </a:p>
        </p:txBody>
      </p:sp>
      <p:pic>
        <p:nvPicPr>
          <p:cNvPr id="12290" name="Picture 2" descr="Картинка 14 из 585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82530"/>
            <a:ext cx="2524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1" y="731520"/>
            <a:ext cx="6558880" cy="4894730"/>
          </a:xfrm>
        </p:spPr>
        <p:txBody>
          <a:bodyPr/>
          <a:lstStyle/>
          <a:p>
            <a:r>
              <a:rPr lang="ru-RU" b="1" dirty="0" smtClean="0"/>
              <a:t>Кто сказал, что математика скучна,</a:t>
            </a:r>
          </a:p>
          <a:p>
            <a:pPr marL="45720" indent="0">
              <a:buNone/>
            </a:pPr>
            <a:r>
              <a:rPr lang="ru-RU" b="1" dirty="0" smtClean="0"/>
              <a:t>Что она сложна, суха, тосклива?..</a:t>
            </a:r>
          </a:p>
          <a:p>
            <a:pPr marL="45720" indent="0">
              <a:buNone/>
            </a:pPr>
            <a:r>
              <a:rPr lang="ru-RU" b="1" dirty="0" smtClean="0"/>
              <a:t>В этом вы не правы, господа,</a:t>
            </a:r>
          </a:p>
          <a:p>
            <a:pPr marL="45720" indent="0">
              <a:buNone/>
            </a:pPr>
            <a:r>
              <a:rPr lang="ru-RU" b="1" dirty="0" smtClean="0"/>
              <a:t>Знайте: математика – красива!</a:t>
            </a:r>
          </a:p>
          <a:p>
            <a:pPr marL="45720" indent="0">
              <a:buNone/>
            </a:pPr>
            <a:r>
              <a:rPr lang="ru-RU" b="1" dirty="0" smtClean="0"/>
              <a:t>Может быть прекрасной, как поэма,</a:t>
            </a:r>
          </a:p>
          <a:p>
            <a:pPr marL="45720" indent="0">
              <a:buNone/>
            </a:pPr>
            <a:r>
              <a:rPr lang="ru-RU" b="1" dirty="0" smtClean="0"/>
              <a:t>Слух лаская, как ноктюрн звучит.</a:t>
            </a:r>
          </a:p>
          <a:p>
            <a:pPr marL="45720" indent="0">
              <a:buNone/>
            </a:pPr>
            <a:r>
              <a:rPr lang="ru-RU" b="1" dirty="0" smtClean="0"/>
              <a:t>Совершеннейшая теорема,</a:t>
            </a:r>
          </a:p>
          <a:p>
            <a:pPr marL="45720" indent="0">
              <a:buNone/>
            </a:pPr>
            <a:r>
              <a:rPr lang="ru-RU" b="1" dirty="0" smtClean="0"/>
              <a:t>Доказательства </a:t>
            </a:r>
            <a:r>
              <a:rPr lang="ru-RU" b="1" dirty="0" err="1" smtClean="0"/>
              <a:t>ажурнейшая</a:t>
            </a:r>
            <a:r>
              <a:rPr lang="ru-RU" b="1" dirty="0" smtClean="0"/>
              <a:t> нить.</a:t>
            </a:r>
            <a:endParaRPr lang="ru-RU" b="1" dirty="0"/>
          </a:p>
        </p:txBody>
      </p:sp>
      <p:pic>
        <p:nvPicPr>
          <p:cNvPr id="16386" name="Picture 2" descr="Картинка 35 из 757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2952328" cy="141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а 62 из 75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234449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ртинка 70 из 758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44" y="48562"/>
            <a:ext cx="2113376" cy="182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Картинка 12 из 5857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89140"/>
            <a:ext cx="179953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Картинка 24 из 5857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04" y="4437112"/>
            <a:ext cx="196785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im4-tub-ru.yandex.net/i?id=349544002-50-7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3" y="2492896"/>
            <a:ext cx="159669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im0-tub-ru.yandex.net/i?id=274633178-40-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16882"/>
            <a:ext cx="1428750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204864"/>
            <a:ext cx="4496287" cy="3735288"/>
          </a:xfrm>
        </p:spPr>
        <p:txBody>
          <a:bodyPr/>
          <a:lstStyle/>
          <a:p>
            <a:r>
              <a:rPr lang="ru-RU" sz="3200" dirty="0">
                <a:effectLst/>
                <a:latin typeface="Times New Roman"/>
                <a:ea typeface="Times New Roman"/>
              </a:rPr>
              <a:t>Счет и вычисления - основа порядка в голове.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>
                <a:effectLst/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                Песталоцци 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060000" cy="423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latin typeface="a_AlgeriusBlw" pitchFamily="82" charset="-52"/>
              </a:rPr>
              <a:t>О математиках учёных </a:t>
            </a:r>
          </a:p>
          <a:p>
            <a:pPr marL="45720" indent="0">
              <a:buNone/>
            </a:pPr>
            <a:r>
              <a:rPr lang="ru-RU" sz="3200" dirty="0" smtClean="0">
                <a:latin typeface="a_AlgeriusBlw" pitchFamily="82" charset="-52"/>
              </a:rPr>
              <a:t>Все мы слышали не раз,</a:t>
            </a:r>
          </a:p>
          <a:p>
            <a:pPr marL="45720" indent="0">
              <a:buNone/>
            </a:pPr>
            <a:r>
              <a:rPr lang="ru-RU" sz="3200" dirty="0" smtClean="0">
                <a:latin typeface="a_AlgeriusBlw" pitchFamily="82" charset="-52"/>
              </a:rPr>
              <a:t>И сегодня мы припомним</a:t>
            </a:r>
          </a:p>
          <a:p>
            <a:pPr marL="45720" indent="0">
              <a:buNone/>
            </a:pPr>
            <a:r>
              <a:rPr lang="ru-RU" sz="3200" dirty="0" smtClean="0">
                <a:latin typeface="a_AlgeriusBlw" pitchFamily="82" charset="-52"/>
              </a:rPr>
              <a:t>Славные их имена!</a:t>
            </a:r>
            <a:endParaRPr lang="ru-RU" sz="32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9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6876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Основоположник  геометрии. Наши учебники геометрии содержат основные понятия, сформулированные этим древнегреческим учёным.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1764196" cy="25040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56426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_AlgeriusBlw" pitchFamily="82" charset="-52"/>
              </a:rPr>
              <a:t>ЕВКЛИД</a:t>
            </a:r>
            <a:endParaRPr lang="ru-RU" sz="32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77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34076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Русский математик, основавший свою, отличную от евклидовой, геометрию.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10428"/>
            <a:ext cx="2220838" cy="31313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57035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_AlgeriusBlw" pitchFamily="82" charset="-52"/>
              </a:rPr>
              <a:t>ЛОБАЧЕВСКИЙ Н. И.</a:t>
            </a:r>
            <a:endParaRPr lang="ru-RU" sz="32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85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В честь какой женщины-математика был назван цветок?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2631554" cy="33264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94116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_AlgeriusBlw" pitchFamily="82" charset="-52"/>
              </a:rPr>
              <a:t>ГОРТЕНЗИЯ ЛЕКОТ</a:t>
            </a:r>
            <a:endParaRPr lang="ru-RU" sz="32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091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Какая кривая названа в честь женщины-математика?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11993" r="7997" b="7756"/>
          <a:stretch/>
        </p:blipFill>
        <p:spPr bwMode="auto">
          <a:xfrm>
            <a:off x="5868144" y="2356036"/>
            <a:ext cx="2742913" cy="214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42173"/>
            <a:ext cx="1656842" cy="23195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01317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_AlgeriusBlw" pitchFamily="82" charset="-52"/>
              </a:rPr>
              <a:t>МАРИЯ ГАСТЕНА АНЬЕЗИ</a:t>
            </a:r>
            <a:endParaRPr lang="ru-RU" sz="32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1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  Кому принадлежат слова «Математика – царица всех наук, арифметика – царица математики»?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264618" cy="29028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45902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_AlgeriusBlw" pitchFamily="82" charset="-52"/>
              </a:rPr>
              <a:t>К. Ф. ГАУСС</a:t>
            </a:r>
            <a:endParaRPr lang="ru-RU" sz="3200" dirty="0">
              <a:latin typeface="a_AlgeriusBl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719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Математический КВН</vt:lpstr>
      <vt:lpstr>Презентация PowerPoint</vt:lpstr>
      <vt:lpstr>Счет и вычисления - основа порядка в голове.                    Песталоцци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«Чем дальше в лес, тем больше дров»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2012-03-09T13:51:14Z</dcterms:created>
  <dcterms:modified xsi:type="dcterms:W3CDTF">2012-03-28T02:46:36Z</dcterms:modified>
</cp:coreProperties>
</file>