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7" r:id="rId8"/>
    <p:sldId id="262" r:id="rId9"/>
    <p:sldId id="265" r:id="rId10"/>
    <p:sldId id="266" r:id="rId11"/>
    <p:sldId id="268" r:id="rId12"/>
    <p:sldId id="269" r:id="rId13"/>
    <p:sldId id="263" r:id="rId14"/>
    <p:sldId id="264" r:id="rId15"/>
    <p:sldId id="271" r:id="rId16"/>
    <p:sldId id="272" r:id="rId17"/>
    <p:sldId id="274" r:id="rId18"/>
    <p:sldId id="275" r:id="rId19"/>
    <p:sldId id="276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B8B"/>
    <a:srgbClr val="92D050"/>
    <a:srgbClr val="03F7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6429" autoAdjust="0"/>
  </p:normalViewPr>
  <p:slideViewPr>
    <p:cSldViewPr>
      <p:cViewPr varScale="1">
        <p:scale>
          <a:sx n="96" d="100"/>
          <a:sy n="96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2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23377-C91D-494B-AB21-E721E0DA28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FBC05-6E58-414A-9118-2F3E4F14D66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Запишите цепочку квадратных единиц по возрастанию.</a:t>
          </a:r>
          <a:endParaRPr lang="ru-RU" sz="2400" b="1" dirty="0">
            <a:solidFill>
              <a:srgbClr val="002060"/>
            </a:solidFill>
          </a:endParaRPr>
        </a:p>
      </dgm:t>
    </dgm:pt>
    <dgm:pt modelId="{11871BBF-F3E0-4DDC-9C1E-3245B48BA8E8}" type="sibTrans" cxnId="{9513D258-63CE-4842-B24E-2FE382000954}">
      <dgm:prSet/>
      <dgm:spPr/>
      <dgm:t>
        <a:bodyPr/>
        <a:lstStyle/>
        <a:p>
          <a:endParaRPr lang="ru-RU"/>
        </a:p>
      </dgm:t>
    </dgm:pt>
    <dgm:pt modelId="{749A46AD-16D5-4EDF-8438-2829155A4839}" type="parTrans" cxnId="{9513D258-63CE-4842-B24E-2FE382000954}">
      <dgm:prSet/>
      <dgm:spPr/>
      <dgm:t>
        <a:bodyPr/>
        <a:lstStyle/>
        <a:p>
          <a:endParaRPr lang="ru-RU"/>
        </a:p>
      </dgm:t>
    </dgm:pt>
    <dgm:pt modelId="{1ED91C76-1621-4028-BED5-40EC10E9704B}" type="pres">
      <dgm:prSet presAssocID="{12D23377-C91D-494B-AB21-E721E0DA2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292DDB-A28B-4998-82B0-2F51A7B9D887}" type="pres">
      <dgm:prSet presAssocID="{96BFBC05-6E58-414A-9118-2F3E4F14D663}" presName="node" presStyleLbl="node1" presStyleIdx="0" presStyleCnt="1" custScaleX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D6AB2-AFEE-4525-B7D3-85EF44DEAC33}" type="presOf" srcId="{12D23377-C91D-494B-AB21-E721E0DA28AD}" destId="{1ED91C76-1621-4028-BED5-40EC10E9704B}" srcOrd="0" destOrd="0" presId="urn:microsoft.com/office/officeart/2005/8/layout/default"/>
    <dgm:cxn modelId="{9513D258-63CE-4842-B24E-2FE382000954}" srcId="{12D23377-C91D-494B-AB21-E721E0DA28AD}" destId="{96BFBC05-6E58-414A-9118-2F3E4F14D663}" srcOrd="0" destOrd="0" parTransId="{749A46AD-16D5-4EDF-8438-2829155A4839}" sibTransId="{11871BBF-F3E0-4DDC-9C1E-3245B48BA8E8}"/>
    <dgm:cxn modelId="{87C684F8-64E4-47C9-8FC4-2975396B655D}" type="presOf" srcId="{96BFBC05-6E58-414A-9118-2F3E4F14D663}" destId="{88292DDB-A28B-4998-82B0-2F51A7B9D887}" srcOrd="0" destOrd="0" presId="urn:microsoft.com/office/officeart/2005/8/layout/default"/>
    <dgm:cxn modelId="{FE68557E-9695-4BA2-9FF8-3F16672E2FD7}" type="presParOf" srcId="{1ED91C76-1621-4028-BED5-40EC10E9704B}" destId="{88292DDB-A28B-4998-82B0-2F51A7B9D88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92DDB-A28B-4998-82B0-2F51A7B9D887}">
      <dsp:nvSpPr>
        <dsp:cNvPr id="0" name=""/>
        <dsp:cNvSpPr/>
      </dsp:nvSpPr>
      <dsp:spPr>
        <a:xfrm>
          <a:off x="619110" y="1587"/>
          <a:ext cx="4857779" cy="195738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Запишите цепочку квадратных единиц по возрастанию.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19110" y="1587"/>
        <a:ext cx="4857779" cy="195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424E60-4462-4A59-8FAD-485C9C929901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C57DAC-5142-4F5F-8AE9-69548D649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nattik.ru/wp-content/uploads" TargetMode="External"/><Relationship Id="rId3" Type="http://schemas.openxmlformats.org/officeDocument/2006/relationships/hyperlink" Target="http://www.svarga.su/canvas.files/" TargetMode="External"/><Relationship Id="rId7" Type="http://schemas.openxmlformats.org/officeDocument/2006/relationships/hyperlink" Target="http://badri286.files.wordpress.com/" TargetMode="External"/><Relationship Id="rId12" Type="http://schemas.openxmlformats.org/officeDocument/2006/relationships/hyperlink" Target="http://malls72.ru/publications/" TargetMode="External"/><Relationship Id="rId2" Type="http://schemas.openxmlformats.org/officeDocument/2006/relationships/hyperlink" Target="http://s48.radik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.xvatit.com/images/8/84/16042011_0.png" TargetMode="External"/><Relationship Id="rId11" Type="http://schemas.openxmlformats.org/officeDocument/2006/relationships/hyperlink" Target="http://www.google.ru/imgres" TargetMode="External"/><Relationship Id="rId5" Type="http://schemas.openxmlformats.org/officeDocument/2006/relationships/hyperlink" Target="http://shkola-int.narod.ru/jpg/ris2.jpghttp:/braintension.ru/images/81.jpg" TargetMode="External"/><Relationship Id="rId10" Type="http://schemas.openxmlformats.org/officeDocument/2006/relationships/hyperlink" Target="http://www.o-prirode.com/" TargetMode="External"/><Relationship Id="rId4" Type="http://schemas.openxmlformats.org/officeDocument/2006/relationships/hyperlink" Target="http://4smile.in.ua/products_pictures/pryamougolniki_enl.jpg" TargetMode="External"/><Relationship Id="rId9" Type="http://schemas.openxmlformats.org/officeDocument/2006/relationships/hyperlink" Target="http://www.fantasy-travel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Единицы  измерения  </a:t>
            </a:r>
            <a:br>
              <a:rPr lang="ru-RU" dirty="0" smtClean="0"/>
            </a:br>
            <a:r>
              <a:rPr lang="ru-RU" dirty="0" smtClean="0"/>
              <a:t>                 площадей.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000504"/>
            <a:ext cx="3695696" cy="25003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г. Нижний Новгород</a:t>
            </a:r>
          </a:p>
          <a:p>
            <a:r>
              <a:rPr lang="ru-RU" dirty="0" smtClean="0"/>
              <a:t>МБОУ СОШ №172</a:t>
            </a:r>
          </a:p>
          <a:p>
            <a:r>
              <a:rPr lang="ru-RU" dirty="0" smtClean="0"/>
              <a:t>Кирпичева Е.Е.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2011-2012  учебный год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7562"/>
            <a:ext cx="35766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Задача.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52700"/>
            <a:ext cx="4714908" cy="301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128586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Площади   каких   фигур   на   данном  рисунке    можно   вычислить   с   помощью   формул   площади   квадрата   и  прямоугольника?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928934"/>
            <a:ext cx="50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①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2857496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②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3000372"/>
            <a:ext cx="500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③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3244334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④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571876"/>
            <a:ext cx="50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⑤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3" y="3857628"/>
            <a:ext cx="500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⑥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4721662"/>
            <a:ext cx="50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4721662"/>
            <a:ext cx="50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⑧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5" y="4721662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⑨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0826" y="4500570"/>
            <a:ext cx="50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⑩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 самостоятельно: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1)50000 см выразить в дм, мм, м, км </a:t>
            </a:r>
          </a:p>
          <a:p>
            <a:pPr>
              <a:buNone/>
            </a:pPr>
            <a:r>
              <a:rPr lang="ru-RU" dirty="0" smtClean="0"/>
              <a:t>2)300 дм</a:t>
            </a:r>
            <a:r>
              <a:rPr lang="ru-RU" baseline="30000" dirty="0" smtClean="0"/>
              <a:t>2</a:t>
            </a:r>
            <a:r>
              <a:rPr lang="ru-RU" dirty="0" smtClean="0"/>
              <a:t>  выразить в м</a:t>
            </a:r>
            <a:r>
              <a:rPr lang="ru-RU" baseline="30000" dirty="0" smtClean="0"/>
              <a:t>2</a:t>
            </a:r>
            <a:r>
              <a:rPr lang="ru-RU" dirty="0" smtClean="0"/>
              <a:t>, см</a:t>
            </a:r>
            <a:r>
              <a:rPr lang="ru-RU" baseline="30000" dirty="0" smtClean="0"/>
              <a:t>2</a:t>
            </a:r>
            <a:r>
              <a:rPr lang="ru-RU" dirty="0" smtClean="0"/>
              <a:t>, мм</a:t>
            </a:r>
            <a:r>
              <a:rPr lang="ru-RU" baseline="30000" dirty="0" smtClean="0"/>
              <a:t>2</a:t>
            </a:r>
            <a:r>
              <a:rPr lang="ru-RU" dirty="0" smtClean="0"/>
              <a:t>, а, га.</a:t>
            </a:r>
          </a:p>
          <a:p>
            <a:pPr>
              <a:buNone/>
            </a:pPr>
            <a:r>
              <a:rPr lang="ru-RU" dirty="0" smtClean="0"/>
              <a:t>3)600 дм</a:t>
            </a:r>
            <a:r>
              <a:rPr lang="ru-RU" baseline="30000" dirty="0" smtClean="0"/>
              <a:t>3  </a:t>
            </a:r>
            <a:r>
              <a:rPr lang="ru-RU" dirty="0" smtClean="0"/>
              <a:t>выразить м</a:t>
            </a:r>
            <a:r>
              <a:rPr lang="ru-RU" baseline="30000" dirty="0" smtClean="0"/>
              <a:t>3 </a:t>
            </a:r>
            <a:r>
              <a:rPr lang="ru-RU" dirty="0" smtClean="0"/>
              <a:t>, см</a:t>
            </a:r>
            <a:r>
              <a:rPr lang="ru-RU" baseline="30000" dirty="0" smtClean="0"/>
              <a:t>3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1242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 50000см=5000дм=500м=0,5км</a:t>
            </a:r>
          </a:p>
          <a:p>
            <a:pPr>
              <a:buNone/>
            </a:pPr>
            <a:r>
              <a:rPr lang="ru-RU" dirty="0" smtClean="0"/>
              <a:t>2) 300дм</a:t>
            </a:r>
            <a:r>
              <a:rPr lang="ru-RU" baseline="30000" dirty="0" smtClean="0"/>
              <a:t>2 </a:t>
            </a:r>
            <a:r>
              <a:rPr lang="ru-RU" dirty="0" smtClean="0"/>
              <a:t>=30000см</a:t>
            </a:r>
            <a:r>
              <a:rPr lang="ru-RU" baseline="30000" dirty="0" smtClean="0"/>
              <a:t>2</a:t>
            </a:r>
            <a:r>
              <a:rPr lang="ru-RU" dirty="0" smtClean="0"/>
              <a:t>=3000000мм</a:t>
            </a:r>
            <a:r>
              <a:rPr lang="ru-RU" baseline="30000" dirty="0" smtClean="0"/>
              <a:t>2  </a:t>
            </a:r>
            <a:r>
              <a:rPr lang="ru-RU" dirty="0" smtClean="0"/>
              <a:t>=3м</a:t>
            </a:r>
            <a:r>
              <a:rPr lang="ru-RU" baseline="30000" dirty="0" smtClean="0"/>
              <a:t>2  </a:t>
            </a:r>
            <a:r>
              <a:rPr lang="ru-RU" dirty="0" smtClean="0"/>
              <a:t>=0,03а=0,0003га</a:t>
            </a:r>
          </a:p>
          <a:p>
            <a:pPr>
              <a:buNone/>
            </a:pPr>
            <a:r>
              <a:rPr lang="ru-RU" dirty="0" smtClean="0"/>
              <a:t>3) 600дм</a:t>
            </a:r>
            <a:r>
              <a:rPr lang="ru-RU" baseline="30000" dirty="0" smtClean="0"/>
              <a:t>3  </a:t>
            </a:r>
            <a:r>
              <a:rPr lang="ru-RU" dirty="0" smtClean="0"/>
              <a:t>=0,6 м</a:t>
            </a:r>
            <a:r>
              <a:rPr lang="ru-RU" baseline="30000" dirty="0" smtClean="0"/>
              <a:t>3 </a:t>
            </a:r>
            <a:r>
              <a:rPr lang="ru-RU" dirty="0" smtClean="0"/>
              <a:t>= =0,0006дм</a:t>
            </a:r>
            <a:r>
              <a:rPr lang="ru-RU" baseline="30000" dirty="0" smtClean="0"/>
              <a:t>3</a:t>
            </a:r>
            <a:r>
              <a:rPr lang="ru-RU" dirty="0" smtClean="0"/>
              <a:t>=0,0000006см</a:t>
            </a:r>
            <a:r>
              <a:rPr lang="ru-RU" baseline="30000" dirty="0" smtClean="0"/>
              <a:t>3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Сверху изображен «треугольник» из четырех фигур. Внизу изображен треугольник из тех же четырех фигур такой же площади. Тогда откуда появилось это пустое место ?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650" y="1700212"/>
            <a:ext cx="4286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Присмотрись внимательно,  что  ты  видишь?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650" y="1700212"/>
            <a:ext cx="4286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Необычная задача.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850772" cy="4800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В некотором царстве, в некотором государстве была такая единица длины - бумбамс. Двор вокруг дворца имел форму прямоугольника со сторонами 50 и 80 </a:t>
            </a:r>
            <a:r>
              <a:rPr lang="ru-RU" sz="2800" dirty="0" err="1" smtClean="0">
                <a:solidFill>
                  <a:srgbClr val="002060"/>
                </a:solidFill>
              </a:rPr>
              <a:t>бумбамсов</a:t>
            </a:r>
            <a:r>
              <a:rPr lang="ru-RU" sz="2800" dirty="0" smtClean="0">
                <a:solidFill>
                  <a:srgbClr val="002060"/>
                </a:solidFill>
              </a:rPr>
              <a:t>. Дворец стоял в углу дворца, занимая квадрат со стороной 20 </a:t>
            </a:r>
            <a:r>
              <a:rPr lang="ru-RU" sz="2800" dirty="0" err="1" smtClean="0">
                <a:solidFill>
                  <a:srgbClr val="002060"/>
                </a:solidFill>
              </a:rPr>
              <a:t>бумбамсов</a:t>
            </a:r>
            <a:r>
              <a:rPr lang="ru-RU" sz="2800" dirty="0" smtClean="0">
                <a:solidFill>
                  <a:srgbClr val="002060"/>
                </a:solidFill>
              </a:rPr>
              <a:t>. Царь решил выложить весь двор снаружи коврами, имевшими форму прямоугольника со сторонами 2 и 3 </a:t>
            </a:r>
            <a:r>
              <a:rPr lang="ru-RU" sz="2800" dirty="0" err="1" smtClean="0">
                <a:solidFill>
                  <a:srgbClr val="002060"/>
                </a:solidFill>
              </a:rPr>
              <a:t>бумбамса</a:t>
            </a:r>
            <a:r>
              <a:rPr lang="ru-RU" sz="2800" dirty="0" smtClean="0">
                <a:solidFill>
                  <a:srgbClr val="002060"/>
                </a:solidFill>
              </a:rPr>
              <a:t>. Сколько потребуется для этого ковров?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05000"/>
            <a:ext cx="342902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Практическая  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279400" cy="48006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cs typeface="Times New Roman" pitchFamily="18" charset="0"/>
              </a:rPr>
              <a:t>Измерьте площадь одной страницы учебника.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cs typeface="Times New Roman" pitchFamily="18" charset="0"/>
              </a:rPr>
              <a:t>Какова площадь всей бумаги, из которой изготовлен один учебник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ru-RU" dirty="0" smtClean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cs typeface="Times New Roman" pitchFamily="18" charset="0"/>
              </a:rPr>
              <a:t>Посмотрите, каков тираж учебника, и  вычислите, сколько квадратных километров бумаги израсходовано на изготовление всех экземпляров учебника.</a:t>
            </a:r>
          </a:p>
          <a:p>
            <a:pPr marL="514350" indent="-514350" algn="ctr"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cs typeface="Times New Roman" pitchFamily="18" charset="0"/>
              </a:rPr>
              <a:t>Для производства 1000м</a:t>
            </a:r>
            <a:r>
              <a:rPr lang="ru-RU" b="1" baseline="30000" dirty="0" smtClean="0">
                <a:solidFill>
                  <a:srgbClr val="FF0066"/>
                </a:solidFill>
                <a:cs typeface="Times New Roman" pitchFamily="18" charset="0"/>
              </a:rPr>
              <a:t>2  </a:t>
            </a:r>
          </a:p>
          <a:p>
            <a:pPr marL="514350" indent="-514350" algn="ctr">
              <a:buNone/>
            </a:pPr>
            <a:r>
              <a:rPr lang="ru-RU" b="1" baseline="30000" dirty="0" smtClean="0">
                <a:solidFill>
                  <a:srgbClr val="FF0066"/>
                </a:solidFill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66"/>
                </a:solidFill>
                <a:cs typeface="Times New Roman" pitchFamily="18" charset="0"/>
              </a:rPr>
              <a:t>бумаги требуется вырубить 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66"/>
                </a:solidFill>
                <a:cs typeface="Times New Roman" pitchFamily="18" charset="0"/>
              </a:rPr>
              <a:t>лес с 25 ар</a:t>
            </a:r>
          </a:p>
          <a:p>
            <a:pPr marL="514350" indent="-514350">
              <a:buNone/>
            </a:pPr>
            <a:r>
              <a:rPr lang="ru-RU" dirty="0" smtClean="0">
                <a:cs typeface="Times New Roman" pitchFamily="18" charset="0"/>
              </a:rPr>
              <a:t>   С какой площади потребовалось вырубить лес, чтобы выпустить весь тираж учебника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28802"/>
            <a:ext cx="3357586" cy="4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Работа в парах.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2707764" cy="466344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539496" indent="-45720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</a:t>
            </a:r>
            <a:r>
              <a:rPr lang="ru-RU" sz="1600" dirty="0" smtClean="0">
                <a:solidFill>
                  <a:srgbClr val="C00000"/>
                </a:solidFill>
              </a:rPr>
              <a:t>1 вариант.</a:t>
            </a:r>
          </a:p>
          <a:p>
            <a:pPr marL="539496" indent="-45720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   Площадь листа бумаги - 600см2.  С какой площади потребуется вырубить лес, чтобы изготовить 100 пачек ( в каждой пачке 100 листов), если с 1а получается 40м2 бумаги?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2. Размеры оконного стекла - 100см · 150см. Сколько потребуется денег для установки 12 пластиковых окон, если 1м2 пластиковых окон стоит 6000 руб.?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24000"/>
            <a:ext cx="2571768" cy="466344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40000" lnSpcReduction="20000"/>
          </a:bodyPr>
          <a:lstStyle/>
          <a:p>
            <a:pPr marL="596646" indent="-51435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         </a:t>
            </a:r>
            <a:r>
              <a:rPr lang="ru-RU" sz="4000" dirty="0" smtClean="0">
                <a:solidFill>
                  <a:srgbClr val="C00000"/>
                </a:solidFill>
              </a:rPr>
              <a:t>2  вариант.</a:t>
            </a:r>
          </a:p>
          <a:p>
            <a:pPr marL="596646" indent="-51435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1.    Площадь тетрадного листа - 300см2. С какой площади потребуется вырубить лес, чтобы изготовить 500 тетрадей  ( в каждой тетради 40 листов), если с 1а получается 40м2 бумаги?</a:t>
            </a:r>
          </a:p>
          <a:p>
            <a:pPr marL="596646" indent="-514350">
              <a:buNone/>
            </a:pPr>
            <a:endParaRPr lang="ru-RU" sz="4000" dirty="0" smtClean="0"/>
          </a:p>
          <a:p>
            <a:pPr marL="596646" indent="-51435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2. Размеры оконного стекла - 100см · 150см. Сколько потребуется денег для установки 24 простых окон, если 1м2 стекольного полотна стоит 3000 руб.?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64305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000505"/>
            <a:ext cx="171451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Проверим 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  15 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2. 108000руб.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16906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 15 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2.  108000руб.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3357562"/>
            <a:ext cx="3162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 и  ответь: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 нового  ты  узнал сегодня  на уроке?</a:t>
            </a:r>
          </a:p>
          <a:p>
            <a:r>
              <a:rPr lang="ru-RU" dirty="0" smtClean="0"/>
              <a:t>Какие  задания  вызвали  затруднения?</a:t>
            </a:r>
          </a:p>
          <a:p>
            <a:r>
              <a:rPr lang="ru-RU" dirty="0" smtClean="0"/>
              <a:t>Какие  задания  ты  предложил  бы  решить  дома  брату (сестре)?</a:t>
            </a:r>
          </a:p>
          <a:p>
            <a:r>
              <a:rPr lang="ru-RU" dirty="0" smtClean="0"/>
              <a:t>Какие  задачи  показались  легкими, как  ты  думаешь  почему?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Блиц – опрос: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Что  такое  площадь фигуры?</a:t>
            </a:r>
          </a:p>
          <a:p>
            <a:r>
              <a:rPr lang="ru-RU" dirty="0" smtClean="0"/>
              <a:t>Какие две фигуры называются  равными?</a:t>
            </a:r>
          </a:p>
          <a:p>
            <a:r>
              <a:rPr lang="ru-RU" dirty="0" smtClean="0"/>
              <a:t>Какие  свойства площадей вы  знаете?</a:t>
            </a:r>
          </a:p>
          <a:p>
            <a:r>
              <a:rPr lang="ru-RU" dirty="0" smtClean="0"/>
              <a:t>Чему  равна площадь квадрата?</a:t>
            </a:r>
          </a:p>
          <a:p>
            <a:r>
              <a:rPr lang="ru-RU" dirty="0" smtClean="0"/>
              <a:t>Чему  равна площадь прямоугольника?</a:t>
            </a:r>
          </a:p>
          <a:p>
            <a:r>
              <a:rPr lang="ru-RU" dirty="0" smtClean="0"/>
              <a:t>В каких  единицах измеряется площадь фигуры?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/>
              </a:rPr>
              <a:t>http://s48.radikal.ru/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http://www.svarga.su/canvas.files/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http://4smile.in.ua/products_pictures/pryamougolniki_enl.jpg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http://shkola-int.narod.ru/jpg/ris2.jpghttp://braintension.ru/images/81.jpg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http://school.xvatit.com/images/8/84/16042011_0.png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http://badri286.files.wordpress.com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http://nattik.ru/wp-content/uploads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http://www.fantasy-travel.ru/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http://www.o-prirode.com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http://www.google.ru/imgres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http://malls72.ru/publications</a:t>
            </a:r>
            <a:r>
              <a:rPr lang="en-US" sz="2000" dirty="0" smtClean="0">
                <a:hlinkClick r:id="rId12"/>
              </a:rPr>
              <a:t>/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</a:t>
            </a:r>
            <a:r>
              <a:rPr lang="en-US" sz="2000" dirty="0" smtClean="0">
                <a:hlinkClick r:id="rId11"/>
              </a:rPr>
              <a:t>www.google.ru/imgres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Задача.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00305"/>
            <a:ext cx="4286280" cy="32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Сколько прямоугольников  изображено  на  рисунке?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572140"/>
            <a:ext cx="1843094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Ответ:  15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24000" y="1397000"/>
          <a:ext cx="6096000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7" y="3357562"/>
            <a:ext cx="2857521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643314"/>
            <a:ext cx="292895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357686" y="4714884"/>
            <a:ext cx="1407036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ru-RU" dirty="0" smtClean="0"/>
              <a:t>            Проверь себя: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500166" y="1357298"/>
            <a:ext cx="1285884" cy="9144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86050" y="1714488"/>
            <a:ext cx="785818" cy="714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мка 11"/>
          <p:cNvSpPr/>
          <p:nvPr/>
        </p:nvSpPr>
        <p:spPr>
          <a:xfrm>
            <a:off x="3571868" y="1357298"/>
            <a:ext cx="1214446" cy="85725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5643570" y="1357298"/>
            <a:ext cx="1143008" cy="85725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786314" y="1714488"/>
            <a:ext cx="857256" cy="714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ChangeAspect="1"/>
          </p:cNvGraphicFramePr>
          <p:nvPr>
            <p:ph idx="1"/>
          </p:nvPr>
        </p:nvGraphicFramePr>
        <p:xfrm>
          <a:off x="2357422" y="1571612"/>
          <a:ext cx="357190" cy="285752"/>
        </p:xfrm>
        <a:graphic>
          <a:graphicData uri="http://schemas.openxmlformats.org/presentationml/2006/ole">
            <p:oleObj spid="_x0000_s5122" name="Формула" r:id="rId3" imgW="101520" imgH="190440" progId="Equation.3">
              <p:embed/>
            </p:oleObj>
          </a:graphicData>
        </a:graphic>
      </p:graphicFrame>
      <p:graphicFrame>
        <p:nvGraphicFramePr>
          <p:cNvPr id="5123" name="Содержимое 16"/>
          <p:cNvGraphicFramePr>
            <a:graphicFrameLocks noChangeAspect="1"/>
          </p:cNvGraphicFramePr>
          <p:nvPr/>
        </p:nvGraphicFramePr>
        <p:xfrm>
          <a:off x="4357686" y="1500174"/>
          <a:ext cx="357187" cy="285750"/>
        </p:xfrm>
        <a:graphic>
          <a:graphicData uri="http://schemas.openxmlformats.org/presentationml/2006/ole">
            <p:oleObj spid="_x0000_s5123" name="Формула" r:id="rId4" imgW="101520" imgH="190440" progId="Equation.3">
              <p:embed/>
            </p:oleObj>
          </a:graphicData>
        </a:graphic>
      </p:graphicFrame>
      <p:graphicFrame>
        <p:nvGraphicFramePr>
          <p:cNvPr id="5124" name="Содержимое 16"/>
          <p:cNvGraphicFramePr>
            <a:graphicFrameLocks noChangeAspect="1"/>
          </p:cNvGraphicFramePr>
          <p:nvPr/>
        </p:nvGraphicFramePr>
        <p:xfrm>
          <a:off x="6429388" y="1500174"/>
          <a:ext cx="285752" cy="357191"/>
        </p:xfrm>
        <a:graphic>
          <a:graphicData uri="http://schemas.openxmlformats.org/presentationml/2006/ole">
            <p:oleObj spid="_x0000_s5124" name="Формула" r:id="rId5" imgW="101520" imgH="190440" progId="Equation.3">
              <p:embed/>
            </p:oleObj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6786578" y="1785926"/>
            <a:ext cx="857256" cy="714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Рамка 20"/>
          <p:cNvSpPr/>
          <p:nvPr/>
        </p:nvSpPr>
        <p:spPr>
          <a:xfrm>
            <a:off x="6500826" y="3786190"/>
            <a:ext cx="1428760" cy="121444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4000496" y="3786190"/>
            <a:ext cx="1428760" cy="121444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1571604" y="3786190"/>
            <a:ext cx="1428760" cy="121444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КМ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125" name="Содержимое 16"/>
          <p:cNvGraphicFramePr>
            <a:graphicFrameLocks noChangeAspect="1"/>
          </p:cNvGraphicFramePr>
          <p:nvPr/>
        </p:nvGraphicFramePr>
        <p:xfrm>
          <a:off x="2428861" y="4071942"/>
          <a:ext cx="357190" cy="285751"/>
        </p:xfrm>
        <a:graphic>
          <a:graphicData uri="http://schemas.openxmlformats.org/presentationml/2006/ole">
            <p:oleObj spid="_x0000_s5125" name="Формула" r:id="rId6" imgW="101520" imgH="190440" progId="Equation.3">
              <p:embed/>
            </p:oleObj>
          </a:graphicData>
        </a:graphic>
      </p:graphicFrame>
      <p:sp>
        <p:nvSpPr>
          <p:cNvPr id="25" name="Стрелка вправо 24"/>
          <p:cNvSpPr/>
          <p:nvPr/>
        </p:nvSpPr>
        <p:spPr>
          <a:xfrm rot="10800000">
            <a:off x="5429256" y="4383411"/>
            <a:ext cx="1071570" cy="4572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лево 25"/>
          <p:cNvSpPr/>
          <p:nvPr/>
        </p:nvSpPr>
        <p:spPr>
          <a:xfrm>
            <a:off x="3000364" y="4357694"/>
            <a:ext cx="1000132" cy="7143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00892" y="5214950"/>
            <a:ext cx="1785950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Рамка 28"/>
          <p:cNvSpPr/>
          <p:nvPr/>
        </p:nvSpPr>
        <p:spPr>
          <a:xfrm>
            <a:off x="7643834" y="1357298"/>
            <a:ext cx="1071570" cy="85725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143900" y="1500174"/>
          <a:ext cx="357190" cy="357190"/>
        </p:xfrm>
        <a:graphic>
          <a:graphicData uri="http://schemas.openxmlformats.org/presentationml/2006/ole">
            <p:oleObj spid="_x0000_s5127" name="Формула" r:id="rId8" imgW="101520" imgH="190440" progId="Equation.3">
              <p:embed/>
            </p:oleObj>
          </a:graphicData>
        </a:graphic>
      </p:graphicFrame>
      <p:sp>
        <p:nvSpPr>
          <p:cNvPr id="35" name="Стрелка вправо 34"/>
          <p:cNvSpPr/>
          <p:nvPr/>
        </p:nvSpPr>
        <p:spPr>
          <a:xfrm rot="7450294" flipV="1">
            <a:off x="6833099" y="2993354"/>
            <a:ext cx="1902177" cy="5910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858148" y="164305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5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Рассмотри  цепочку  и  опиши  о  чем  она  говорит.</a:t>
            </a:r>
            <a:endParaRPr lang="ru-RU" sz="3200" dirty="0"/>
          </a:p>
        </p:txBody>
      </p:sp>
      <p:grpSp>
        <p:nvGrpSpPr>
          <p:cNvPr id="4" name="Group 2"/>
          <p:cNvGrpSpPr>
            <a:grpSpLocks noGrp="1" noChangeAspect="1"/>
          </p:cNvGrpSpPr>
          <p:nvPr>
            <p:ph idx="1"/>
          </p:nvPr>
        </p:nvGrpSpPr>
        <p:grpSpPr bwMode="auto">
          <a:xfrm>
            <a:off x="1435100" y="1785926"/>
            <a:ext cx="6637362" cy="4357718"/>
            <a:chOff x="272" y="2664"/>
            <a:chExt cx="11518" cy="7266"/>
          </a:xfrm>
        </p:grpSpPr>
        <p:pic>
          <p:nvPicPr>
            <p:cNvPr id="5" name="Picture 3" descr="SCAN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" y="2664"/>
              <a:ext cx="5621" cy="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SCAN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8" y="3024"/>
              <a:ext cx="5972" cy="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Формулы площадей прямоугольника и квадрата.</a:t>
            </a:r>
            <a:endParaRPr lang="ru-RU" sz="32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214546" y="2786058"/>
            <a:ext cx="2214578" cy="1143008"/>
          </a:xfrm>
          <a:prstGeom prst="flowChartProcess">
            <a:avLst/>
          </a:prstGeom>
          <a:solidFill>
            <a:srgbClr val="75F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 =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·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143636" y="2786058"/>
            <a:ext cx="1143008" cy="1071570"/>
          </a:xfrm>
          <a:prstGeom prst="flowChartProcess">
            <a:avLst/>
          </a:prstGeom>
          <a:solidFill>
            <a:srgbClr val="03F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 =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929454" y="3000372"/>
          <a:ext cx="428625" cy="357190"/>
        </p:xfrm>
        <a:graphic>
          <a:graphicData uri="http://schemas.openxmlformats.org/presentationml/2006/ole">
            <p:oleObj spid="_x0000_s11266" name="Формула" r:id="rId3" imgW="101520" imgH="190440" progId="Equation.3">
              <p:embed/>
            </p:oleObj>
          </a:graphicData>
        </a:graphic>
      </p:graphicFrame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572140"/>
            <a:ext cx="157163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Задача.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Вычисли  площадь  фигуры.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3571868" y="2786058"/>
            <a:ext cx="3071834" cy="1857388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357562"/>
            <a:ext cx="928694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23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714884"/>
            <a:ext cx="1628780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45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929330"/>
            <a:ext cx="178595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А.  580 см  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146" name="Содержимое 16"/>
          <p:cNvGraphicFramePr>
            <a:graphicFrameLocks noChangeAspect="1"/>
          </p:cNvGraphicFramePr>
          <p:nvPr/>
        </p:nvGraphicFramePr>
        <p:xfrm>
          <a:off x="3143240" y="6072206"/>
          <a:ext cx="571505" cy="357190"/>
        </p:xfrm>
        <a:graphic>
          <a:graphicData uri="http://schemas.openxmlformats.org/presentationml/2006/ole">
            <p:oleObj spid="_x0000_s6146" name="Формула" r:id="rId3" imgW="101520" imgH="19044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6429388" y="3071810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357950" y="3000372"/>
            <a:ext cx="71438" cy="7143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6572264" y="3000372"/>
            <a:ext cx="71438" cy="7143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215074" y="2500306"/>
            <a:ext cx="785818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5 см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4572000" y="5929330"/>
            <a:ext cx="1700218" cy="78581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Б. 1035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7143768" y="5929330"/>
            <a:ext cx="1500198" cy="78581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В. 455 см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147" name="Содержимое 16"/>
          <p:cNvGraphicFramePr>
            <a:graphicFrameLocks noChangeAspect="1"/>
          </p:cNvGraphicFramePr>
          <p:nvPr/>
        </p:nvGraphicFramePr>
        <p:xfrm>
          <a:off x="5857884" y="6072206"/>
          <a:ext cx="428625" cy="357190"/>
        </p:xfrm>
        <a:graphic>
          <a:graphicData uri="http://schemas.openxmlformats.org/presentationml/2006/ole">
            <p:oleObj spid="_x0000_s6147" name="Формула" r:id="rId4" imgW="101520" imgH="190440" progId="Equation.3">
              <p:embed/>
            </p:oleObj>
          </a:graphicData>
        </a:graphic>
      </p:graphicFrame>
      <p:graphicFrame>
        <p:nvGraphicFramePr>
          <p:cNvPr id="6148" name="Содержимое 16"/>
          <p:cNvGraphicFramePr>
            <a:graphicFrameLocks noChangeAspect="1"/>
          </p:cNvGraphicFramePr>
          <p:nvPr/>
        </p:nvGraphicFramePr>
        <p:xfrm>
          <a:off x="8286776" y="6072206"/>
          <a:ext cx="500066" cy="357190"/>
        </p:xfrm>
        <a:graphic>
          <a:graphicData uri="http://schemas.openxmlformats.org/presentationml/2006/ole">
            <p:oleObj spid="_x0000_s6148" name="Формула" r:id="rId5" imgW="10152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Задача.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71678"/>
            <a:ext cx="2803532" cy="28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stCxn id="12" idx="4"/>
            <a:endCxn id="13" idx="4"/>
          </p:cNvCxnSpPr>
          <p:nvPr/>
        </p:nvCxnSpPr>
        <p:spPr>
          <a:xfrm rot="5400000">
            <a:off x="3393274" y="3536156"/>
            <a:ext cx="192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4286248" y="242886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6248" y="4357694"/>
            <a:ext cx="142876" cy="1428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>
            <a:endCxn id="21" idx="4"/>
          </p:cNvCxnSpPr>
          <p:nvPr/>
        </p:nvCxnSpPr>
        <p:spPr>
          <a:xfrm rot="5400000">
            <a:off x="4857752" y="3429000"/>
            <a:ext cx="1857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5715008" y="242886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5715008" y="435769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1000108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Вычисли  площадь  фигуры. 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714876" y="2000240"/>
            <a:ext cx="914400" cy="42862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15 </a:t>
            </a:r>
            <a:r>
              <a:rPr lang="ru-RU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см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4714876" y="4786322"/>
            <a:ext cx="914400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4286248" y="3071810"/>
            <a:ext cx="714380" cy="50006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10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29058" y="4786322"/>
            <a:ext cx="642942" cy="5715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857752" y="4786322"/>
            <a:ext cx="102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31  см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4744" y="464344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8 см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1428728" y="5929330"/>
            <a:ext cx="1785950" cy="71438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Ответ:  230 см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9220" name="Содержимое 16"/>
          <p:cNvGraphicFramePr>
            <a:graphicFrameLocks noChangeAspect="1"/>
          </p:cNvGraphicFramePr>
          <p:nvPr/>
        </p:nvGraphicFramePr>
        <p:xfrm>
          <a:off x="2928926" y="6000768"/>
          <a:ext cx="357187" cy="357190"/>
        </p:xfrm>
        <a:graphic>
          <a:graphicData uri="http://schemas.openxmlformats.org/presentationml/2006/ole">
            <p:oleObj spid="_x0000_s9220" name="Формула" r:id="rId4" imgW="10152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347</TotalTime>
  <Words>649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Солнцестояние</vt:lpstr>
      <vt:lpstr>Формула</vt:lpstr>
      <vt:lpstr>      Единицы  измерения                    площадей.</vt:lpstr>
      <vt:lpstr>          Блиц – опрос:</vt:lpstr>
      <vt:lpstr>                     Задача.</vt:lpstr>
      <vt:lpstr>Слайд 4</vt:lpstr>
      <vt:lpstr>            Проверь себя:</vt:lpstr>
      <vt:lpstr>Рассмотри  цепочку  и  опиши  о  чем  она  говорит.</vt:lpstr>
      <vt:lpstr>Формулы площадей прямоугольника и квадрата.</vt:lpstr>
      <vt:lpstr>                   Задача.</vt:lpstr>
      <vt:lpstr>                        Задача. </vt:lpstr>
      <vt:lpstr>                   Задача.</vt:lpstr>
      <vt:lpstr>Выполни  самостоятельно:</vt:lpstr>
      <vt:lpstr>Проверь  себя:</vt:lpstr>
      <vt:lpstr>Сверху изображен «треугольник» из четырех фигур. Внизу изображен треугольник из тех же четырех фигур такой же площади. Тогда откуда появилось это пустое место ?</vt:lpstr>
      <vt:lpstr>Присмотрись внимательно,  что  ты  видишь?</vt:lpstr>
      <vt:lpstr>         Необычная задача.</vt:lpstr>
      <vt:lpstr>   Практическая   работа.</vt:lpstr>
      <vt:lpstr>       Работа в парах.</vt:lpstr>
      <vt:lpstr>       Проверим  ответы:</vt:lpstr>
      <vt:lpstr>Подумай  и  ответь: </vt:lpstr>
      <vt:lpstr>Интернет ресурсы: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Единицы  измерения                    площадей.</dc:title>
  <dc:creator>Александр</dc:creator>
  <cp:lastModifiedBy>Александр</cp:lastModifiedBy>
  <cp:revision>53</cp:revision>
  <dcterms:created xsi:type="dcterms:W3CDTF">2012-08-25T12:53:44Z</dcterms:created>
  <dcterms:modified xsi:type="dcterms:W3CDTF">2012-08-26T07:44:42Z</dcterms:modified>
</cp:coreProperties>
</file>