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81" r:id="rId3"/>
    <p:sldId id="282" r:id="rId4"/>
    <p:sldId id="257" r:id="rId5"/>
    <p:sldId id="258" r:id="rId6"/>
    <p:sldId id="259" r:id="rId7"/>
    <p:sldId id="260" r:id="rId8"/>
    <p:sldId id="274" r:id="rId9"/>
    <p:sldId id="261" r:id="rId10"/>
    <p:sldId id="262" r:id="rId11"/>
    <p:sldId id="275" r:id="rId12"/>
    <p:sldId id="276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F9A3F-31A1-46D3-B91E-B12E8C4CF0A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83C6B-EC54-4340-B151-2CDB00E9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3C6B-EC54-4340-B151-2CDB00E9DC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3C6B-EC54-4340-B151-2CDB00E9DCB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Беседа по картинкам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3C6B-EC54-4340-B151-2CDB00E9DC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Беседа по картинкам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3C6B-EC54-4340-B151-2CDB00E9DC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и все словари, этот словарь имеет:</a:t>
            </a:r>
          </a:p>
          <a:p>
            <a:r>
              <a:rPr lang="ru-RU" dirty="0" smtClean="0"/>
              <a:t>- Введение.</a:t>
            </a:r>
          </a:p>
          <a:p>
            <a:r>
              <a:rPr lang="ru-RU" dirty="0" smtClean="0"/>
              <a:t>- Указания, как пользоваться словарём.</a:t>
            </a:r>
          </a:p>
          <a:p>
            <a:r>
              <a:rPr lang="ru-RU" dirty="0" smtClean="0"/>
              <a:t>- Словарь, где все фразеологизмы расположены в алфавитном порядке.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3C6B-EC54-4340-B151-2CDB00E9DC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Фразеологизмы имеют синонимы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3C6B-EC54-4340-B151-2CDB00E9DCB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Фразеологизмы имеют антонимы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3C6B-EC54-4340-B151-2CDB00E9DCB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Отметить хлопком фразеологический оборот. Разобрать сочетания слов, которые вызвали трудности.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3C6B-EC54-4340-B151-2CDB00E9DCB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Выигрывает</a:t>
            </a:r>
            <a:r>
              <a:rPr lang="ru-RU" baseline="0" dirty="0" smtClean="0"/>
              <a:t> тот, кто больше вспомнит фразеологических оборотов со словом «язык»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3C6B-EC54-4340-B151-2CDB00E9DCB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Отгадайте, какой фразеологический оборот зашифрован на картинке? Составьте с ним предложение, определите синтаксическую роль фразеологизма. </a:t>
            </a:r>
            <a:r>
              <a:rPr lang="ru-RU" smtClean="0"/>
              <a:t>Устно объясните его значение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3C6B-EC54-4340-B151-2CDB00E9DCB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82FF1E-A713-4041-83D8-808CA393701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B1641E-79EA-4C5D-A744-DF66DD093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672408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pic>
        <p:nvPicPr>
          <p:cNvPr id="4" name="Рисунок 3" descr="т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7560840" cy="4464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фразеологизмов в литературе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13344"/>
            <a:ext cx="8229600" cy="554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Зги не видно. Ночь вокруг.</a:t>
            </a:r>
          </a:p>
          <a:p>
            <a:pPr>
              <a:buNone/>
            </a:pPr>
            <a:r>
              <a:rPr lang="ru-RU" dirty="0" smtClean="0"/>
              <a:t>И бойцу взгрустнется.</a:t>
            </a:r>
          </a:p>
          <a:p>
            <a:pPr>
              <a:buNone/>
            </a:pPr>
            <a:r>
              <a:rPr lang="ru-RU" dirty="0" smtClean="0"/>
              <a:t>Только что-то вспомнит вдруг,</a:t>
            </a:r>
          </a:p>
          <a:p>
            <a:pPr>
              <a:buNone/>
            </a:pPr>
            <a:r>
              <a:rPr lang="ru-RU" dirty="0" smtClean="0"/>
              <a:t>Вспомнит, усмехнется</a:t>
            </a:r>
          </a:p>
          <a:p>
            <a:pPr>
              <a:buNone/>
            </a:pPr>
            <a:r>
              <a:rPr lang="ru-RU" sz="1800" i="1" dirty="0" smtClean="0"/>
              <a:t>                             А Твардовский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dirty="0" smtClean="0"/>
              <a:t>Запели молодцы:</a:t>
            </a:r>
          </a:p>
          <a:p>
            <a:pPr>
              <a:buNone/>
            </a:pPr>
            <a:r>
              <a:rPr lang="ru-RU" dirty="0" smtClean="0"/>
              <a:t>Кто в лес, кто по дрова,</a:t>
            </a:r>
          </a:p>
          <a:p>
            <a:pPr>
              <a:buNone/>
            </a:pPr>
            <a:r>
              <a:rPr lang="ru-RU" dirty="0" smtClean="0"/>
              <a:t>И у кого, что силы стало.</a:t>
            </a:r>
          </a:p>
          <a:p>
            <a:pPr>
              <a:buNone/>
            </a:pPr>
            <a:r>
              <a:rPr lang="ru-RU" dirty="0" smtClean="0"/>
              <a:t>В ушах у гостя затрещало</a:t>
            </a:r>
          </a:p>
          <a:p>
            <a:pPr>
              <a:buNone/>
            </a:pPr>
            <a:r>
              <a:rPr lang="ru-RU" dirty="0" smtClean="0"/>
              <a:t>И закружилась голова.</a:t>
            </a:r>
          </a:p>
          <a:p>
            <a:pPr>
              <a:buNone/>
            </a:pPr>
            <a:r>
              <a:rPr lang="ru-RU" sz="1800" i="1" dirty="0" smtClean="0"/>
              <a:t>                             И Крылов</a:t>
            </a:r>
            <a:endParaRPr lang="ru-RU" sz="1800" i="1" dirty="0"/>
          </a:p>
        </p:txBody>
      </p:sp>
      <p:pic>
        <p:nvPicPr>
          <p:cNvPr id="4" name="Рисунок 3" descr="зги не вид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68760"/>
            <a:ext cx="2736304" cy="2160240"/>
          </a:xfrm>
          <a:prstGeom prst="rect">
            <a:avLst/>
          </a:prstGeom>
        </p:spPr>
      </p:pic>
      <p:pic>
        <p:nvPicPr>
          <p:cNvPr id="5" name="Рисунок 4" descr="музыкан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933056"/>
            <a:ext cx="273630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152128"/>
          </a:xfrm>
        </p:spPr>
        <p:txBody>
          <a:bodyPr anchor="ctr"/>
          <a:lstStyle/>
          <a:p>
            <a:r>
              <a:rPr lang="ru-RU" dirty="0" smtClean="0"/>
              <a:t>ФРАЗЕОЛОГИЗМЫ В УНТ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35995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img11послов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560840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 СИНОНИМЫ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ru-RU" dirty="0" smtClean="0"/>
              <a:t>Кот наплакал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Видимо-невидимо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 всю прыть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ru-RU" dirty="0" smtClean="0"/>
              <a:t>Тьма тьмущая</a:t>
            </a:r>
          </a:p>
          <a:p>
            <a:r>
              <a:rPr lang="ru-RU" dirty="0" smtClean="0"/>
              <a:t>Со всех ног</a:t>
            </a:r>
          </a:p>
          <a:p>
            <a:r>
              <a:rPr lang="ru-RU" dirty="0" smtClean="0"/>
              <a:t>Раз два и обчелся</a:t>
            </a:r>
          </a:p>
          <a:p>
            <a:r>
              <a:rPr lang="ru-RU" dirty="0" smtClean="0"/>
              <a:t>С гулькин нос</a:t>
            </a:r>
          </a:p>
          <a:p>
            <a:r>
              <a:rPr lang="ru-RU" dirty="0" smtClean="0"/>
              <a:t>Хоть отбавляй</a:t>
            </a:r>
          </a:p>
          <a:p>
            <a:r>
              <a:rPr lang="ru-RU" dirty="0" smtClean="0"/>
              <a:t>С три короба</a:t>
            </a:r>
          </a:p>
          <a:p>
            <a:r>
              <a:rPr lang="ru-RU" dirty="0" smtClean="0"/>
              <a:t>Капля в море</a:t>
            </a:r>
          </a:p>
          <a:p>
            <a:r>
              <a:rPr lang="ru-RU" dirty="0" smtClean="0"/>
              <a:t>Пруд пруди</a:t>
            </a:r>
          </a:p>
          <a:p>
            <a:r>
              <a:rPr lang="ru-RU" dirty="0" smtClean="0"/>
              <a:t>В два счета</a:t>
            </a:r>
          </a:p>
          <a:p>
            <a:r>
              <a:rPr lang="ru-RU" dirty="0" smtClean="0"/>
              <a:t>Не успеешь моргнуть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Составьте пары, противоположные по смыслу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126136"/>
          </a:xfrm>
        </p:spPr>
        <p:txBody>
          <a:bodyPr anchor="ctr"/>
          <a:lstStyle/>
          <a:p>
            <a:r>
              <a:rPr lang="ru-RU" dirty="0" smtClean="0"/>
              <a:t>Чуть свет</a:t>
            </a:r>
            <a:endParaRPr lang="ru-RU" b="1" dirty="0" smtClean="0"/>
          </a:p>
          <a:p>
            <a:r>
              <a:rPr lang="ru-RU" dirty="0" smtClean="0"/>
              <a:t>На чужой шее сидеть</a:t>
            </a:r>
          </a:p>
          <a:p>
            <a:r>
              <a:rPr lang="ru-RU" dirty="0" smtClean="0"/>
              <a:t>Душа в душу</a:t>
            </a:r>
          </a:p>
          <a:p>
            <a:r>
              <a:rPr lang="ru-RU" dirty="0" smtClean="0"/>
              <a:t>Повесить нос</a:t>
            </a:r>
          </a:p>
          <a:p>
            <a:r>
              <a:rPr lang="ru-RU" dirty="0" smtClean="0"/>
              <a:t>Коломенская  верста</a:t>
            </a:r>
          </a:p>
          <a:p>
            <a:r>
              <a:rPr lang="ru-RU" dirty="0" smtClean="0"/>
              <a:t>Сидеть сложа руки</a:t>
            </a:r>
          </a:p>
          <a:p>
            <a:r>
              <a:rPr lang="ru-RU" dirty="0" smtClean="0"/>
              <a:t>Заваривать кашу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4198144"/>
          </a:xfrm>
        </p:spPr>
        <p:txBody>
          <a:bodyPr anchor="ctr"/>
          <a:lstStyle/>
          <a:p>
            <a:r>
              <a:rPr lang="ru-RU" dirty="0" smtClean="0"/>
              <a:t>Воспрянуть духом</a:t>
            </a:r>
          </a:p>
          <a:p>
            <a:r>
              <a:rPr lang="ru-RU" dirty="0" smtClean="0"/>
              <a:t>На ночь глядя</a:t>
            </a:r>
          </a:p>
          <a:p>
            <a:r>
              <a:rPr lang="ru-RU" dirty="0" smtClean="0"/>
              <a:t>Как кошка с собакой</a:t>
            </a:r>
          </a:p>
          <a:p>
            <a:r>
              <a:rPr lang="ru-RU" dirty="0" smtClean="0"/>
              <a:t>Расхлебывать кашу</a:t>
            </a:r>
          </a:p>
          <a:p>
            <a:r>
              <a:rPr lang="ru-RU" dirty="0" smtClean="0"/>
              <a:t>Жить своим горбом</a:t>
            </a:r>
          </a:p>
          <a:p>
            <a:r>
              <a:rPr lang="ru-RU" dirty="0" smtClean="0"/>
              <a:t>От горшка Два вершка</a:t>
            </a:r>
          </a:p>
          <a:p>
            <a:r>
              <a:rPr lang="ru-RU" dirty="0" smtClean="0"/>
              <a:t>Не покладая рук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6080444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608044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1080120"/>
          </a:xfrm>
        </p:spPr>
        <p:txBody>
          <a:bodyPr anchor="ctr"/>
          <a:lstStyle/>
          <a:p>
            <a:r>
              <a:rPr lang="ru-RU" dirty="0" smtClean="0"/>
              <a:t>Игра «Аплодисменты»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560840" cy="4248472"/>
          </a:xfrm>
        </p:spPr>
        <p:txBody>
          <a:bodyPr anchor="ctr"/>
          <a:lstStyle/>
          <a:p>
            <a:pPr algn="l"/>
            <a:r>
              <a:rPr lang="ru-RU" sz="3200" dirty="0" smtClean="0"/>
              <a:t>золотые руки - золотые зубы</a:t>
            </a:r>
          </a:p>
          <a:p>
            <a:pPr algn="l"/>
            <a:r>
              <a:rPr lang="ru-RU" sz="3200" dirty="0" smtClean="0"/>
              <a:t>медвежья берлога – медвежья услуга</a:t>
            </a:r>
          </a:p>
          <a:p>
            <a:pPr algn="l"/>
            <a:r>
              <a:rPr lang="ru-RU" sz="3200" dirty="0" smtClean="0"/>
              <a:t>сбивать с толку – сбивать с дерева</a:t>
            </a:r>
          </a:p>
          <a:p>
            <a:pPr algn="l"/>
            <a:r>
              <a:rPr lang="ru-RU" sz="3200" dirty="0" smtClean="0"/>
              <a:t>дрова разгорелись -  глаза разгорелись</a:t>
            </a:r>
          </a:p>
          <a:p>
            <a:pPr algn="l"/>
            <a:r>
              <a:rPr lang="ru-RU" sz="3200" dirty="0" smtClean="0"/>
              <a:t>горькая правда – горькое лекарство</a:t>
            </a:r>
          </a:p>
          <a:p>
            <a:pPr algn="l"/>
            <a:r>
              <a:rPr lang="ru-RU" sz="3200" dirty="0" smtClean="0"/>
              <a:t>приходить в школу – приходить в голову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«КТО БОЛЬШЕ»</a:t>
            </a:r>
            <a:endParaRPr lang="ru-RU" dirty="0"/>
          </a:p>
        </p:txBody>
      </p:sp>
      <p:pic>
        <p:nvPicPr>
          <p:cNvPr id="4" name="Содержимое 3" descr="язы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6276" y="1983930"/>
            <a:ext cx="6251448" cy="39410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«ЯЗЫК»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r>
              <a:rPr lang="ru-RU" dirty="0" smtClean="0"/>
              <a:t>Язык без костей.</a:t>
            </a:r>
          </a:p>
          <a:p>
            <a:r>
              <a:rPr lang="ru-RU" dirty="0" smtClean="0"/>
              <a:t>Язык до Киева доведет.</a:t>
            </a:r>
          </a:p>
          <a:p>
            <a:r>
              <a:rPr lang="ru-RU" dirty="0" smtClean="0"/>
              <a:t>Язык хорошо подвешен.</a:t>
            </a:r>
          </a:p>
          <a:p>
            <a:r>
              <a:rPr lang="ru-RU" dirty="0" smtClean="0"/>
              <a:t>Кто меня за язык тянул?</a:t>
            </a:r>
          </a:p>
          <a:p>
            <a:r>
              <a:rPr lang="ru-RU" dirty="0" smtClean="0"/>
              <a:t>Язык на плече.</a:t>
            </a:r>
          </a:p>
          <a:p>
            <a:r>
              <a:rPr lang="ru-RU" dirty="0" smtClean="0"/>
              <a:t>Язык проглотил.</a:t>
            </a:r>
          </a:p>
          <a:p>
            <a:r>
              <a:rPr lang="ru-RU" dirty="0" smtClean="0"/>
              <a:t>Язык мой – враг мой.</a:t>
            </a:r>
          </a:p>
          <a:p>
            <a:r>
              <a:rPr lang="ru-RU" dirty="0" smtClean="0"/>
              <a:t>Хватит языком молоть.</a:t>
            </a:r>
          </a:p>
          <a:p>
            <a:r>
              <a:rPr lang="ru-RU" dirty="0" smtClean="0"/>
              <a:t>Типун тебе на язык.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иг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208912" cy="65973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ФРАЗЕОЛОГИЗМ</a:t>
            </a:r>
            <a:endParaRPr lang="ru-RU" dirty="0"/>
          </a:p>
        </p:txBody>
      </p:sp>
      <p:pic>
        <p:nvPicPr>
          <p:cNvPr id="4" name="Содержимое 3" descr="спустя рука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268760"/>
            <a:ext cx="3528391" cy="2520279"/>
          </a:xfrm>
        </p:spPr>
      </p:pic>
      <p:pic>
        <p:nvPicPr>
          <p:cNvPr id="5" name="Рисунок 4" descr="вода чист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149080"/>
            <a:ext cx="3528392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976" y="184482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Работать спустя рукава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1" y="501317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Вывести на чистую воду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ФРАЗЕОЛОГИЗМ</a:t>
            </a:r>
            <a:endParaRPr lang="ru-RU" dirty="0"/>
          </a:p>
        </p:txBody>
      </p:sp>
      <p:pic>
        <p:nvPicPr>
          <p:cNvPr id="4" name="Содержимое 3" descr="ворон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7" y="1268761"/>
            <a:ext cx="3312367" cy="2448271"/>
          </a:xfrm>
        </p:spPr>
      </p:pic>
      <p:pic>
        <p:nvPicPr>
          <p:cNvPr id="5" name="Рисунок 4" descr="коле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3933056"/>
            <a:ext cx="3384375" cy="2689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22768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белая ворона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01317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Вставлять палки в колеса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1440160"/>
          </a:xfrm>
        </p:spPr>
        <p:txBody>
          <a:bodyPr anchor="ctr"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6400800" cy="39604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Формирование представления о </a:t>
            </a:r>
            <a:r>
              <a:rPr lang="ru-RU" sz="3600" dirty="0" smtClean="0"/>
              <a:t>фразеологизме как </a:t>
            </a:r>
            <a:r>
              <a:rPr lang="ru-RU" sz="3600" dirty="0" smtClean="0"/>
              <a:t>единице языка, особенностях его строения и употребления в речи.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609600"/>
            <a:ext cx="8147248" cy="1828800"/>
          </a:xfrm>
        </p:spPr>
        <p:txBody>
          <a:bodyPr anchor="ctr"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55576" y="2204864"/>
            <a:ext cx="7931224" cy="4104456"/>
          </a:xfrm>
        </p:spPr>
        <p:txBody>
          <a:bodyPr>
            <a:normAutofit fontScale="32500" lnSpcReduction="20000"/>
          </a:bodyPr>
          <a:lstStyle/>
          <a:p>
            <a:pPr marL="633413" indent="-560388" algn="just"/>
            <a:r>
              <a:rPr lang="ru-RU" sz="12800" dirty="0" smtClean="0"/>
              <a:t>- Что нового узнали на уроке о фразеологических оборотах?</a:t>
            </a:r>
          </a:p>
          <a:p>
            <a:pPr marL="88900" indent="-15875" algn="just"/>
            <a:r>
              <a:rPr lang="ru-RU" sz="12800" dirty="0" smtClean="0"/>
              <a:t>- </a:t>
            </a:r>
            <a:r>
              <a:rPr lang="ru-RU" sz="12800" dirty="0" smtClean="0"/>
              <a:t> Чему </a:t>
            </a:r>
            <a:r>
              <a:rPr lang="ru-RU" sz="12800" dirty="0" smtClean="0"/>
              <a:t>научились?</a:t>
            </a:r>
          </a:p>
          <a:p>
            <a:pPr marL="530225" indent="-441325" defTabSz="900113">
              <a:tabLst>
                <a:tab pos="530225" algn="l"/>
                <a:tab pos="633413" algn="l"/>
                <a:tab pos="722313" algn="l"/>
              </a:tabLst>
            </a:pPr>
            <a:r>
              <a:rPr lang="ru-RU" sz="12800" smtClean="0"/>
              <a:t>-  Что </a:t>
            </a:r>
            <a:r>
              <a:rPr lang="ru-RU" sz="12800" dirty="0" smtClean="0"/>
              <a:t>бы вы посоветовали ученику, изучающему эту тему самостоятельно</a:t>
            </a:r>
            <a:r>
              <a:rPr lang="ru-RU" dirty="0" smtClean="0"/>
              <a:t>?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1296144"/>
          </a:xfrm>
        </p:spPr>
        <p:txBody>
          <a:bodyPr anchor="ctr"/>
          <a:lstStyle/>
          <a:p>
            <a:r>
              <a:rPr lang="ru-RU" dirty="0" err="1" smtClean="0"/>
              <a:t>дОМАШНЕЕ</a:t>
            </a:r>
            <a:r>
              <a:rPr lang="ru-RU" dirty="0" smtClean="0"/>
              <a:t> ЗАДАНИЕ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76864" cy="4752528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Какова история</a:t>
            </a:r>
          </a:p>
          <a:p>
            <a:pPr algn="l"/>
            <a:r>
              <a:rPr lang="ru-RU" dirty="0" smtClean="0"/>
              <a:t>происхождения </a:t>
            </a:r>
          </a:p>
          <a:p>
            <a:pPr algn="l"/>
            <a:r>
              <a:rPr lang="ru-RU" dirty="0" smtClean="0"/>
              <a:t>фразеологизмов</a:t>
            </a:r>
          </a:p>
          <a:p>
            <a:pPr algn="l"/>
            <a:endParaRPr lang="ru-RU" dirty="0"/>
          </a:p>
        </p:txBody>
      </p:sp>
      <p:pic>
        <p:nvPicPr>
          <p:cNvPr id="10" name="Рисунок 9" descr="д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916832"/>
            <a:ext cx="518457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pPr lvl="0"/>
            <a:r>
              <a:rPr lang="ru-RU" dirty="0" smtClean="0"/>
              <a:t> знать: понятие фразеологического оборота, отличие его от слова</a:t>
            </a:r>
          </a:p>
          <a:p>
            <a:pPr lvl="0"/>
            <a:r>
              <a:rPr lang="ru-RU" dirty="0" smtClean="0"/>
              <a:t> уметь: давать толкование лексического значения, подбирать фразеологические синонимы и антонимы, находить фразеологизмы в тексте, составлять с ними предложения, определять синтаксическую роль фразеологизмов.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Одинаково ли значение слова  </a:t>
            </a:r>
            <a:r>
              <a:rPr lang="ru-RU" i="1" dirty="0" smtClean="0"/>
              <a:t>голова </a:t>
            </a:r>
            <a:r>
              <a:rPr lang="ru-RU" dirty="0" smtClean="0"/>
              <a:t>в выражениях: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Ломать голову                              Горячая голова</a:t>
            </a:r>
            <a:endParaRPr lang="ru-RU" dirty="0"/>
          </a:p>
        </p:txBody>
      </p:sp>
      <p:pic>
        <p:nvPicPr>
          <p:cNvPr id="1026" name="Picture 2" descr="C:\Users\User\Desktop\к уроку\гол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312368" cy="3672408"/>
          </a:xfrm>
          <a:prstGeom prst="rect">
            <a:avLst/>
          </a:prstGeom>
          <a:noFill/>
        </p:spPr>
      </p:pic>
      <p:pic>
        <p:nvPicPr>
          <p:cNvPr id="1027" name="Picture 3" descr="C:\Users\User\Desktop\к уроку\горячая гол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24036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3681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разбить на голову             с ног на голову</a:t>
            </a:r>
            <a:endParaRPr lang="ru-RU" sz="2800" dirty="0"/>
          </a:p>
        </p:txBody>
      </p:sp>
      <p:pic>
        <p:nvPicPr>
          <p:cNvPr id="2050" name="Picture 2" descr="C:\Users\User\Desktop\к уроку\разбить наголов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528392" cy="3384376"/>
          </a:xfrm>
          <a:prstGeom prst="rect">
            <a:avLst/>
          </a:prstGeom>
          <a:noFill/>
        </p:spPr>
      </p:pic>
      <p:pic>
        <p:nvPicPr>
          <p:cNvPr id="2051" name="Picture 3" descr="C:\Users\User\Desktop\к уроку\с но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360040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5616624"/>
          </a:xfrm>
        </p:spPr>
        <p:txBody>
          <a:bodyPr anchor="ctr">
            <a:normAutofit/>
          </a:bodyPr>
          <a:lstStyle/>
          <a:p>
            <a:pPr algn="l"/>
            <a:r>
              <a:rPr lang="ru-RU" sz="2800" i="1" dirty="0" smtClean="0"/>
              <a:t>Ломать голову</a:t>
            </a:r>
            <a:r>
              <a:rPr lang="ru-RU" sz="2800" dirty="0" smtClean="0"/>
              <a:t> – </a:t>
            </a:r>
            <a:r>
              <a:rPr lang="ru-RU" sz="2800" b="0" dirty="0" smtClean="0"/>
              <a:t>решать трудную задачу, думать о чем-нибудь</a:t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i="1" dirty="0" smtClean="0"/>
              <a:t>Горячая голова – </a:t>
            </a:r>
            <a:r>
              <a:rPr lang="ru-RU" sz="2800" b="0" dirty="0" smtClean="0"/>
              <a:t>вспыльчивый человек, безрассудный.</a:t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i="1" dirty="0" smtClean="0"/>
              <a:t>Разбить наголову </a:t>
            </a:r>
            <a:r>
              <a:rPr lang="ru-RU" sz="2800" b="0" dirty="0" smtClean="0"/>
              <a:t>– нанести поражение, разбить всех.</a:t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i="1" dirty="0" smtClean="0"/>
              <a:t>С ног на голову </a:t>
            </a:r>
            <a:r>
              <a:rPr lang="ru-RU" sz="2800" b="0" dirty="0" smtClean="0"/>
              <a:t>– придать чему-либо противоположное значение, исказить.</a:t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b="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640" y="5805264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поредел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748238"/>
          </a:xfrm>
        </p:spPr>
        <p:txBody>
          <a:bodyPr anchor="ctr">
            <a:normAutofit/>
          </a:bodyPr>
          <a:lstStyle/>
          <a:p>
            <a:r>
              <a:rPr lang="ru-RU" sz="3200" dirty="0" smtClean="0"/>
              <a:t>Все богатство русской фразеологии представлено в словарях и справочниках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 flipV="1">
            <a:off x="457200" y="6126163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словарь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фразеологизмов в литературе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Оказался молодцом,</a:t>
            </a:r>
          </a:p>
          <a:p>
            <a:pPr>
              <a:buNone/>
            </a:pPr>
            <a:r>
              <a:rPr lang="ru-RU" dirty="0" smtClean="0"/>
              <a:t>Смог осилить ношу – </a:t>
            </a:r>
          </a:p>
          <a:p>
            <a:pPr>
              <a:buNone/>
            </a:pPr>
            <a:r>
              <a:rPr lang="ru-RU" dirty="0" smtClean="0"/>
              <a:t>Не ударил в грязь лицом</a:t>
            </a:r>
          </a:p>
          <a:p>
            <a:pPr>
              <a:buNone/>
            </a:pPr>
            <a:r>
              <a:rPr lang="ru-RU" dirty="0" smtClean="0"/>
              <a:t>И не сел в галошу.</a:t>
            </a:r>
          </a:p>
          <a:p>
            <a:pPr>
              <a:buNone/>
            </a:pPr>
            <a:r>
              <a:rPr lang="ru-RU" sz="1600" i="1" dirty="0" smtClean="0"/>
              <a:t>                             А Шибаев</a:t>
            </a:r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r>
              <a:rPr lang="ru-RU" dirty="0" smtClean="0"/>
              <a:t>Речка сбросила мостки,</a:t>
            </a:r>
          </a:p>
          <a:p>
            <a:pPr>
              <a:buNone/>
            </a:pPr>
            <a:r>
              <a:rPr lang="ru-RU" dirty="0" smtClean="0"/>
              <a:t>Вырвалась из плена.</a:t>
            </a:r>
          </a:p>
          <a:p>
            <a:pPr>
              <a:buNone/>
            </a:pPr>
            <a:r>
              <a:rPr lang="ru-RU" dirty="0" smtClean="0"/>
              <a:t>Все ей нынче пустяки</a:t>
            </a:r>
          </a:p>
          <a:p>
            <a:pPr>
              <a:buNone/>
            </a:pPr>
            <a:r>
              <a:rPr lang="ru-RU" dirty="0" smtClean="0"/>
              <a:t>Море по колено!</a:t>
            </a:r>
          </a:p>
          <a:p>
            <a:pPr>
              <a:buNone/>
            </a:pPr>
            <a:r>
              <a:rPr lang="ru-RU" sz="1800" dirty="0" smtClean="0"/>
              <a:t>                          </a:t>
            </a:r>
            <a:r>
              <a:rPr lang="ru-RU" sz="1800" i="1" dirty="0" smtClean="0"/>
              <a:t>А Барто</a:t>
            </a:r>
            <a:endParaRPr lang="ru-RU" sz="1800" dirty="0"/>
          </a:p>
        </p:txBody>
      </p:sp>
      <p:pic>
        <p:nvPicPr>
          <p:cNvPr id="4" name="Рисунок 3" descr="кало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844824"/>
            <a:ext cx="2952328" cy="1944216"/>
          </a:xfrm>
          <a:prstGeom prst="rect">
            <a:avLst/>
          </a:prstGeom>
        </p:spPr>
      </p:pic>
      <p:pic>
        <p:nvPicPr>
          <p:cNvPr id="5" name="Рисунок 4" descr="мо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77072"/>
            <a:ext cx="288032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312</TotalTime>
  <Words>527</Words>
  <Application>Microsoft Office PowerPoint</Application>
  <PresentationFormat>Экран (4:3)</PresentationFormat>
  <Paragraphs>126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Тема урока</vt:lpstr>
      <vt:lpstr>Цель урока</vt:lpstr>
      <vt:lpstr>ЗАДАЧИ УРОКА</vt:lpstr>
      <vt:lpstr>Одинаково ли значение слова  голова в выражениях:</vt:lpstr>
      <vt:lpstr>разбить на голову             с ног на голову</vt:lpstr>
      <vt:lpstr>Ломать голову – решать трудную задачу, думать о чем-нибудь  Горячая голова – вспыльчивый человек, безрассудный.  Разбить наголову – нанести поражение, разбить всех.  С ног на голову – придать чему-либо противоположное значение, исказить.  </vt:lpstr>
      <vt:lpstr>Слайд 7</vt:lpstr>
      <vt:lpstr>Все богатство русской фразеологии представлено в словарях и справочниках</vt:lpstr>
      <vt:lpstr>Использование фразеологизмов в литературе</vt:lpstr>
      <vt:lpstr>Использование фразеологизмов в литературе</vt:lpstr>
      <vt:lpstr>ФРАЗЕОЛОГИЗМЫ В УНТ</vt:lpstr>
      <vt:lpstr>ПОДБЕРИ СИНОНИМЫ</vt:lpstr>
      <vt:lpstr>Составьте пары, противоположные по смыслу</vt:lpstr>
      <vt:lpstr>Игра «Аплодисменты»</vt:lpstr>
      <vt:lpstr>ИГРА «КТО БОЛЬШЕ»</vt:lpstr>
      <vt:lpstr>«ЯЗЫК»</vt:lpstr>
      <vt:lpstr>Слайд 17</vt:lpstr>
      <vt:lpstr>УЗНАЙ ФРАЗЕОЛОГИЗМ</vt:lpstr>
      <vt:lpstr>УЗНАЙ ФРАЗЕОЛОГИЗМ</vt:lpstr>
      <vt:lpstr>ПОДВЕДЕНИЕ ИТОГОВ</vt:lpstr>
      <vt:lpstr>дОМАШНЕЕ ЗАДАНИЕ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</dc:title>
  <dc:creator>User</dc:creator>
  <cp:lastModifiedBy>User</cp:lastModifiedBy>
  <cp:revision>52</cp:revision>
  <dcterms:created xsi:type="dcterms:W3CDTF">2011-12-05T07:05:51Z</dcterms:created>
  <dcterms:modified xsi:type="dcterms:W3CDTF">2011-12-08T10:31:11Z</dcterms:modified>
</cp:coreProperties>
</file>