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6" r:id="rId19"/>
    <p:sldId id="277" r:id="rId20"/>
    <p:sldId id="280" r:id="rId21"/>
    <p:sldId id="287" r:id="rId22"/>
    <p:sldId id="290" r:id="rId23"/>
    <p:sldId id="294" r:id="rId24"/>
    <p:sldId id="295" r:id="rId25"/>
    <p:sldId id="296" r:id="rId26"/>
    <p:sldId id="297" r:id="rId27"/>
    <p:sldId id="298" r:id="rId28"/>
    <p:sldId id="299" r:id="rId29"/>
    <p:sldId id="307" r:id="rId30"/>
    <p:sldId id="300" r:id="rId31"/>
    <p:sldId id="301" r:id="rId32"/>
    <p:sldId id="308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3E06"/>
    <a:srgbClr val="B07E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EC14E6-05F2-4B2F-A7CD-425CB90097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4C288-457F-43DE-AD66-83117319BF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4AF51-FB05-4508-8EFA-240EF70389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A9F18-8677-484C-BA00-8D34942AF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15E1A-4ACA-45DA-9430-660504899B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599CE-2CDA-4C04-A75A-9727D4B9CF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C945D-0412-416E-A0ED-891ECCE793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D150F-7330-4856-AA98-6F1B685943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4FD81A-18A2-4E89-AC75-C7914201E7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96CB7-1B69-4807-A7E5-3F3C3147CF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0331A-1ADE-4855-A361-64318D427A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C9E4CB1-1B2B-406F-9C08-31C0A6AE7E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214290"/>
            <a:ext cx="7929618" cy="264320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Сочинение по картине </a:t>
            </a:r>
            <a:b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Михаила Васильевича   Нестерова  «Видение отроку Варфоломею»</a:t>
            </a:r>
            <a:endParaRPr lang="ru-RU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86116" y="3886200"/>
            <a:ext cx="5357850" cy="247175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«Картина – это хрустальный светильник, зажжённый художником во славу своей страны, своей России…».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К.Паустовский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soD83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28794" y="1643050"/>
            <a:ext cx="5357850" cy="492922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571736" y="428604"/>
            <a:ext cx="3714776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«Л.Н.Толстой»</a:t>
            </a:r>
            <a:endParaRPr lang="ru-RU" sz="4400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42942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юность препод серг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85728"/>
            <a:ext cx="4286280" cy="62865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857752" y="1357298"/>
            <a:ext cx="3643338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«Юность преподобного Сергия»</a:t>
            </a:r>
            <a:endParaRPr lang="ru-RU" sz="48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вёдрам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85728"/>
            <a:ext cx="3429024" cy="61436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Picture 8" descr="mso96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071934" y="1928802"/>
            <a:ext cx="4786346" cy="43894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214810" y="214290"/>
            <a:ext cx="3429024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«Труды  Сергия</a:t>
            </a:r>
          </a:p>
          <a:p>
            <a:r>
              <a:rPr lang="ru-RU" sz="32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Радонежского»</a:t>
            </a:r>
            <a:endParaRPr lang="ru-RU" sz="32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подобный сергий радонеж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142984"/>
            <a:ext cx="5500726" cy="55007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500166" y="285728"/>
            <a:ext cx="728667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«Преподобный  Сергий  Радонежский»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357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агословение Дмитрия донского на кул.би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85860"/>
            <a:ext cx="8143932" cy="5072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00034" y="285729"/>
            <a:ext cx="821537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Благословение Дмитрия Донского на Куликовскую битву</a:t>
            </a:r>
            <a:endParaRPr lang="ru-RU" sz="2800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л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7" y="214290"/>
            <a:ext cx="2928957" cy="35004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благ-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3429024" cy="30083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" name="Рисунок 3" descr="благословение 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14290"/>
            <a:ext cx="2928958" cy="30003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благословение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500826" y="285728"/>
            <a:ext cx="2286602" cy="307183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благсл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7620" y="3000372"/>
            <a:ext cx="5072098" cy="35719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so393D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8597" y="285728"/>
            <a:ext cx="4543454" cy="62151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072066" y="428604"/>
            <a:ext cx="3786214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Борис 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Константинович </a:t>
            </a:r>
          </a:p>
          <a:p>
            <a:r>
              <a:rPr lang="ru-RU" sz="4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Зайцев -</a:t>
            </a:r>
            <a:endParaRPr lang="ru-RU" sz="4000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2571744"/>
            <a:ext cx="3571900" cy="181588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талантливый писатель, </a:t>
            </a:r>
          </a:p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родился 29 января 1881г. </a:t>
            </a:r>
          </a:p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в городе Орле, </a:t>
            </a:r>
          </a:p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в дворянской семье</a:t>
            </a:r>
            <a:endParaRPr lang="ru-RU" sz="2800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14290"/>
            <a:ext cx="5286412" cy="6429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Прямоугольник 2"/>
          <p:cNvSpPr/>
          <p:nvPr/>
        </p:nvSpPr>
        <p:spPr>
          <a:xfrm>
            <a:off x="6000760" y="857232"/>
            <a:ext cx="2786082" cy="28623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Икона</a:t>
            </a:r>
          </a:p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Святого</a:t>
            </a:r>
          </a:p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преподобного</a:t>
            </a:r>
          </a:p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Сергия</a:t>
            </a:r>
          </a:p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Радонежского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soDD58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357166"/>
            <a:ext cx="4379924" cy="62151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929190" y="1285861"/>
            <a:ext cx="3643338" cy="224676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Михаил Васильевич Нестеров </a:t>
            </a:r>
          </a:p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родился в Уфе </a:t>
            </a:r>
          </a:p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19 мая 1862г.</a:t>
            </a:r>
          </a:p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в купеческой семье. </a:t>
            </a:r>
            <a:endParaRPr lang="ru-RU" sz="28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подобный сергий радонежски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357166"/>
            <a:ext cx="5643602" cy="62151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инские чтения в Москве 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14422"/>
            <a:ext cx="8429684" cy="52625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71472" y="285729"/>
            <a:ext cx="8286808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Гроб, в котором был похоронен  Сергий  Радонежский</a:t>
            </a:r>
            <a:endParaRPr lang="ru-RU" sz="28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инские чтения в Москве 221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571736" y="1357298"/>
            <a:ext cx="4000528" cy="514351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357166"/>
            <a:ext cx="77153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Памятник святому Сергию Радонежскому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линские чтения в Москве 15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8000" y="1142984"/>
            <a:ext cx="8128000" cy="53340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357166"/>
            <a:ext cx="735811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Здесь покоятся мощи святого Сергия Радонежского</a:t>
            </a:r>
            <a:endParaRPr lang="ru-RU" sz="28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кона сергия радонежско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3786214" cy="5429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" name="Рисунок 2" descr="ико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071546"/>
            <a:ext cx="3857652" cy="54292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7242239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 «Батюшка </a:t>
            </a:r>
            <a:r>
              <a:rPr lang="ru-RU" sz="3600" b="1" dirty="0" err="1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Сергие</a:t>
            </a:r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,  моли Бога о нас...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357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8572560" cy="50167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Погост</a:t>
            </a:r>
            <a:r>
              <a:rPr lang="ru-RU" sz="2000" b="1" dirty="0" smtClean="0">
                <a:solidFill>
                  <a:srgbClr val="00B050"/>
                </a:solidFill>
                <a:latin typeface="Monotype Corsiva" pitchFamily="66" charset="0"/>
              </a:rPr>
              <a:t>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–отдельно стоящая церковь с кладбищем. </a:t>
            </a:r>
            <a:r>
              <a:rPr lang="ru-RU" sz="2000" b="1" dirty="0" err="1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Позднее-сельское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кладбище.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Благовест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– праздничный колокольный звон, совершаемый одним колоколом.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Благоговение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– глубочайшее почтение (перед кем-то или чем-то).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Вечерня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– одна из христианских  церковных  служб.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Черноризец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-монах.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Пресвитер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– священник.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Нимб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– символ святости, сияние в виде кружка вокруг головы.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Святой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– обладающий божественной благодатью, человек, посвятивший свою жизнь церкви и религии, а после смерти признанный образцом праведной жизни и носителем чудодейственной силы.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Ряса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– у православного духовенства: верхняя длинная одежда с широкими рукавами.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Ковчег (ковчежец)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– в старинном церковном обиходе: ларец или сосуд для хранения предметов, относящихся к обряду причастия.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Просфора (просвира)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– в православном богослужении: маленький круглый белый пресный хлебец.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Monotype Corsiva" pitchFamily="66" charset="0"/>
              </a:rPr>
              <a:t>Гармония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– согласованность, стройность в сочетании чего-нибудь. </a:t>
            </a:r>
            <a:endParaRPr lang="ru-RU" sz="20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Нестеров Видение отроку монах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85984" y="214290"/>
            <a:ext cx="4357718" cy="6429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14" descr="Нестеров Видение отроку мальчик.jpg"/>
          <p:cNvPicPr>
            <a:picLocks noGrp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643470" cy="64294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д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85728"/>
            <a:ext cx="8572560" cy="63579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so97D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5786" y="1428736"/>
            <a:ext cx="7643866" cy="52149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000100" y="428604"/>
            <a:ext cx="7215238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«Видение отроку Варфоломею»</a:t>
            </a:r>
            <a:endParaRPr lang="ru-RU" sz="44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6"/>
            <a:ext cx="4857784" cy="560768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Картина эта – как хрустальный светильник, зажжённый художником во славу своей страны, своей России…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В чистом, как ключевая вода, воздухе виден каждый листок, каждый скромный венчик полевого цветка, каждая травинка и крошечная девочка-березка. Все это кажется драгоценным. Да так оно и есть… Этот </a:t>
            </a:r>
            <a:r>
              <a:rPr lang="ru-RU" sz="2800" b="1" dirty="0" err="1" smtClean="0">
                <a:solidFill>
                  <a:srgbClr val="C00000"/>
                </a:solidFill>
                <a:latin typeface="Monotype Corsiva" pitchFamily="66" charset="0"/>
              </a:rPr>
              <a:t>нестеровский</a:t>
            </a:r>
            <a:r>
              <a:rPr lang="ru-RU" sz="2800" b="1" dirty="0" smtClean="0">
                <a:solidFill>
                  <a:srgbClr val="C00000"/>
                </a:solidFill>
                <a:latin typeface="Monotype Corsiva" pitchFamily="66" charset="0"/>
              </a:rPr>
              <a:t> пейзаж ударяет по сердцу каждого, у кого есть сердце. В нём выражена прекрасная сущность русского характера.</a:t>
            </a:r>
          </a:p>
          <a:p>
            <a:pPr marL="0" indent="0" algn="r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К.Г. Паустовский</a:t>
            </a:r>
          </a:p>
        </p:txBody>
      </p:sp>
      <p:pic>
        <p:nvPicPr>
          <p:cNvPr id="3" name="Picture 4" descr="pp_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285860"/>
            <a:ext cx="3297242" cy="33099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072494" cy="507831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Согласны ли вы с оценкой картины, которую дал К.Г. Паустовский? </a:t>
            </a:r>
          </a:p>
          <a:p>
            <a:endParaRPr lang="ru-RU" sz="3600" b="1" dirty="0" smtClean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Насколько удачно художник реализовал свой замысел?</a:t>
            </a:r>
          </a:p>
          <a:p>
            <a:endParaRPr lang="ru-RU" sz="3600" b="1" dirty="0" smtClean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Какие чувства вызывает у вас картина?</a:t>
            </a:r>
          </a:p>
          <a:p>
            <a:endParaRPr lang="ru-RU" sz="3600" b="1" dirty="0" smtClean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Напишите сочинение по  данной картине.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1714488"/>
            <a:ext cx="8215370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Презентация выполнена учителем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 русского языка и литературы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МОУ «Великопольская средняя общеобразовательная школа»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Белоусовой Любовью Ивановной.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2011 год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вятая рус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1428735"/>
            <a:ext cx="8215371" cy="51435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714480" y="285728"/>
            <a:ext cx="5857916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    «Русь святая»</a:t>
            </a:r>
            <a:endParaRPr lang="ru-RU" sz="54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soC13A1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>
          <a:xfrm>
            <a:off x="1071538" y="1428736"/>
            <a:ext cx="7072362" cy="51561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500166" y="285728"/>
            <a:ext cx="5929354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«Великий постриг»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ь святая. На рус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8215370" cy="5072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428728" y="285728"/>
            <a:ext cx="650085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«Душа народа. На Руси».</a:t>
            </a:r>
            <a:endParaRPr lang="ru-RU" sz="48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mso611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429684" cy="512286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500166" y="357166"/>
            <a:ext cx="6000792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«Осенний пейзаж»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soAFC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1357298"/>
            <a:ext cx="5572164" cy="5268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857356" y="285728"/>
            <a:ext cx="5429288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«Девушка у пруда»</a:t>
            </a:r>
            <a:endParaRPr lang="ru-RU" sz="54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mso89A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728" y="1214422"/>
            <a:ext cx="5786478" cy="527051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428604"/>
            <a:ext cx="685804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25000"/>
                  </a:schemeClr>
                </a:solidFill>
                <a:latin typeface="Monotype Corsiva" pitchFamily="66" charset="0"/>
              </a:rPr>
              <a:t>Портрет скульптора В.И.Мухиной</a:t>
            </a:r>
            <a:endParaRPr lang="ru-RU" sz="3600" b="1" dirty="0">
              <a:solidFill>
                <a:schemeClr val="accent3">
                  <a:lumMod val="2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опад">
  <a:themeElements>
    <a:clrScheme name="Default Design 1">
      <a:dk1>
        <a:srgbClr val="000000"/>
      </a:dk1>
      <a:lt1>
        <a:srgbClr val="FCB140"/>
      </a:lt1>
      <a:dk2>
        <a:srgbClr val="000000"/>
      </a:dk2>
      <a:lt2>
        <a:srgbClr val="B2B2B2"/>
      </a:lt2>
      <a:accent1>
        <a:srgbClr val="FEE4BD"/>
      </a:accent1>
      <a:accent2>
        <a:srgbClr val="FCC572"/>
      </a:accent2>
      <a:accent3>
        <a:srgbClr val="FDD5AF"/>
      </a:accent3>
      <a:accent4>
        <a:srgbClr val="000000"/>
      </a:accent4>
      <a:accent5>
        <a:srgbClr val="FEEFDB"/>
      </a:accent5>
      <a:accent6>
        <a:srgbClr val="E4B267"/>
      </a:accent6>
      <a:hlink>
        <a:srgbClr val="6B532E"/>
      </a:hlink>
      <a:folHlink>
        <a:srgbClr val="C97A0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DD5A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DD5A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DD5A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CB140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DD5A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EE4BD"/>
        </a:accent1>
        <a:accent2>
          <a:srgbClr val="FCC572"/>
        </a:accent2>
        <a:accent3>
          <a:srgbClr val="FFFFFF"/>
        </a:accent3>
        <a:accent4>
          <a:srgbClr val="000000"/>
        </a:accent4>
        <a:accent5>
          <a:srgbClr val="FEEFDB"/>
        </a:accent5>
        <a:accent6>
          <a:srgbClr val="E4B267"/>
        </a:accent6>
        <a:hlink>
          <a:srgbClr val="6B532E"/>
        </a:hlink>
        <a:folHlink>
          <a:srgbClr val="C97A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9E75"/>
        </a:accent1>
        <a:accent2>
          <a:srgbClr val="FCD740"/>
        </a:accent2>
        <a:accent3>
          <a:srgbClr val="FFFFFF"/>
        </a:accent3>
        <a:accent4>
          <a:srgbClr val="000000"/>
        </a:accent4>
        <a:accent5>
          <a:srgbClr val="FDCCBD"/>
        </a:accent5>
        <a:accent6>
          <a:srgbClr val="E4C339"/>
        </a:accent6>
        <a:hlink>
          <a:srgbClr val="A43E02"/>
        </a:hlink>
        <a:folHlink>
          <a:srgbClr val="A363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68102"/>
        </a:accent1>
        <a:accent2>
          <a:srgbClr val="0F8EBB"/>
        </a:accent2>
        <a:accent3>
          <a:srgbClr val="FFFFFF"/>
        </a:accent3>
        <a:accent4>
          <a:srgbClr val="000000"/>
        </a:accent4>
        <a:accent5>
          <a:srgbClr val="E8C1AA"/>
        </a:accent5>
        <a:accent6>
          <a:srgbClr val="0C80A9"/>
        </a:accent6>
        <a:hlink>
          <a:srgbClr val="A36303"/>
        </a:hlink>
        <a:folHlink>
          <a:srgbClr val="1C0F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C7013"/>
        </a:accent1>
        <a:accent2>
          <a:srgbClr val="81A518"/>
        </a:accent2>
        <a:accent3>
          <a:srgbClr val="FFFFFF"/>
        </a:accent3>
        <a:accent4>
          <a:srgbClr val="000000"/>
        </a:accent4>
        <a:accent5>
          <a:srgbClr val="D2BBAA"/>
        </a:accent5>
        <a:accent6>
          <a:srgbClr val="749515"/>
        </a:accent6>
        <a:hlink>
          <a:srgbClr val="0D4DA3"/>
        </a:hlink>
        <a:folHlink>
          <a:srgbClr val="A30D6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листопад</Template>
  <TotalTime>258</TotalTime>
  <Words>424</Words>
  <Application>Microsoft Office PowerPoint</Application>
  <PresentationFormat>Экран (4:3)</PresentationFormat>
  <Paragraphs>62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листопад</vt:lpstr>
      <vt:lpstr> Сочинение по картине  Михаила Васильевича   Нестерова  «Видение отроку Варфоломею»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40</cp:revision>
  <dcterms:created xsi:type="dcterms:W3CDTF">2010-10-26T14:04:48Z</dcterms:created>
  <dcterms:modified xsi:type="dcterms:W3CDTF">2012-02-16T15:04:03Z</dcterms:modified>
</cp:coreProperties>
</file>