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8"/>
  </p:notesMasterIdLst>
  <p:sldIdLst>
    <p:sldId id="256" r:id="rId2"/>
    <p:sldId id="259" r:id="rId3"/>
    <p:sldId id="327" r:id="rId4"/>
    <p:sldId id="260" r:id="rId5"/>
    <p:sldId id="258" r:id="rId6"/>
    <p:sldId id="332" r:id="rId7"/>
    <p:sldId id="323" r:id="rId8"/>
    <p:sldId id="325" r:id="rId9"/>
    <p:sldId id="324" r:id="rId10"/>
    <p:sldId id="326" r:id="rId11"/>
    <p:sldId id="322" r:id="rId12"/>
    <p:sldId id="265" r:id="rId13"/>
    <p:sldId id="344" r:id="rId14"/>
    <p:sldId id="266" r:id="rId15"/>
    <p:sldId id="267" r:id="rId16"/>
    <p:sldId id="272" r:id="rId17"/>
    <p:sldId id="270" r:id="rId18"/>
    <p:sldId id="273" r:id="rId19"/>
    <p:sldId id="295" r:id="rId20"/>
    <p:sldId id="275" r:id="rId21"/>
    <p:sldId id="277" r:id="rId22"/>
    <p:sldId id="339" r:id="rId23"/>
    <p:sldId id="278" r:id="rId24"/>
    <p:sldId id="328" r:id="rId25"/>
    <p:sldId id="280" r:id="rId26"/>
    <p:sldId id="282" r:id="rId27"/>
    <p:sldId id="284" r:id="rId28"/>
    <p:sldId id="286" r:id="rId29"/>
    <p:sldId id="288" r:id="rId30"/>
    <p:sldId id="290" r:id="rId31"/>
    <p:sldId id="337" r:id="rId32"/>
    <p:sldId id="292" r:id="rId33"/>
    <p:sldId id="293" r:id="rId34"/>
    <p:sldId id="329" r:id="rId35"/>
    <p:sldId id="297" r:id="rId36"/>
    <p:sldId id="346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45" autoAdjust="0"/>
    <p:restoredTop sz="94640" autoAdjust="0"/>
  </p:normalViewPr>
  <p:slideViewPr>
    <p:cSldViewPr>
      <p:cViewPr varScale="1">
        <p:scale>
          <a:sx n="42" d="100"/>
          <a:sy n="42" d="100"/>
        </p:scale>
        <p:origin x="-66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25411C-B166-4C99-8542-586E9AD911BC}" type="datetimeFigureOut">
              <a:rPr lang="ru-RU" smtClean="0"/>
              <a:pPr/>
              <a:t>29.08.2012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75D91-45EC-48BA-8E17-551D81A0881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83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CE09FF5-2432-41CE-AA83-0C117AFC4654}" type="slidenum">
              <a:rPr lang="ru-RU" smtClean="0">
                <a:latin typeface="Arial" pitchFamily="34" charset="0"/>
              </a:rPr>
              <a:pPr/>
              <a:t>29</a:t>
            </a:fld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F78A21-8565-4A79-9BB8-F0C33D439CD1}" type="datetimeFigureOut">
              <a:rPr lang="ru-RU" smtClean="0"/>
              <a:pPr/>
              <a:t>29.08.2012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128362-0F75-43F9-B41C-8C66A647231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F78A21-8565-4A79-9BB8-F0C33D439CD1}" type="datetimeFigureOut">
              <a:rPr lang="ru-RU" smtClean="0"/>
              <a:pPr/>
              <a:t>29.08.2012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128362-0F75-43F9-B41C-8C66A647231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F78A21-8565-4A79-9BB8-F0C33D439CD1}" type="datetimeFigureOut">
              <a:rPr lang="ru-RU" smtClean="0"/>
              <a:pPr/>
              <a:t>29.08.2012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128362-0F75-43F9-B41C-8C66A647231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C5EA65-60CA-4765-8919-3B5C503B82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F78A21-8565-4A79-9BB8-F0C33D439CD1}" type="datetimeFigureOut">
              <a:rPr lang="ru-RU" smtClean="0"/>
              <a:pPr/>
              <a:t>29.08.2012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128362-0F75-43F9-B41C-8C66A647231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F78A21-8565-4A79-9BB8-F0C33D439CD1}" type="datetimeFigureOut">
              <a:rPr lang="ru-RU" smtClean="0"/>
              <a:pPr/>
              <a:t>29.08.2012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128362-0F75-43F9-B41C-8C66A647231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F78A21-8565-4A79-9BB8-F0C33D439CD1}" type="datetimeFigureOut">
              <a:rPr lang="ru-RU" smtClean="0"/>
              <a:pPr/>
              <a:t>29.08.2012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128362-0F75-43F9-B41C-8C66A647231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F78A21-8565-4A79-9BB8-F0C33D439CD1}" type="datetimeFigureOut">
              <a:rPr lang="ru-RU" smtClean="0"/>
              <a:pPr/>
              <a:t>29.08.2012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128362-0F75-43F9-B41C-8C66A647231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F78A21-8565-4A79-9BB8-F0C33D439CD1}" type="datetimeFigureOut">
              <a:rPr lang="ru-RU" smtClean="0"/>
              <a:pPr/>
              <a:t>29.08.2012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128362-0F75-43F9-B41C-8C66A647231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F78A21-8565-4A79-9BB8-F0C33D439CD1}" type="datetimeFigureOut">
              <a:rPr lang="ru-RU" smtClean="0"/>
              <a:pPr/>
              <a:t>29.08.2012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128362-0F75-43F9-B41C-8C66A647231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F78A21-8565-4A79-9BB8-F0C33D439CD1}" type="datetimeFigureOut">
              <a:rPr lang="ru-RU" smtClean="0"/>
              <a:pPr/>
              <a:t>29.08.2012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128362-0F75-43F9-B41C-8C66A647231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F78A21-8565-4A79-9BB8-F0C33D439CD1}" type="datetimeFigureOut">
              <a:rPr lang="ru-RU" smtClean="0"/>
              <a:pPr/>
              <a:t>29.08.2012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128362-0F75-43F9-B41C-8C66A647231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8F78A21-8565-4A79-9BB8-F0C33D439CD1}" type="datetimeFigureOut">
              <a:rPr lang="ru-RU" smtClean="0"/>
              <a:pPr/>
              <a:t>29.08.2012</a:t>
            </a:fld>
            <a:endParaRPr lang="ru-RU" dirty="0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C0128362-0F75-43F9-B41C-8C66A647231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26_%D0%BC%D0%B0%D1%8F" TargetMode="External"/><Relationship Id="rId2" Type="http://schemas.openxmlformats.org/officeDocument/2006/relationships/hyperlink" Target="http://ru.wikipedia.org/wiki/24_%D0%BC%D0%B0%D1%8F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hyperlink" Target="http://img-fotki.yandex.ru/get/3312/egorerofeev.4/0_235ee_57039d19_XL" TargetMode="External"/><Relationship Id="rId4" Type="http://schemas.openxmlformats.org/officeDocument/2006/relationships/hyperlink" Target="http://ru.wikipedia.org/wiki/1703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4%D1%80%D0%B0%D0%BD%D1%86%D1%83%D0%B7%D1%81%D0%BA%D0%B8%D0%B9_%D1%8F%D0%B7%D1%8B%D0%BA" TargetMode="External"/><Relationship Id="rId2" Type="http://schemas.openxmlformats.org/officeDocument/2006/relationships/hyperlink" Target="http://ru.wikipedia.org/wiki/%D0%A1%D0%B0%D0%BD%D0%BA%D1%82-%D0%9F%D0%B5%D1%82%D0%B5%D1%80%D0%B1%D1%83%D1%80%D0%B3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hyperlink" Target="http://upload.wikimedia.org/wikipedia/commons/7/77/WinterPalace.jpg" TargetMode="External"/><Relationship Id="rId4" Type="http://schemas.openxmlformats.org/officeDocument/2006/relationships/hyperlink" Target="http://ru.wikipedia.org/wiki/%D0%9C%D1%83%D0%B7%D0%B5%D0%B9" TargetMode="Externa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F%D1%80%D0%B0%D0%B2%D0%BE%D1%81%D0%BB%D0%B0%D0%B2%D0%BD%D1%8B%D0%B9_%D1%85%D1%80%D0%B0%D0%BC" TargetMode="External"/><Relationship Id="rId2" Type="http://schemas.openxmlformats.org/officeDocument/2006/relationships/hyperlink" Target="http://ru.wikipedia.org/wiki/%D0%9F%D1%80%D0%B0%D0%B2%D0%BE%D1%81%D0%BB%D0%B0%D0%B2%D0%B8%D0%B5" TargetMode="Externa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jpeg"/><Relationship Id="rId5" Type="http://schemas.openxmlformats.org/officeDocument/2006/relationships/hyperlink" Target="http://ru.wikipedia.org/wiki/%D0%98%D1%81%D0%B0%D0%B0%D0%BA%D0%B8%D0%B5%D0%B2%D1%81%D0%BA%D0%B0%D1%8F_%D0%BF%D0%BB%D0%BE%D1%89%D0%B0%D0%B4%D1%8C_(%D0%A1%D0%B0%D0%BD%D0%BA%D1%82-%D0%9F%D0%B5%D1%82%D0%B5%D1%80%D0%B1%D1%83%D1%80%D0%B3)" TargetMode="External"/><Relationship Id="rId4" Type="http://schemas.openxmlformats.org/officeDocument/2006/relationships/hyperlink" Target="http://ru.wikipedia.org/wiki/%D0%A1%D0%B0%D0%BD%D0%BA%D1%82-%D0%9F%D0%B5%D1%82%D0%B5%D1%80%D0%B1%D1%83%D1%80%D0%B3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ru.wikipedia.org/w/index.php?title=%D0%A4%D0%B0%D0%B9%D0%BB:Petersburg-square.jpg&amp;filetimestamp=20050927065429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XIX_%D0%B2%D0%B5%D0%BA" TargetMode="External"/><Relationship Id="rId5" Type="http://schemas.openxmlformats.org/officeDocument/2006/relationships/hyperlink" Target="http://ru.wikipedia.org/wiki/XVIII" TargetMode="External"/><Relationship Id="rId4" Type="http://schemas.openxmlformats.org/officeDocument/2006/relationships/hyperlink" Target="http://ru.wikipedia.org/wiki/%D0%A1%D0%B0%D0%BD%D0%BA%D1%82-%D0%9F%D0%B5%D1%82%D0%B5%D1%80%D0%B1%D1%83%D1%80%D0%B3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642918"/>
            <a:ext cx="8072494" cy="2569036"/>
          </a:xfrm>
          <a:solidFill>
            <a:schemeClr val="accent3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innerShdw blurRad="114300">
              <a:prstClr val="black"/>
            </a:innerShdw>
          </a:effectLst>
        </p:spPr>
        <p:txBody>
          <a:bodyPr>
            <a:normAutofit/>
          </a:bodyPr>
          <a:lstStyle/>
          <a:p>
            <a:r>
              <a:rPr lang="ru-RU" dirty="0" smtClean="0"/>
              <a:t>Математический ринг </a:t>
            </a:r>
            <a:br>
              <a:rPr lang="ru-RU" dirty="0" smtClean="0"/>
            </a:br>
            <a:r>
              <a:rPr lang="ru-RU" dirty="0" smtClean="0"/>
              <a:t>« Самый, самый Санкт-Петербург»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8662" y="4357694"/>
            <a:ext cx="5429288" cy="157163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Математическая игра 6 класс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Санкт-Петербург</a:t>
            </a:r>
          </a:p>
          <a:p>
            <a:endParaRPr lang="ru-RU" dirty="0" smtClean="0"/>
          </a:p>
          <a:p>
            <a:r>
              <a:rPr lang="ru-RU" dirty="0" smtClean="0"/>
              <a:t>2011г.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500063" y="500043"/>
            <a:ext cx="8229600" cy="4757758"/>
          </a:xfrm>
        </p:spPr>
        <p:txBody>
          <a:bodyPr>
            <a:normAutofit lnSpcReduction="10000"/>
          </a:bodyPr>
          <a:lstStyle/>
          <a:p>
            <a:pPr>
              <a:buFontTx/>
              <a:buNone/>
            </a:pPr>
            <a:r>
              <a:rPr lang="ru-RU" sz="4000" dirty="0" smtClean="0"/>
              <a:t>  Это слово имеет латинское происхождение, означающее «лен», «льняная нить», «шнур», «веревка». В каком значении мы употребляем его сейчас на уроке математики? 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428625" y="5256213"/>
            <a:ext cx="8229600" cy="160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8800" kern="0" dirty="0">
                <a:solidFill>
                  <a:srgbClr val="FF0000"/>
                </a:solidFill>
                <a:latin typeface="+mn-lt"/>
              </a:rPr>
              <a:t>ЛИНИЯ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0" y="0"/>
            <a:ext cx="8483600" cy="500042"/>
          </a:xfrm>
        </p:spPr>
        <p:txBody>
          <a:bodyPr>
            <a:normAutofit fontScale="90000"/>
          </a:bodyPr>
          <a:lstStyle/>
          <a:p>
            <a:pPr eaLnBrk="1" hangingPunct="1"/>
            <a:endParaRPr lang="ru-RU" sz="4800" b="1" dirty="0" smtClean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2349500"/>
            <a:ext cx="4140200" cy="40655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>
                <a:solidFill>
                  <a:srgbClr val="FF0000"/>
                </a:solidFill>
              </a:rPr>
              <a:t>РЕШЕНИЕ:</a:t>
            </a:r>
          </a:p>
          <a:p>
            <a:pPr eaLnBrk="1" hangingPunct="1">
              <a:buFontTx/>
              <a:buNone/>
            </a:pPr>
            <a:r>
              <a:rPr lang="ru-RU" sz="2400" smtClean="0">
                <a:solidFill>
                  <a:srgbClr val="FF0000"/>
                </a:solidFill>
              </a:rPr>
              <a:t>До 6 этажа – 5 пролетов</a:t>
            </a:r>
          </a:p>
          <a:p>
            <a:pPr eaLnBrk="1" hangingPunct="1">
              <a:buFontTx/>
              <a:buNone/>
            </a:pPr>
            <a:r>
              <a:rPr lang="ru-RU" sz="2400" smtClean="0">
                <a:solidFill>
                  <a:srgbClr val="FF0000"/>
                </a:solidFill>
              </a:rPr>
              <a:t>До второго – 1 пролет</a:t>
            </a:r>
          </a:p>
          <a:p>
            <a:pPr eaLnBrk="1" hangingPunct="1">
              <a:buFontTx/>
              <a:buNone/>
            </a:pPr>
            <a:r>
              <a:rPr lang="ru-RU" smtClean="0">
                <a:solidFill>
                  <a:srgbClr val="FF0000"/>
                </a:solidFill>
              </a:rPr>
              <a:t>5:1=5</a:t>
            </a:r>
          </a:p>
          <a:p>
            <a:pPr eaLnBrk="1" hangingPunct="1">
              <a:buFontTx/>
              <a:buNone/>
            </a:pPr>
            <a:endParaRPr lang="ru-RU" smtClean="0">
              <a:solidFill>
                <a:srgbClr val="FF0000"/>
              </a:solidFill>
            </a:endParaRPr>
          </a:p>
          <a:p>
            <a:pPr eaLnBrk="1" hangingPunct="1">
              <a:buFontTx/>
              <a:buNone/>
            </a:pPr>
            <a:r>
              <a:rPr lang="ru-RU" smtClean="0">
                <a:solidFill>
                  <a:srgbClr val="FF0000"/>
                </a:solidFill>
              </a:rPr>
              <a:t>ОТВЕТ: в 5 раз</a:t>
            </a:r>
          </a:p>
          <a:p>
            <a:pPr eaLnBrk="1" hangingPunct="1">
              <a:buFontTx/>
              <a:buNone/>
            </a:pPr>
            <a:endParaRPr lang="ru-RU" smtClean="0">
              <a:solidFill>
                <a:srgbClr val="FF0000"/>
              </a:solidFill>
            </a:endParaRP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430213" y="928688"/>
            <a:ext cx="8713787" cy="13843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anchor="ctr">
            <a:spAutoFit/>
          </a:bodyPr>
          <a:lstStyle/>
          <a:p>
            <a:pPr marL="342900" indent="-342900"/>
            <a:r>
              <a:rPr lang="ru-RU" sz="1900" b="1"/>
              <a:t>      </a:t>
            </a:r>
            <a:r>
              <a:rPr lang="ru-RU" sz="2800" b="1"/>
              <a:t>Во сколько раз лестница на шестой этаж дома больше лестницы на второй этаж этого же дома?</a:t>
            </a:r>
          </a:p>
        </p:txBody>
      </p:sp>
      <p:pic>
        <p:nvPicPr>
          <p:cNvPr id="6150" name="Picture 7" descr="0d7bfbb42edcbbc148491e5164e3ef67[1]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67175" y="2357430"/>
            <a:ext cx="3743325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4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49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sz="9600" b="1" dirty="0" smtClean="0"/>
              <a:t>Какой дом был построен самым первым в Санкт-Петербурге?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857892"/>
            <a:ext cx="8183880" cy="177148"/>
          </a:xfrm>
        </p:spPr>
        <p:txBody>
          <a:bodyPr>
            <a:normAutofit fontScale="90000"/>
          </a:bodyPr>
          <a:lstStyle/>
          <a:p>
            <a:r>
              <a:rPr lang="ru-RU" sz="2700" dirty="0" smtClean="0"/>
              <a:t>Домик Петра 1. </a:t>
            </a:r>
            <a:br>
              <a:rPr lang="ru-RU" sz="2700" dirty="0" smtClean="0"/>
            </a:br>
            <a:r>
              <a:rPr lang="ru-RU" sz="2700" dirty="0" smtClean="0"/>
              <a:t>Этот небольшой</a:t>
            </a:r>
            <a:br>
              <a:rPr lang="ru-RU" sz="2700" dirty="0" smtClean="0"/>
            </a:br>
            <a:r>
              <a:rPr lang="ru-RU" sz="2700" dirty="0" smtClean="0"/>
              <a:t> деревянный домик </a:t>
            </a:r>
            <a:br>
              <a:rPr lang="ru-RU" sz="2700" dirty="0" smtClean="0"/>
            </a:br>
            <a:r>
              <a:rPr lang="ru-RU" sz="2700" dirty="0" smtClean="0"/>
              <a:t>площадью 60 м²</a:t>
            </a:r>
            <a:br>
              <a:rPr lang="ru-RU" sz="2700" dirty="0" smtClean="0"/>
            </a:br>
            <a:r>
              <a:rPr lang="ru-RU" sz="2700" dirty="0" smtClean="0"/>
              <a:t> был построен </a:t>
            </a:r>
            <a:br>
              <a:rPr lang="ru-RU" sz="2700" dirty="0" smtClean="0"/>
            </a:br>
            <a:r>
              <a:rPr lang="ru-RU" sz="2700" dirty="0" smtClean="0"/>
              <a:t>солдатами-плотниками </a:t>
            </a:r>
            <a:br>
              <a:rPr lang="ru-RU" sz="2700" dirty="0" smtClean="0"/>
            </a:br>
            <a:r>
              <a:rPr lang="ru-RU" sz="2700" dirty="0" smtClean="0"/>
              <a:t>недалеко от </a:t>
            </a:r>
            <a:br>
              <a:rPr lang="ru-RU" sz="2700" dirty="0" smtClean="0"/>
            </a:br>
            <a:r>
              <a:rPr lang="ru-RU" sz="2700" dirty="0" smtClean="0"/>
              <a:t>Троицкой площади </a:t>
            </a:r>
            <a:br>
              <a:rPr lang="ru-RU" sz="2700" dirty="0" smtClean="0"/>
            </a:br>
            <a:r>
              <a:rPr lang="ru-RU" sz="2700" dirty="0" smtClean="0"/>
              <a:t>всего за три дня — </a:t>
            </a:r>
            <a:br>
              <a:rPr lang="ru-RU" sz="2700" dirty="0" smtClean="0"/>
            </a:br>
            <a:r>
              <a:rPr lang="ru-RU" sz="2700" dirty="0" smtClean="0"/>
              <a:t>13 </a:t>
            </a:r>
            <a:r>
              <a:rPr lang="ru-RU" sz="2700" dirty="0" smtClean="0">
                <a:hlinkClick r:id="rId2" tooltip="24 мая"/>
              </a:rPr>
              <a:t>(24) мая</a:t>
            </a:r>
            <a:r>
              <a:rPr lang="ru-RU" sz="2700" dirty="0" smtClean="0"/>
              <a:t> по 15 </a:t>
            </a:r>
            <a:r>
              <a:rPr lang="ru-RU" sz="2700" dirty="0" smtClean="0">
                <a:hlinkClick r:id="rId3" tooltip="26 мая"/>
              </a:rPr>
              <a:t>(26) мая</a:t>
            </a:r>
            <a:r>
              <a:rPr lang="ru-RU" sz="2700" dirty="0" smtClean="0"/>
              <a:t> </a:t>
            </a:r>
            <a:r>
              <a:rPr lang="ru-RU" sz="2700" i="1" dirty="0" smtClean="0">
                <a:hlinkClick r:id="rId4" tooltip="1703"/>
              </a:rPr>
              <a:t>1703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5" descr="Картинка 1 из 4689">
            <a:hlinkClick r:id="rId5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4786314" y="714356"/>
            <a:ext cx="3857652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>
                <a:solidFill>
                  <a:schemeClr val="accent1"/>
                </a:solidFill>
              </a:rPr>
              <a:t>             Второй раунд</a:t>
            </a:r>
            <a:endParaRPr lang="ru-RU" sz="3600" dirty="0">
              <a:solidFill>
                <a:schemeClr val="accent1"/>
              </a:solidFill>
            </a:endParaRPr>
          </a:p>
        </p:txBody>
      </p:sp>
      <p:pic>
        <p:nvPicPr>
          <p:cNvPr id="4" name="Picture 13" descr="ED00019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1643050"/>
            <a:ext cx="3911600" cy="3429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4" name="Rectangle 4"/>
          <p:cNvSpPr>
            <a:spLocks noChangeArrowheads="1"/>
          </p:cNvSpPr>
          <p:nvPr/>
        </p:nvSpPr>
        <p:spPr bwMode="auto">
          <a:xfrm>
            <a:off x="395288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defTabSz="912813" eaLnBrk="0" hangingPunct="0">
              <a:defRPr/>
            </a:pPr>
            <a:endParaRPr lang="ru-RU" sz="4800" dirty="0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179388" y="1185863"/>
            <a:ext cx="8713787" cy="13239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anchor="ctr">
            <a:spAutoFit/>
          </a:bodyPr>
          <a:lstStyle/>
          <a:p>
            <a:pPr marL="709613" indent="-709613"/>
            <a:r>
              <a:rPr lang="ru-RU" sz="3600" b="1" dirty="0"/>
              <a:t>      </a:t>
            </a:r>
            <a:r>
              <a:rPr lang="ru-RU" sz="4000" b="1" dirty="0"/>
              <a:t>В каком случае мы смотрим на 3, а говорим 15?</a:t>
            </a:r>
          </a:p>
        </p:txBody>
      </p:sp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2714620"/>
            <a:ext cx="3643312" cy="36433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4929188" y="3571875"/>
            <a:ext cx="4429125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FF0000"/>
                </a:solidFill>
              </a:rPr>
              <a:t>когда определяем время</a:t>
            </a:r>
            <a:endParaRPr lang="ru-RU" sz="4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8" name="Rectangle 4"/>
          <p:cNvSpPr>
            <a:spLocks noChangeArrowheads="1"/>
          </p:cNvSpPr>
          <p:nvPr/>
        </p:nvSpPr>
        <p:spPr bwMode="auto">
          <a:xfrm>
            <a:off x="395288" y="285728"/>
            <a:ext cx="8229600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defTabSz="912813" eaLnBrk="0" hangingPunct="0">
              <a:defRPr/>
            </a:pPr>
            <a:endParaRPr lang="ru-RU" sz="4800" dirty="0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  <p:sp>
        <p:nvSpPr>
          <p:cNvPr id="15363" name="Rectangle 5"/>
          <p:cNvSpPr>
            <a:spLocks noChangeArrowheads="1"/>
          </p:cNvSpPr>
          <p:nvPr/>
        </p:nvSpPr>
        <p:spPr bwMode="auto">
          <a:xfrm>
            <a:off x="179388" y="571480"/>
            <a:ext cx="8713787" cy="310854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anchor="ctr">
            <a:spAutoFit/>
          </a:bodyPr>
          <a:lstStyle/>
          <a:p>
            <a:pPr marL="342900" indent="-342900"/>
            <a:r>
              <a:rPr lang="ru-RU" sz="1900" b="1" dirty="0"/>
              <a:t>      </a:t>
            </a:r>
            <a:r>
              <a:rPr lang="ru-RU" sz="2800" b="1" dirty="0"/>
              <a:t>В черном ящике лежит </a:t>
            </a:r>
            <a:r>
              <a:rPr lang="ru-RU" sz="2800" b="1" dirty="0" smtClean="0"/>
              <a:t>предмет, название </a:t>
            </a:r>
            <a:r>
              <a:rPr lang="ru-RU" sz="2800" b="1" dirty="0"/>
              <a:t>которого произошло от греческого слова, означающего «игральная кость». Термин ввели Пифагорейцы, а используется этот предмет в играх меленькими детьми. Что в черном ящике?</a:t>
            </a:r>
          </a:p>
        </p:txBody>
      </p:sp>
      <p:pic>
        <p:nvPicPr>
          <p:cNvPr id="15364" name="Picture 7" descr="SO02265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3786190"/>
            <a:ext cx="3455988" cy="2071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193" name="Rectangle 9"/>
          <p:cNvSpPr>
            <a:spLocks noChangeArrowheads="1"/>
          </p:cNvSpPr>
          <p:nvPr/>
        </p:nvSpPr>
        <p:spPr bwMode="auto">
          <a:xfrm>
            <a:off x="6143625" y="4357688"/>
            <a:ext cx="1143000" cy="1000125"/>
          </a:xfrm>
          <a:prstGeom prst="rect">
            <a:avLst/>
          </a:pr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t"/>
          </a:scene3d>
          <a:sp3d extrusionH="887400" prstMaterial="legacyPlastic">
            <a:bevelT w="13500" h="13500" prst="angle"/>
            <a:bevelB w="13500" h="13500" prst="angle"/>
            <a:extrusionClr>
              <a:srgbClr val="006600"/>
            </a:extrusionClr>
          </a:sp3d>
        </p:spPr>
        <p:txBody>
          <a:bodyPr wrap="none" anchor="ctr">
            <a:flatTx/>
          </a:bodyPr>
          <a:lstStyle/>
          <a:p>
            <a:endParaRPr lang="ru-RU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3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9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2" name="Rectangle 4"/>
          <p:cNvSpPr>
            <a:spLocks noChangeArrowheads="1"/>
          </p:cNvSpPr>
          <p:nvPr/>
        </p:nvSpPr>
        <p:spPr bwMode="auto">
          <a:xfrm>
            <a:off x="395288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endParaRPr lang="ru-RU" sz="4800" dirty="0"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16387" name="Rectangle 5"/>
          <p:cNvSpPr>
            <a:spLocks noChangeArrowheads="1"/>
          </p:cNvSpPr>
          <p:nvPr/>
        </p:nvSpPr>
        <p:spPr bwMode="auto">
          <a:xfrm>
            <a:off x="714375" y="2071678"/>
            <a:ext cx="7923213" cy="317009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anchor="ctr">
            <a:spAutoFit/>
          </a:bodyPr>
          <a:lstStyle/>
          <a:p>
            <a:pPr marL="342900" indent="-342900"/>
            <a:r>
              <a:rPr lang="ru-RU" sz="1900" b="1" dirty="0"/>
              <a:t>      </a:t>
            </a:r>
            <a:r>
              <a:rPr lang="ru-RU" sz="4000" b="1" dirty="0"/>
              <a:t>Если в 12 часов ночи идет дождь, то можно ли через 72 часа ожидать солнечную погоду?</a:t>
            </a:r>
          </a:p>
        </p:txBody>
      </p:sp>
      <p:pic>
        <p:nvPicPr>
          <p:cNvPr id="16388" name="Picture 7" descr="солнце4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75" y="571500"/>
            <a:ext cx="20320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4216" name="Text Box 8"/>
          <p:cNvSpPr txBox="1">
            <a:spLocks noChangeArrowheads="1"/>
          </p:cNvSpPr>
          <p:nvPr/>
        </p:nvSpPr>
        <p:spPr bwMode="auto">
          <a:xfrm>
            <a:off x="1357290" y="5357826"/>
            <a:ext cx="6192838" cy="5794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dirty="0">
                <a:solidFill>
                  <a:srgbClr val="FF3300"/>
                </a:solidFill>
              </a:rPr>
              <a:t>ОТВЕТ: НЕТ, БУДЕТ НОЧЬ!!!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4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1643063"/>
            <a:ext cx="8229600" cy="4525962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4800" dirty="0" smtClean="0"/>
              <a:t>У стола 4 угла. Один угол отрезали. Сколько углов осталось? </a:t>
            </a:r>
          </a:p>
        </p:txBody>
      </p:sp>
      <p:sp>
        <p:nvSpPr>
          <p:cNvPr id="53251" name="Rectangle 4"/>
          <p:cNvSpPr>
            <a:spLocks noChangeArrowheads="1"/>
          </p:cNvSpPr>
          <p:nvPr/>
        </p:nvSpPr>
        <p:spPr bwMode="auto">
          <a:xfrm>
            <a:off x="755650" y="260350"/>
            <a:ext cx="6870700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endParaRPr lang="ru-RU" sz="4000" b="1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4000500" y="5072063"/>
            <a:ext cx="1368425" cy="9794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</a:pPr>
            <a:r>
              <a:rPr lang="ru-RU" sz="7200" b="1" dirty="0">
                <a:solidFill>
                  <a:srgbClr val="FF3300"/>
                </a:solidFill>
              </a:rPr>
              <a:t>5</a:t>
            </a:r>
            <a:endParaRPr lang="ru-RU" sz="7200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Вопрос:</a:t>
            </a:r>
          </a:p>
          <a:p>
            <a:pPr>
              <a:buNone/>
            </a:pPr>
            <a:r>
              <a:rPr lang="ru-RU" sz="5400" dirty="0" smtClean="0"/>
              <a:t>Какая площадь самая большая в Санкт-Петербурге?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30" name="AutoShape 6"/>
          <p:cNvSpPr>
            <a:spLocks noChangeArrowheads="1"/>
          </p:cNvSpPr>
          <p:nvPr/>
        </p:nvSpPr>
        <p:spPr bwMode="auto">
          <a:xfrm>
            <a:off x="0" y="836613"/>
            <a:ext cx="9144000" cy="5472112"/>
          </a:xfrm>
          <a:prstGeom prst="cloudCallout">
            <a:avLst>
              <a:gd name="adj1" fmla="val 4097"/>
              <a:gd name="adj2" fmla="val -6194"/>
            </a:avLst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77828" name="Rectangle 4"/>
          <p:cNvSpPr>
            <a:spLocks noChangeArrowheads="1"/>
          </p:cNvSpPr>
          <p:nvPr/>
        </p:nvSpPr>
        <p:spPr bwMode="auto">
          <a:xfrm>
            <a:off x="857250" y="2060575"/>
            <a:ext cx="7891463" cy="9239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6600"/>
                </a:solidFill>
                <a:latin typeface="Comic Sans MS" pitchFamily="66" charset="0"/>
              </a:rPr>
              <a:t>фут, </a:t>
            </a:r>
            <a:r>
              <a:rPr lang="ru-RU" sz="5400" b="1" dirty="0">
                <a:solidFill>
                  <a:srgbClr val="006600"/>
                </a:solidFill>
                <a:latin typeface="Comic Sans MS" pitchFamily="66" charset="0"/>
              </a:rPr>
              <a:t>дюйм, </a:t>
            </a:r>
            <a:r>
              <a:rPr lang="ru-RU" sz="5400" b="1" dirty="0" smtClean="0">
                <a:solidFill>
                  <a:srgbClr val="006600"/>
                </a:solidFill>
                <a:latin typeface="Comic Sans MS" pitchFamily="66" charset="0"/>
              </a:rPr>
              <a:t>локоть.</a:t>
            </a:r>
            <a:endParaRPr lang="ru-RU" sz="5400" b="1" dirty="0">
              <a:solidFill>
                <a:srgbClr val="006600"/>
              </a:solidFill>
              <a:latin typeface="Comic Sans MS" pitchFamily="66" charset="0"/>
            </a:endParaRPr>
          </a:p>
        </p:txBody>
      </p:sp>
      <p:sp>
        <p:nvSpPr>
          <p:cNvPr id="77829" name="Rectangle 5"/>
          <p:cNvSpPr>
            <a:spLocks noChangeArrowheads="1"/>
          </p:cNvSpPr>
          <p:nvPr/>
        </p:nvSpPr>
        <p:spPr bwMode="auto">
          <a:xfrm>
            <a:off x="0" y="3933825"/>
            <a:ext cx="9144000" cy="12001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/>
            <a:r>
              <a:rPr lang="ru-RU" sz="3600" b="1"/>
              <a:t>Расположите единицы длины в порядке убывания.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77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0" grpId="0" animBg="1"/>
      <p:bldP spid="77828" grpId="0"/>
      <p:bldP spid="778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60350"/>
            <a:ext cx="6264275" cy="44259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78853" name="Rectangle 5"/>
          <p:cNvSpPr>
            <a:spLocks noChangeArrowheads="1"/>
          </p:cNvSpPr>
          <p:nvPr/>
        </p:nvSpPr>
        <p:spPr bwMode="auto">
          <a:xfrm>
            <a:off x="4787900" y="4797425"/>
            <a:ext cx="4572000" cy="22891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ru-RU" sz="3600" b="1"/>
              <a:t>I локоть = 46 см</a:t>
            </a:r>
          </a:p>
          <a:p>
            <a:r>
              <a:rPr lang="ru-RU" sz="3600" b="1"/>
              <a:t>I фут = 30 см</a:t>
            </a:r>
          </a:p>
          <a:p>
            <a:r>
              <a:rPr lang="ru-RU" sz="3600" b="1"/>
              <a:t>I дюйм = 2,5 см</a:t>
            </a:r>
          </a:p>
          <a:p>
            <a:endParaRPr lang="ru-RU" sz="36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8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3" name="Text Box 6"/>
          <p:cNvSpPr txBox="1">
            <a:spLocks noChangeArrowheads="1"/>
          </p:cNvSpPr>
          <p:nvPr/>
        </p:nvSpPr>
        <p:spPr bwMode="auto">
          <a:xfrm>
            <a:off x="2411413" y="5300663"/>
            <a:ext cx="5545137" cy="7699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1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37891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11113">
              <a:buFontTx/>
              <a:buNone/>
            </a:pPr>
            <a:r>
              <a:rPr lang="ru-RU" smtClean="0"/>
              <a:t>Если начертить четырёхугольник и провести в нем диагонали, то сколько треугольников можно увидеть на этом чертеже? 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395288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endParaRPr lang="ru-RU" sz="4800" dirty="0"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488" y="2714620"/>
            <a:ext cx="3286148" cy="16430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2928926" y="2786058"/>
            <a:ext cx="3214710" cy="15716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928926" y="2786058"/>
            <a:ext cx="2786082" cy="12144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857488" y="2714620"/>
            <a:ext cx="3000396" cy="12858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857488" y="2786058"/>
            <a:ext cx="3286148" cy="150019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0800000" flipV="1">
            <a:off x="2928926" y="2714620"/>
            <a:ext cx="3286148" cy="164307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10800000" flipV="1">
            <a:off x="2857488" y="2714620"/>
            <a:ext cx="3286148" cy="16430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/>
              <a:t>Какой самый большой музей</a:t>
            </a:r>
          </a:p>
          <a:p>
            <a:pPr algn="ctr">
              <a:buNone/>
            </a:pPr>
            <a:r>
              <a:rPr lang="ru-RU" sz="5400" b="1" dirty="0" smtClean="0"/>
              <a:t> в Санкт-Петербурге?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63672" y="530225"/>
            <a:ext cx="6462693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/>
              <a:t>  </a:t>
            </a:r>
            <a:endParaRPr lang="ru-RU" sz="4000" dirty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ru-RU" sz="2800" b="1" dirty="0" smtClean="0"/>
              <a:t>Государственный </a:t>
            </a:r>
            <a:r>
              <a:rPr lang="ru-RU" sz="2800" b="1" dirty="0" err="1" smtClean="0"/>
              <a:t>эрмитаж</a:t>
            </a:r>
            <a:r>
              <a:rPr lang="ru-RU" sz="2800" dirty="0" smtClean="0"/>
              <a:t> в </a:t>
            </a:r>
            <a:r>
              <a:rPr lang="ru-RU" sz="2800" dirty="0" smtClean="0">
                <a:hlinkClick r:id="rId2" tooltip="Санкт-Петербург"/>
              </a:rPr>
              <a:t>Санкт-Петербурге</a:t>
            </a:r>
            <a:r>
              <a:rPr lang="ru-RU" sz="2800" dirty="0" smtClean="0"/>
              <a:t> (от </a:t>
            </a:r>
            <a:r>
              <a:rPr lang="ru-RU" sz="2800" dirty="0" smtClean="0">
                <a:hlinkClick r:id="rId3" tooltip="Французский язык"/>
              </a:rPr>
              <a:t>фр.</a:t>
            </a:r>
            <a:r>
              <a:rPr lang="ru-RU" sz="2800" dirty="0" smtClean="0"/>
              <a:t> </a:t>
            </a:r>
            <a:r>
              <a:rPr lang="fr-FR" sz="2800" i="1" dirty="0" smtClean="0"/>
              <a:t>hermitage</a:t>
            </a:r>
            <a:r>
              <a:rPr lang="ru-RU" sz="2800" dirty="0" smtClean="0"/>
              <a:t> — место уединения, келья, приют отшельника) — крупнейший в России и один из крупнейших в мире художественных и культурно-исторических </a:t>
            </a:r>
            <a:r>
              <a:rPr lang="ru-RU" sz="2800" dirty="0" smtClean="0">
                <a:hlinkClick r:id="rId4" tooltip="Музей"/>
              </a:rPr>
              <a:t>музеев</a:t>
            </a:r>
            <a:r>
              <a:rPr lang="ru-RU" sz="2800" dirty="0" smtClean="0"/>
              <a:t>) ,занимает 7 зданий, содержит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dirty="0" smtClean="0"/>
              <a:t>более 3 миллионов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dirty="0" smtClean="0"/>
              <a:t> экспонатов</a:t>
            </a:r>
            <a:endParaRPr lang="ru-RU" sz="2800" dirty="0" smtClean="0"/>
          </a:p>
        </p:txBody>
      </p:sp>
      <p:pic>
        <p:nvPicPr>
          <p:cNvPr id="25604" name="Picture 5" descr="Файл:WinterPalace.jpg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29190" y="3571876"/>
            <a:ext cx="3429024" cy="257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>
                <a:solidFill>
                  <a:schemeClr val="accent1"/>
                </a:solidFill>
              </a:rPr>
              <a:t>            Третий раунд</a:t>
            </a:r>
            <a:endParaRPr lang="ru-RU" sz="3600" dirty="0">
              <a:solidFill>
                <a:schemeClr val="accent1"/>
              </a:solidFill>
            </a:endParaRPr>
          </a:p>
        </p:txBody>
      </p:sp>
      <p:pic>
        <p:nvPicPr>
          <p:cNvPr id="4" name="Picture 13" descr="ED00019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1643050"/>
            <a:ext cx="3911600" cy="3429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6"/>
          <p:cNvSpPr>
            <a:spLocks noChangeArrowheads="1"/>
          </p:cNvSpPr>
          <p:nvPr/>
        </p:nvSpPr>
        <p:spPr bwMode="auto">
          <a:xfrm>
            <a:off x="714375" y="642938"/>
            <a:ext cx="8429625" cy="1446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anchor="ctr">
            <a:spAutoFit/>
          </a:bodyPr>
          <a:lstStyle/>
          <a:p>
            <a:pPr marL="342900" indent="-342900"/>
            <a:r>
              <a:rPr lang="ru-RU" sz="4400" b="1" dirty="0"/>
              <a:t>  Кто автор учебника </a:t>
            </a:r>
            <a:r>
              <a:rPr lang="ru-RU" sz="4400" b="1" dirty="0" smtClean="0"/>
              <a:t>«Математика 6»?</a:t>
            </a:r>
            <a:endParaRPr lang="ru-RU" sz="4400" b="1" dirty="0"/>
          </a:p>
        </p:txBody>
      </p:sp>
      <p:sp>
        <p:nvSpPr>
          <p:cNvPr id="99335" name="Rectangle 7"/>
          <p:cNvSpPr>
            <a:spLocks noGrp="1" noChangeArrowheads="1"/>
          </p:cNvSpPr>
          <p:nvPr>
            <p:ph idx="1"/>
          </p:nvPr>
        </p:nvSpPr>
        <p:spPr>
          <a:xfrm>
            <a:off x="214313" y="2071688"/>
            <a:ext cx="8229600" cy="4525962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ru-RU" sz="5400" b="1" dirty="0" err="1" smtClean="0"/>
              <a:t>Нурк</a:t>
            </a:r>
            <a:endParaRPr lang="ru-RU" sz="5400" b="1" dirty="0" smtClean="0"/>
          </a:p>
          <a:p>
            <a:pPr marL="609600" indent="-609600">
              <a:buFontTx/>
              <a:buAutoNum type="arabicPeriod"/>
            </a:pPr>
            <a:r>
              <a:rPr lang="ru-RU" sz="5400" b="1" dirty="0" smtClean="0"/>
              <a:t>Макарычев</a:t>
            </a:r>
          </a:p>
          <a:p>
            <a:pPr marL="609600" indent="-609600">
              <a:buFontTx/>
              <a:buAutoNum type="arabicPeriod"/>
            </a:pPr>
            <a:r>
              <a:rPr lang="ru-RU" sz="5400" b="1" dirty="0" err="1" smtClean="0"/>
              <a:t>Виленкин</a:t>
            </a:r>
            <a:endParaRPr lang="ru-RU" sz="5400" b="1" dirty="0" smtClean="0"/>
          </a:p>
          <a:p>
            <a:pPr marL="609600" indent="-609600">
              <a:buFontTx/>
              <a:buAutoNum type="arabicPeriod"/>
            </a:pPr>
            <a:r>
              <a:rPr lang="ru-RU" sz="5400" b="1" dirty="0" smtClean="0"/>
              <a:t>Эратосфен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8" y="2238375"/>
            <a:ext cx="1643074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993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993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2" name="Rectangle 4"/>
          <p:cNvSpPr>
            <a:spLocks noChangeArrowheads="1"/>
          </p:cNvSpPr>
          <p:nvPr/>
        </p:nvSpPr>
        <p:spPr bwMode="auto">
          <a:xfrm>
            <a:off x="395288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endParaRPr lang="ru-RU" sz="4800" dirty="0"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24579" name="Rectangle 5"/>
          <p:cNvSpPr>
            <a:spLocks noChangeArrowheads="1"/>
          </p:cNvSpPr>
          <p:nvPr/>
        </p:nvSpPr>
        <p:spPr bwMode="auto">
          <a:xfrm>
            <a:off x="714375" y="1500188"/>
            <a:ext cx="7923213" cy="31702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anchor="ctr">
            <a:spAutoFit/>
          </a:bodyPr>
          <a:lstStyle/>
          <a:p>
            <a:pPr marL="342900" indent="11113"/>
            <a:r>
              <a:rPr lang="ru-RU" sz="4000" b="1"/>
              <a:t>В двух карманах денег поровну, из одного кармана в другой переложили 1 руб. На сколько больше денег стало в этом кармане?</a:t>
            </a:r>
          </a:p>
        </p:txBody>
      </p:sp>
      <p:sp>
        <p:nvSpPr>
          <p:cNvPr id="94216" name="Text Box 8"/>
          <p:cNvSpPr txBox="1">
            <a:spLocks noChangeArrowheads="1"/>
          </p:cNvSpPr>
          <p:nvPr/>
        </p:nvSpPr>
        <p:spPr bwMode="auto">
          <a:xfrm>
            <a:off x="2500313" y="5857875"/>
            <a:ext cx="6192837" cy="5794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>
                <a:solidFill>
                  <a:srgbClr val="FF3300"/>
                </a:solidFill>
              </a:rPr>
              <a:t>ОТВЕТ: на 2 рубля.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4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11113">
              <a:buFontTx/>
              <a:buNone/>
            </a:pPr>
            <a:r>
              <a:rPr lang="ru-RU" sz="6600" smtClean="0"/>
              <a:t>Когда козе исполнится 6 лет, что будет?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46331"/>
          </a:xfrm>
        </p:spPr>
        <p:txBody>
          <a:bodyPr>
            <a:spAutoFit/>
          </a:bodyPr>
          <a:lstStyle/>
          <a:p>
            <a:pPr>
              <a:defRPr/>
            </a:pPr>
            <a:endParaRPr lang="ru-RU" dirty="0"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857250" y="5572125"/>
            <a:ext cx="8501063" cy="97948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ru-RU" sz="7200">
                <a:solidFill>
                  <a:srgbClr val="FF3300"/>
                </a:solidFill>
              </a:rPr>
              <a:t>Пойдет 7-ой 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7969" y="676275"/>
            <a:ext cx="6134100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9" name="Picture 7" descr="пальцы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38" y="2714625"/>
            <a:ext cx="4929187" cy="328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Rectangle 5"/>
          <p:cNvSpPr>
            <a:spLocks noChangeArrowheads="1"/>
          </p:cNvSpPr>
          <p:nvPr/>
        </p:nvSpPr>
        <p:spPr bwMode="auto">
          <a:xfrm>
            <a:off x="0" y="928688"/>
            <a:ext cx="9144000" cy="26320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anchor="ctr">
            <a:spAutoFit/>
          </a:bodyPr>
          <a:lstStyle/>
          <a:p>
            <a:pPr algn="ctr"/>
            <a:r>
              <a:rPr lang="ru-RU" sz="1900" b="1"/>
              <a:t>      </a:t>
            </a:r>
            <a:r>
              <a:rPr lang="ru-RU" sz="4000" b="1"/>
              <a:t>Какое число в Древнем Риме записывается буквой </a:t>
            </a:r>
            <a:r>
              <a:rPr lang="en-US" sz="4000" b="1"/>
              <a:t>D</a:t>
            </a:r>
            <a:r>
              <a:rPr lang="ru-RU" sz="4000" b="1"/>
              <a:t>?</a:t>
            </a:r>
          </a:p>
          <a:p>
            <a:pPr algn="ctr"/>
            <a:r>
              <a:rPr lang="ru-RU" sz="1900" b="1"/>
              <a:t> </a:t>
            </a:r>
            <a:endParaRPr lang="ru-RU" sz="6600" b="1"/>
          </a:p>
          <a:p>
            <a:pPr algn="ctr"/>
            <a:endParaRPr lang="ru-RU" sz="6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0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125538"/>
            <a:ext cx="8229600" cy="4525962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sz="4800" dirty="0" smtClean="0"/>
              <a:t>Три в квадрате равно девяти,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sz="4800" dirty="0" smtClean="0"/>
              <a:t>четыре в квадрате равно шестнадцати.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sz="4800" dirty="0" smtClean="0"/>
              <a:t>Чему равен угол в квадрате? </a:t>
            </a:r>
            <a:endParaRPr lang="ru-RU" sz="4800" b="1" dirty="0" smtClean="0"/>
          </a:p>
        </p:txBody>
      </p:sp>
      <p:sp>
        <p:nvSpPr>
          <p:cNvPr id="113670" name="Text Box 6"/>
          <p:cNvSpPr txBox="1">
            <a:spLocks noChangeArrowheads="1"/>
          </p:cNvSpPr>
          <p:nvPr/>
        </p:nvSpPr>
        <p:spPr bwMode="auto">
          <a:xfrm>
            <a:off x="5867400" y="4429132"/>
            <a:ext cx="2419376" cy="264072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ru-RU" sz="7200" b="1" dirty="0" smtClean="0">
                <a:solidFill>
                  <a:srgbClr val="FF3300"/>
                </a:solidFill>
              </a:rPr>
              <a:t>90°</a:t>
            </a:r>
            <a:endParaRPr lang="ru-RU" sz="7200" b="1" dirty="0">
              <a:solidFill>
                <a:srgbClr val="FF3300"/>
              </a:solidFill>
            </a:endParaRPr>
          </a:p>
          <a:p>
            <a:pPr marL="342900" indent="-342900">
              <a:spcBef>
                <a:spcPct val="50000"/>
              </a:spcBef>
            </a:pPr>
            <a:endParaRPr lang="ru-RU" sz="7200" dirty="0">
              <a:solidFill>
                <a:srgbClr val="FF3300"/>
              </a:solidFill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908050" y="412750"/>
            <a:ext cx="6870700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>
              <a:defRPr/>
            </a:pPr>
            <a:endParaRPr lang="ru-RU" sz="4000" b="1" dirty="0">
              <a:solidFill>
                <a:srgbClr val="0033CC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3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7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571500" y="1143000"/>
            <a:ext cx="7696200" cy="3657600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b="1" i="1" smtClean="0"/>
              <a:t>Идёт один человек в  другой город и проходит в день по 40 вёрст, а другой  человек идёт навстречу ему из другого города и в день проходит по 30 вёрст. </a:t>
            </a:r>
            <a:r>
              <a:rPr lang="ru-RU" smtClean="0"/>
              <a:t> </a:t>
            </a:r>
            <a:r>
              <a:rPr lang="ru-RU" b="1" i="1" smtClean="0"/>
              <a:t>Расстояние между городами 700 вёрст. </a:t>
            </a:r>
            <a:r>
              <a:rPr lang="ru-RU" smtClean="0"/>
              <a:t> </a:t>
            </a:r>
          </a:p>
          <a:p>
            <a:pPr marL="0" indent="0">
              <a:buFontTx/>
              <a:buNone/>
            </a:pPr>
            <a:r>
              <a:rPr lang="ru-RU" b="1" i="1" smtClean="0"/>
              <a:t>Через сколько дней путники встретятся?</a:t>
            </a:r>
            <a:r>
              <a:rPr lang="ru-RU" smtClean="0"/>
              <a:t> 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95288" y="0"/>
            <a:ext cx="8229600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endParaRPr lang="ru-RU" sz="4800" dirty="0"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1143000" y="5643563"/>
            <a:ext cx="8229600" cy="160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4800" kern="0" dirty="0">
                <a:solidFill>
                  <a:srgbClr val="FF0000"/>
                </a:solidFill>
                <a:latin typeface="+mn-lt"/>
              </a:rPr>
              <a:t>700:(40+30)=10(дней)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/>
              <a:t>Какой собор самый большой</a:t>
            </a:r>
          </a:p>
          <a:p>
            <a:pPr algn="ctr">
              <a:buNone/>
            </a:pPr>
            <a:r>
              <a:rPr lang="ru-RU" sz="5400" b="1" dirty="0" smtClean="0"/>
              <a:t> в Санкт-Петербурге?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42339" y="530225"/>
            <a:ext cx="6505359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/>
              <a:t>Верный </a:t>
            </a:r>
            <a:r>
              <a:rPr lang="ru-RU" sz="4000" dirty="0" smtClean="0"/>
              <a:t>ответ:     </a:t>
            </a:r>
            <a:endParaRPr lang="ru-RU" sz="4000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800" dirty="0"/>
              <a:t>Исаакиевский собор- крупнейший </a:t>
            </a:r>
            <a:r>
              <a:rPr lang="ru-RU" sz="2800" dirty="0">
                <a:hlinkClick r:id="rId2" tooltip="Православие"/>
              </a:rPr>
              <a:t>православный</a:t>
            </a:r>
            <a:r>
              <a:rPr lang="ru-RU" sz="2800" dirty="0"/>
              <a:t> </a:t>
            </a:r>
            <a:r>
              <a:rPr lang="ru-RU" sz="2800" dirty="0">
                <a:hlinkClick r:id="rId3" tooltip="Православный храм"/>
              </a:rPr>
              <a:t>храм</a:t>
            </a:r>
            <a:r>
              <a:rPr lang="ru-RU" sz="2800" dirty="0"/>
              <a:t> </a:t>
            </a:r>
            <a:r>
              <a:rPr lang="ru-RU" sz="2800" dirty="0">
                <a:hlinkClick r:id="rId4" tooltip="Санкт-Петербург"/>
              </a:rPr>
              <a:t>Санкт-Петербурга</a:t>
            </a:r>
            <a:r>
              <a:rPr lang="ru-RU" sz="2800" dirty="0"/>
              <a:t>. Расположен на </a:t>
            </a:r>
            <a:r>
              <a:rPr lang="ru-RU" sz="2800" i="1" dirty="0">
                <a:hlinkClick r:id="rId5" tooltip="Исаакиевская площадь (Санкт-Петербург)"/>
              </a:rPr>
              <a:t>Исаакиевской площади</a:t>
            </a:r>
            <a:r>
              <a:rPr lang="ru-RU" sz="2800" dirty="0"/>
              <a:t>.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sz="2800" dirty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sz="2800" dirty="0"/>
          </a:p>
        </p:txBody>
      </p:sp>
      <p:pic>
        <p:nvPicPr>
          <p:cNvPr id="21508" name="Picture 5" descr="Исаакиевский собор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/>
          <a:srcRect/>
          <a:stretch>
            <a:fillRect/>
          </a:stretch>
        </p:blipFill>
        <p:spPr>
          <a:xfrm>
            <a:off x="4572000" y="2205038"/>
            <a:ext cx="4038600" cy="345598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5"/>
          <p:cNvSpPr>
            <a:spLocks noChangeArrowheads="1"/>
          </p:cNvSpPr>
          <p:nvPr/>
        </p:nvSpPr>
        <p:spPr bwMode="auto">
          <a:xfrm>
            <a:off x="430213" y="2420938"/>
            <a:ext cx="8713787" cy="341632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ru-RU" sz="2400" b="1" dirty="0"/>
              <a:t>Из слова «арифметика» нужно составить как можно больше слов. Каждую букву разрешается использовать столько раз, сколько она встречается в</a:t>
            </a:r>
          </a:p>
          <a:p>
            <a:r>
              <a:rPr lang="ru-RU" sz="2400" b="1" dirty="0"/>
              <a:t>этом слове, т.е. буквы «а» и «</a:t>
            </a:r>
            <a:r>
              <a:rPr lang="ru-RU" sz="2400" b="1" dirty="0" err="1"/>
              <a:t>и</a:t>
            </a:r>
            <a:r>
              <a:rPr lang="ru-RU" sz="2400" b="1" dirty="0"/>
              <a:t>» - два раза, а остальные – по одному. Тот, кто </a:t>
            </a:r>
            <a:r>
              <a:rPr lang="ru-RU" sz="2400" b="1" dirty="0" smtClean="0"/>
              <a:t>составит больше  слов, </a:t>
            </a:r>
            <a:r>
              <a:rPr lang="ru-RU" sz="2400" b="1" dirty="0"/>
              <a:t>- победит. </a:t>
            </a:r>
            <a:r>
              <a:rPr lang="ru-RU" sz="2400" b="1" dirty="0" smtClean="0"/>
              <a:t>  </a:t>
            </a:r>
            <a:endParaRPr lang="ru-RU" sz="2400" b="1" dirty="0"/>
          </a:p>
          <a:p>
            <a:endParaRPr lang="ru-RU" sz="2400" b="1" dirty="0"/>
          </a:p>
          <a:p>
            <a:r>
              <a:rPr lang="ru-RU" sz="2400" b="1" dirty="0"/>
              <a:t>Время пошло…</a:t>
            </a:r>
          </a:p>
        </p:txBody>
      </p:sp>
      <p:sp>
        <p:nvSpPr>
          <p:cNvPr id="56323" name="Rectangle 6"/>
          <p:cNvSpPr>
            <a:spLocks noChangeArrowheads="1"/>
          </p:cNvSpPr>
          <p:nvPr/>
        </p:nvSpPr>
        <p:spPr bwMode="auto">
          <a:xfrm>
            <a:off x="0" y="1000108"/>
            <a:ext cx="9144000" cy="7620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rgbClr val="006600"/>
                </a:solidFill>
                <a:latin typeface="Comic Sans MS" pitchFamily="66" charset="0"/>
              </a:rPr>
              <a:t>А Р И Ф М Е Т И К А</a:t>
            </a:r>
          </a:p>
        </p:txBody>
      </p:sp>
      <p:pic>
        <p:nvPicPr>
          <p:cNvPr id="56324" name="Picture 8" descr="s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3" y="4797425"/>
            <a:ext cx="2943225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5" name="Picture 9" descr="ruka_mashet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0"/>
            <a:ext cx="1582738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929330"/>
            <a:ext cx="8183880" cy="10571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Picture 30" descr="Petersburg-square.jpg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857752" y="571480"/>
            <a:ext cx="3643337" cy="5286412"/>
          </a:xfrm>
        </p:spPr>
      </p:pic>
      <p:sp>
        <p:nvSpPr>
          <p:cNvPr id="5" name="Прямоугольник 4"/>
          <p:cNvSpPr/>
          <p:nvPr/>
        </p:nvSpPr>
        <p:spPr>
          <a:xfrm>
            <a:off x="500034" y="642918"/>
            <a:ext cx="350046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 smtClean="0"/>
              <a:t>      Дворцовая площадь</a:t>
            </a:r>
            <a:r>
              <a:rPr lang="ru-RU" dirty="0" smtClean="0"/>
              <a:t>   (с 1918 до 1944 </a:t>
            </a:r>
          </a:p>
          <a:p>
            <a:pPr algn="r"/>
            <a:r>
              <a:rPr lang="ru-RU" i="1" dirty="0" smtClean="0"/>
              <a:t>площадь Урицкого</a:t>
            </a:r>
            <a:r>
              <a:rPr lang="ru-RU" dirty="0" smtClean="0"/>
              <a:t>) — </a:t>
            </a:r>
          </a:p>
          <a:p>
            <a:pPr algn="r"/>
            <a:r>
              <a:rPr lang="ru-RU" dirty="0" smtClean="0"/>
              <a:t>главная площадь                   </a:t>
            </a:r>
            <a:r>
              <a:rPr lang="ru-RU" dirty="0" smtClean="0">
                <a:hlinkClick r:id="rId4" tooltip="Санкт-Петербург"/>
              </a:rPr>
              <a:t>Санкт-Петербурга</a:t>
            </a:r>
            <a:r>
              <a:rPr lang="ru-RU" dirty="0" smtClean="0"/>
              <a:t>, архитектурный ансамбль, возникший во второй половине </a:t>
            </a:r>
            <a:r>
              <a:rPr lang="ru-RU" i="1" dirty="0" smtClean="0">
                <a:hlinkClick r:id="rId5" tooltip="XVIII"/>
              </a:rPr>
              <a:t>XVIII</a:t>
            </a:r>
            <a:r>
              <a:rPr lang="ru-RU" dirty="0" smtClean="0"/>
              <a:t> — первой половине </a:t>
            </a:r>
            <a:r>
              <a:rPr lang="ru-RU" dirty="0" smtClean="0">
                <a:hlinkClick r:id="rId6" tooltip="XIX век"/>
              </a:rPr>
              <a:t>XIX века</a:t>
            </a:r>
            <a:r>
              <a:rPr lang="ru-RU" dirty="0" smtClean="0"/>
              <a:t>.</a:t>
            </a:r>
          </a:p>
          <a:p>
            <a:pPr algn="r"/>
            <a:r>
              <a:rPr lang="ru-RU" dirty="0" smtClean="0"/>
              <a:t>Ее геометрическая площадь – около </a:t>
            </a:r>
          </a:p>
          <a:p>
            <a:pPr algn="r"/>
            <a:r>
              <a:rPr lang="ru-RU" u="sng" dirty="0" smtClean="0">
                <a:solidFill>
                  <a:srgbClr val="FF0000"/>
                </a:solidFill>
              </a:rPr>
              <a:t>5 гектаров</a:t>
            </a:r>
          </a:p>
          <a:p>
            <a:pPr algn="r"/>
            <a:r>
              <a:rPr lang="ru-RU" dirty="0" smtClean="0"/>
              <a:t>В два раза больше Красной площади в</a:t>
            </a:r>
          </a:p>
          <a:p>
            <a:pPr algn="r"/>
            <a:r>
              <a:rPr lang="ru-RU" dirty="0" smtClean="0"/>
              <a:t>Москве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71736" y="274638"/>
            <a:ext cx="6361952" cy="868346"/>
          </a:xfrm>
        </p:spPr>
        <p:txBody>
          <a:bodyPr/>
          <a:lstStyle/>
          <a:p>
            <a:r>
              <a:rPr lang="ru-RU" dirty="0" smtClean="0"/>
              <a:t>Первый раунд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285852" y="5214950"/>
            <a:ext cx="7647836" cy="103345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Picture 13" descr="ED00019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1643050"/>
            <a:ext cx="3911600" cy="3429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901" name="Picture 5" descr="пальцы0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1597" b="25578"/>
          <a:stretch>
            <a:fillRect/>
          </a:stretch>
        </p:blipFill>
        <p:spPr>
          <a:xfrm>
            <a:off x="2500298" y="428604"/>
            <a:ext cx="3816350" cy="2774968"/>
          </a:xfrm>
          <a:noFill/>
        </p:spPr>
      </p:pic>
      <p:sp>
        <p:nvSpPr>
          <p:cNvPr id="39939" name="Text Box 7"/>
          <p:cNvSpPr txBox="1">
            <a:spLocks noChangeArrowheads="1"/>
          </p:cNvSpPr>
          <p:nvPr/>
        </p:nvSpPr>
        <p:spPr bwMode="auto">
          <a:xfrm>
            <a:off x="827088" y="3429000"/>
            <a:ext cx="7848600" cy="132343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dirty="0"/>
              <a:t>На руках 10 пальцев. </a:t>
            </a:r>
          </a:p>
          <a:p>
            <a:pPr algn="ctr">
              <a:spcBef>
                <a:spcPct val="50000"/>
              </a:spcBef>
            </a:pPr>
            <a:r>
              <a:rPr lang="ru-RU" sz="3200" b="1" dirty="0"/>
              <a:t>Сколько пальцев на 10 руках?</a:t>
            </a:r>
          </a:p>
        </p:txBody>
      </p:sp>
      <p:sp>
        <p:nvSpPr>
          <p:cNvPr id="80904" name="Text Box 8"/>
          <p:cNvSpPr txBox="1">
            <a:spLocks noChangeArrowheads="1"/>
          </p:cNvSpPr>
          <p:nvPr/>
        </p:nvSpPr>
        <p:spPr bwMode="auto">
          <a:xfrm>
            <a:off x="6300788" y="5072074"/>
            <a:ext cx="863600" cy="132343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 dirty="0">
                <a:solidFill>
                  <a:srgbClr val="FF3300"/>
                </a:solidFill>
              </a:rPr>
              <a:t>50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0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29600" cy="1143000"/>
          </a:xfrm>
        </p:spPr>
        <p:txBody>
          <a:bodyPr/>
          <a:lstStyle/>
          <a:p>
            <a:pPr eaLnBrk="1" hangingPunct="1"/>
            <a:endParaRPr lang="ru-RU" sz="4800" b="1" dirty="0" smtClean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3357563"/>
            <a:ext cx="8229600" cy="1601787"/>
          </a:xfrm>
        </p:spPr>
        <p:txBody>
          <a:bodyPr>
            <a:normAutofit lnSpcReduction="10000"/>
          </a:bodyPr>
          <a:lstStyle/>
          <a:p>
            <a:pPr algn="ctr" eaLnBrk="1" hangingPunct="1">
              <a:buFontTx/>
              <a:buNone/>
            </a:pPr>
            <a:r>
              <a:rPr lang="ru-RU" sz="10000" smtClean="0">
                <a:solidFill>
                  <a:srgbClr val="FF0000"/>
                </a:solidFill>
              </a:rPr>
              <a:t>ПЕРИМЕТР</a:t>
            </a: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1700213"/>
            <a:ext cx="8713788" cy="175432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anchor="ctr">
            <a:spAutoFit/>
          </a:bodyPr>
          <a:lstStyle/>
          <a:p>
            <a:pPr marL="342900" indent="-342900" algn="ctr"/>
            <a:r>
              <a:rPr lang="ru-RU" sz="1900" b="1" dirty="0"/>
              <a:t>      </a:t>
            </a:r>
            <a:r>
              <a:rPr lang="ru-RU" sz="3600" b="1" dirty="0"/>
              <a:t>Как одним словом назвать сумму длин всех </a:t>
            </a:r>
            <a:r>
              <a:rPr lang="ru-RU" sz="3600" b="1" dirty="0" smtClean="0"/>
              <a:t>сторон многоугольника?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8" name="Rectangle 4"/>
          <p:cNvSpPr>
            <a:spLocks noChangeArrowheads="1"/>
          </p:cNvSpPr>
          <p:nvPr/>
        </p:nvSpPr>
        <p:spPr bwMode="auto">
          <a:xfrm>
            <a:off x="395288" y="0"/>
            <a:ext cx="8229600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defTabSz="912813" eaLnBrk="0" hangingPunct="0">
              <a:defRPr/>
            </a:pPr>
            <a:endParaRPr lang="ru-RU" sz="4800" dirty="0">
              <a:solidFill>
                <a:srgbClr val="0033CC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  <p:sp>
        <p:nvSpPr>
          <p:cNvPr id="11267" name="Rectangle 5"/>
          <p:cNvSpPr>
            <a:spLocks noChangeArrowheads="1"/>
          </p:cNvSpPr>
          <p:nvPr/>
        </p:nvSpPr>
        <p:spPr bwMode="auto">
          <a:xfrm>
            <a:off x="430213" y="1071563"/>
            <a:ext cx="8713787" cy="23082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anchor="ctr">
            <a:spAutoFit/>
          </a:bodyPr>
          <a:lstStyle/>
          <a:p>
            <a:pPr marL="342900" indent="-342900"/>
            <a:r>
              <a:rPr lang="ru-RU" sz="1900" b="1"/>
              <a:t>      </a:t>
            </a:r>
            <a:r>
              <a:rPr lang="ru-RU" sz="3600" b="1"/>
              <a:t>В школе 400 учеников. Почему можно утверждать, что по крайней мере у двоих учащихся совпадает День рождения?</a:t>
            </a:r>
          </a:p>
        </p:txBody>
      </p:sp>
      <p:pic>
        <p:nvPicPr>
          <p:cNvPr id="11268" name="Picture 10" descr="party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3571875"/>
            <a:ext cx="3311525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75" name="Text Box 11"/>
          <p:cNvSpPr txBox="1">
            <a:spLocks noChangeArrowheads="1"/>
          </p:cNvSpPr>
          <p:nvPr/>
        </p:nvSpPr>
        <p:spPr bwMode="auto">
          <a:xfrm>
            <a:off x="4357688" y="3357563"/>
            <a:ext cx="4464050" cy="22891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>
                <a:solidFill>
                  <a:srgbClr val="FF0000"/>
                </a:solidFill>
              </a:rPr>
              <a:t>В году 365 или 366 дней, а количество учеников больше (400).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8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29600" cy="428604"/>
          </a:xfrm>
        </p:spPr>
        <p:txBody>
          <a:bodyPr>
            <a:normAutofit fontScale="90000"/>
          </a:bodyPr>
          <a:lstStyle/>
          <a:p>
            <a:pPr eaLnBrk="1" hangingPunct="1"/>
            <a:endParaRPr lang="ru-RU" sz="4800" b="1" dirty="0" smtClean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8195" name="Rectangle 4"/>
          <p:cNvSpPr>
            <a:spLocks noChangeArrowheads="1"/>
          </p:cNvSpPr>
          <p:nvPr/>
        </p:nvSpPr>
        <p:spPr bwMode="auto">
          <a:xfrm>
            <a:off x="500034" y="571481"/>
            <a:ext cx="8643966" cy="313932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anchor="ctr">
            <a:spAutoFit/>
          </a:bodyPr>
          <a:lstStyle/>
          <a:p>
            <a:r>
              <a:rPr lang="ru-RU" sz="6600" dirty="0"/>
              <a:t>Сколько горошин может </a:t>
            </a:r>
            <a:r>
              <a:rPr lang="ru-RU" sz="6600" dirty="0" smtClean="0"/>
              <a:t>поместиться </a:t>
            </a:r>
            <a:r>
              <a:rPr lang="ru-RU" sz="6600" dirty="0"/>
              <a:t>в </a:t>
            </a:r>
            <a:r>
              <a:rPr lang="ru-RU" sz="6600" dirty="0" smtClean="0"/>
              <a:t>пустом стакане?</a:t>
            </a:r>
            <a:endParaRPr lang="ru-RU" sz="6600" dirty="0"/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428625" y="3929067"/>
            <a:ext cx="8229600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8000" kern="0" dirty="0">
                <a:solidFill>
                  <a:srgbClr val="FF0000"/>
                </a:solidFill>
                <a:latin typeface="+mn-lt"/>
              </a:rPr>
              <a:t>ОДНА горошина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798</TotalTime>
  <Words>534</Words>
  <Application>Microsoft Office PowerPoint</Application>
  <PresentationFormat>Экран (4:3)</PresentationFormat>
  <Paragraphs>90</Paragraphs>
  <Slides>36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Аспект</vt:lpstr>
      <vt:lpstr>Математический ринг  « Самый, самый Санкт-Петербург»</vt:lpstr>
      <vt:lpstr>Слайд 2</vt:lpstr>
      <vt:lpstr>Слайд 3</vt:lpstr>
      <vt:lpstr>Слайд 4</vt:lpstr>
      <vt:lpstr>Первый раунд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Домик Петра 1.  Этот небольшой  деревянный домик  площадью 60 м²  был построен  солдатами-плотниками  недалеко от  Троицкой площади  всего за три дня —  13 (24) мая по 15 (26) мая 1703 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  </vt:lpstr>
      <vt:lpstr>Слайд 26</vt:lpstr>
      <vt:lpstr>Слайд 27</vt:lpstr>
      <vt:lpstr>Слайд 28</vt:lpstr>
      <vt:lpstr>Слайд 29</vt:lpstr>
      <vt:lpstr>Слайд 30</vt:lpstr>
      <vt:lpstr>Слайд 31</vt:lpstr>
      <vt:lpstr> </vt:lpstr>
      <vt:lpstr>Слайд 33</vt:lpstr>
      <vt:lpstr>Слайд 34</vt:lpstr>
      <vt:lpstr>Верный ответ:     </vt:lpstr>
      <vt:lpstr>Слайд 36</vt:lpstr>
    </vt:vector>
  </TitlesOfParts>
  <Company>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Математический ринг</dc:title>
  <dc:creator>user</dc:creator>
  <cp:lastModifiedBy>admin</cp:lastModifiedBy>
  <cp:revision>61</cp:revision>
  <dcterms:created xsi:type="dcterms:W3CDTF">2011-11-06T17:04:23Z</dcterms:created>
  <dcterms:modified xsi:type="dcterms:W3CDTF">2012-08-29T15:13:51Z</dcterms:modified>
</cp:coreProperties>
</file>