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59" r:id="rId7"/>
    <p:sldId id="261" r:id="rId8"/>
    <p:sldId id="262" r:id="rId9"/>
    <p:sldId id="260" r:id="rId10"/>
    <p:sldId id="295" r:id="rId11"/>
    <p:sldId id="265" r:id="rId12"/>
    <p:sldId id="266" r:id="rId13"/>
    <p:sldId id="267" r:id="rId14"/>
    <p:sldId id="268" r:id="rId15"/>
    <p:sldId id="269" r:id="rId16"/>
    <p:sldId id="270" r:id="rId17"/>
    <p:sldId id="296" r:id="rId18"/>
    <p:sldId id="271" r:id="rId19"/>
    <p:sldId id="272" r:id="rId20"/>
    <p:sldId id="273" r:id="rId21"/>
    <p:sldId id="274" r:id="rId22"/>
    <p:sldId id="275" r:id="rId23"/>
    <p:sldId id="297" r:id="rId24"/>
    <p:sldId id="276" r:id="rId25"/>
    <p:sldId id="277" r:id="rId26"/>
    <p:sldId id="278" r:id="rId27"/>
    <p:sldId id="279" r:id="rId28"/>
    <p:sldId id="280" r:id="rId29"/>
    <p:sldId id="281" r:id="rId30"/>
    <p:sldId id="282" r:id="rId31"/>
    <p:sldId id="298" r:id="rId32"/>
    <p:sldId id="283" r:id="rId33"/>
    <p:sldId id="284" r:id="rId34"/>
    <p:sldId id="285" r:id="rId35"/>
    <p:sldId id="286" r:id="rId36"/>
    <p:sldId id="287" r:id="rId37"/>
    <p:sldId id="299" r:id="rId38"/>
    <p:sldId id="288" r:id="rId39"/>
    <p:sldId id="300" r:id="rId40"/>
    <p:sldId id="289" r:id="rId41"/>
    <p:sldId id="301" r:id="rId42"/>
    <p:sldId id="290" r:id="rId43"/>
    <p:sldId id="302" r:id="rId44"/>
    <p:sldId id="291" r:id="rId45"/>
    <p:sldId id="303" r:id="rId46"/>
    <p:sldId id="292" r:id="rId47"/>
    <p:sldId id="304" r:id="rId48"/>
    <p:sldId id="293" r:id="rId49"/>
    <p:sldId id="294"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F4C5D0-AAE2-48DF-9D7E-85C2B98C2794}" type="datetimeFigureOut">
              <a:rPr lang="ru-RU" smtClean="0"/>
              <a:pPr/>
              <a:t>31.01.2012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E86060-B794-48E4-B554-E617198E8EC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4C5D0-AAE2-48DF-9D7E-85C2B98C2794}" type="datetimeFigureOut">
              <a:rPr lang="ru-RU" smtClean="0"/>
              <a:pPr/>
              <a:t>31.01.2012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86060-B794-48E4-B554-E617198E8EC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tele.edu.27.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Обособление приложений</a:t>
            </a:r>
            <a:endParaRPr lang="ru-R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976664"/>
          </a:xfrm>
        </p:spPr>
        <p:txBody>
          <a:bodyPr>
            <a:normAutofit/>
          </a:bodyPr>
          <a:lstStyle/>
          <a:p>
            <a:pPr>
              <a:buNone/>
            </a:pPr>
            <a:r>
              <a:rPr lang="ru-RU" dirty="0" smtClean="0"/>
              <a:t>1. Мы</a:t>
            </a:r>
            <a:r>
              <a:rPr lang="ru-RU" b="1" dirty="0" smtClean="0">
                <a:solidFill>
                  <a:srgbClr val="FF0000"/>
                </a:solidFill>
              </a:rPr>
              <a:t>,</a:t>
            </a:r>
            <a:r>
              <a:rPr lang="ru-RU" dirty="0" smtClean="0"/>
              <a:t> </a:t>
            </a:r>
            <a:r>
              <a:rPr lang="ru-RU" dirty="0" smtClean="0"/>
              <a:t>реалисты</a:t>
            </a:r>
            <a:r>
              <a:rPr lang="ru-RU" b="1" dirty="0" smtClean="0">
                <a:solidFill>
                  <a:srgbClr val="FF0000"/>
                </a:solidFill>
              </a:rPr>
              <a:t>,</a:t>
            </a:r>
            <a:r>
              <a:rPr lang="ru-RU" dirty="0" smtClean="0"/>
              <a:t> </a:t>
            </a:r>
            <a:r>
              <a:rPr lang="ru-RU" dirty="0" smtClean="0"/>
              <a:t>построенные в ряды, стояли в правом приделе собора, гимназистки в своих белых передничках — в левом. (Н. Заболоцкий.) </a:t>
            </a:r>
          </a:p>
          <a:p>
            <a:pPr>
              <a:buNone/>
            </a:pPr>
            <a:r>
              <a:rPr lang="ru-RU" dirty="0" smtClean="0"/>
              <a:t>2. Деревня расположена на высоком берегу реки Вятки. (Н. Заболоцкий.) </a:t>
            </a:r>
          </a:p>
          <a:p>
            <a:pPr>
              <a:buNone/>
            </a:pPr>
            <a:r>
              <a:rPr lang="ru-RU" dirty="0" smtClean="0"/>
              <a:t>3. Прадедом моим был Яков </a:t>
            </a:r>
            <a:r>
              <a:rPr lang="ru-RU" dirty="0" smtClean="0">
                <a:solidFill>
                  <a:srgbClr val="FF0000"/>
                </a:solidFill>
              </a:rPr>
              <a:t>-</a:t>
            </a:r>
            <a:r>
              <a:rPr lang="ru-RU" dirty="0" smtClean="0"/>
              <a:t> крестьянин... (Н. Заболоцкий.) </a:t>
            </a:r>
          </a:p>
          <a:p>
            <a:pPr>
              <a:buNone/>
            </a:pPr>
            <a:r>
              <a:rPr lang="ru-RU" dirty="0" smtClean="0"/>
              <a:t>4. Хармс </a:t>
            </a:r>
            <a:r>
              <a:rPr lang="ru-RU" b="1" dirty="0" smtClean="0">
                <a:solidFill>
                  <a:srgbClr val="FF0000"/>
                </a:solidFill>
              </a:rPr>
              <a:t>-</a:t>
            </a:r>
            <a:r>
              <a:rPr lang="ru-RU" dirty="0" smtClean="0"/>
              <a:t> хозяин, Заболоцкий </a:t>
            </a:r>
            <a:r>
              <a:rPr lang="ru-RU" b="1" dirty="0" smtClean="0">
                <a:solidFill>
                  <a:srgbClr val="FF0000"/>
                </a:solidFill>
              </a:rPr>
              <a:t>-</a:t>
            </a:r>
            <a:r>
              <a:rPr lang="ru-RU" dirty="0" smtClean="0"/>
              <a:t> гость поднимаются по сумрачной лестнице. (И. </a:t>
            </a:r>
            <a:r>
              <a:rPr lang="ru-RU" dirty="0" err="1" smtClean="0"/>
              <a:t>Бахтерев</a:t>
            </a:r>
            <a:r>
              <a:rPr lang="ru-RU" dirty="0" smtClean="0"/>
              <a:t>.)</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b="1" dirty="0" smtClean="0">
                <a:solidFill>
                  <a:srgbClr val="00B050"/>
                </a:solidFill>
              </a:rPr>
              <a:t>Обособление распространённых приложений</a:t>
            </a:r>
            <a:endParaRPr lang="ru-RU" sz="2800" b="1" dirty="0">
              <a:solidFill>
                <a:srgbClr val="00B050"/>
              </a:solidFill>
            </a:endParaRPr>
          </a:p>
        </p:txBody>
      </p:sp>
      <p:sp>
        <p:nvSpPr>
          <p:cNvPr id="3" name="Содержимое 2"/>
          <p:cNvSpPr>
            <a:spLocks noGrp="1"/>
          </p:cNvSpPr>
          <p:nvPr>
            <p:ph idx="1"/>
          </p:nvPr>
        </p:nvSpPr>
        <p:spPr>
          <a:xfrm>
            <a:off x="457200" y="908720"/>
            <a:ext cx="8229600" cy="5472608"/>
          </a:xfrm>
        </p:spPr>
        <p:txBody>
          <a:bodyPr/>
          <a:lstStyle/>
          <a:p>
            <a:pPr marL="514350" indent="-514350">
              <a:buAutoNum type="arabicPeriod"/>
            </a:pPr>
            <a:r>
              <a:rPr lang="ru-RU" dirty="0" smtClean="0"/>
              <a:t>Распространённое приложение обособляется в любой позиции, если относится к личному местоимению.</a:t>
            </a:r>
          </a:p>
          <a:p>
            <a:pPr marL="514350" indent="-514350">
              <a:buNone/>
            </a:pPr>
            <a:endParaRPr lang="ru-RU" dirty="0" smtClean="0"/>
          </a:p>
          <a:p>
            <a:pPr>
              <a:buNone/>
            </a:pPr>
            <a:r>
              <a:rPr lang="ru-RU" dirty="0" smtClean="0"/>
              <a:t>Пример: </a:t>
            </a:r>
          </a:p>
          <a:p>
            <a:pPr>
              <a:buNone/>
            </a:pPr>
            <a:r>
              <a:rPr lang="ru-RU" b="1" i="1" dirty="0" smtClean="0">
                <a:solidFill>
                  <a:srgbClr val="0070C0"/>
                </a:solidFill>
              </a:rPr>
              <a:t>Он, интересный художник, оформил много книг.</a:t>
            </a:r>
          </a:p>
          <a:p>
            <a:pPr>
              <a:buNone/>
            </a:pPr>
            <a:r>
              <a:rPr lang="ru-RU" b="1" i="1" dirty="0" smtClean="0">
                <a:solidFill>
                  <a:srgbClr val="0070C0"/>
                </a:solidFill>
              </a:rPr>
              <a:t> Интересный художник, он оформил много книг.</a:t>
            </a:r>
            <a:endParaRPr lang="ru-RU"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800" b="1" dirty="0" smtClean="0">
                <a:solidFill>
                  <a:srgbClr val="00B050"/>
                </a:solidFill>
              </a:rPr>
              <a:t>Обособление распространённых приложений</a:t>
            </a:r>
            <a:endParaRPr lang="ru-RU" sz="2800" b="1" dirty="0">
              <a:solidFill>
                <a:srgbClr val="00B050"/>
              </a:solidFill>
            </a:endParaRPr>
          </a:p>
        </p:txBody>
      </p:sp>
      <p:sp>
        <p:nvSpPr>
          <p:cNvPr id="3" name="Содержимое 2"/>
          <p:cNvSpPr>
            <a:spLocks noGrp="1"/>
          </p:cNvSpPr>
          <p:nvPr>
            <p:ph idx="1"/>
          </p:nvPr>
        </p:nvSpPr>
        <p:spPr>
          <a:xfrm>
            <a:off x="457200" y="764704"/>
            <a:ext cx="8229600" cy="5361459"/>
          </a:xfrm>
        </p:spPr>
        <p:txBody>
          <a:bodyPr>
            <a:normAutofit lnSpcReduction="10000"/>
          </a:bodyPr>
          <a:lstStyle/>
          <a:p>
            <a:pPr>
              <a:buNone/>
            </a:pPr>
            <a:r>
              <a:rPr lang="ru-RU" dirty="0" smtClean="0"/>
              <a:t>2. Распространённое приложение обособляется, если относится к существительному нарицательному или собственному и стоит после него.</a:t>
            </a:r>
          </a:p>
          <a:p>
            <a:pPr>
              <a:buNone/>
            </a:pPr>
            <a:r>
              <a:rPr lang="ru-RU" dirty="0" smtClean="0"/>
              <a:t>Пример </a:t>
            </a:r>
          </a:p>
          <a:p>
            <a:pPr>
              <a:buNone/>
            </a:pPr>
            <a:r>
              <a:rPr lang="ru-RU" b="1" i="1" dirty="0" smtClean="0">
                <a:solidFill>
                  <a:srgbClr val="0070C0"/>
                </a:solidFill>
              </a:rPr>
              <a:t>    Интересный художник, оформитель многих книг, работает над новой серией иллюстраций.</a:t>
            </a:r>
          </a:p>
          <a:p>
            <a:pPr>
              <a:buNone/>
            </a:pPr>
            <a:r>
              <a:rPr lang="ru-RU" b="1" i="1" dirty="0" smtClean="0">
                <a:solidFill>
                  <a:srgbClr val="0070C0"/>
                </a:solidFill>
              </a:rPr>
              <a:t>    Иванов, оформитель многих книг, работает над новой серией иллюстраций.</a:t>
            </a:r>
            <a:endParaRPr lang="ru-RU"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800" b="1" dirty="0" smtClean="0">
                <a:solidFill>
                  <a:srgbClr val="00B050"/>
                </a:solidFill>
              </a:rPr>
              <a:t>Обособление распространённых приложений</a:t>
            </a:r>
            <a:endParaRPr lang="ru-RU" sz="2800" b="1" dirty="0">
              <a:solidFill>
                <a:srgbClr val="00B050"/>
              </a:solidFill>
            </a:endParaRPr>
          </a:p>
        </p:txBody>
      </p:sp>
      <p:sp>
        <p:nvSpPr>
          <p:cNvPr id="3" name="Содержимое 2"/>
          <p:cNvSpPr>
            <a:spLocks noGrp="1"/>
          </p:cNvSpPr>
          <p:nvPr>
            <p:ph idx="1"/>
          </p:nvPr>
        </p:nvSpPr>
        <p:spPr>
          <a:xfrm>
            <a:off x="457200" y="980728"/>
            <a:ext cx="8229600" cy="5877272"/>
          </a:xfrm>
        </p:spPr>
        <p:txBody>
          <a:bodyPr>
            <a:normAutofit/>
          </a:bodyPr>
          <a:lstStyle/>
          <a:p>
            <a:pPr>
              <a:buNone/>
            </a:pPr>
            <a:r>
              <a:rPr lang="ru-RU" dirty="0" smtClean="0"/>
              <a:t>3. Обособленные приложения могут присоединяться словами то есть, или, например, по имени, по фамилии, родом, по происхождению и др. Запятая после этих слов не ставится.</a:t>
            </a:r>
          </a:p>
          <a:p>
            <a:pPr>
              <a:buNone/>
            </a:pPr>
            <a:r>
              <a:rPr lang="ru-RU" dirty="0" smtClean="0"/>
              <a:t>Пример </a:t>
            </a:r>
          </a:p>
          <a:p>
            <a:pPr>
              <a:buNone/>
            </a:pPr>
            <a:r>
              <a:rPr lang="ru-RU" dirty="0" smtClean="0"/>
              <a:t>    </a:t>
            </a:r>
            <a:r>
              <a:rPr lang="ru-RU" b="1" i="1" dirty="0" smtClean="0">
                <a:solidFill>
                  <a:srgbClr val="0070C0"/>
                </a:solidFill>
              </a:rPr>
              <a:t>Профессор, по фамилии Сидоров, принимал вступительные экзамены.</a:t>
            </a:r>
          </a:p>
          <a:p>
            <a:pPr>
              <a:buNone/>
            </a:pPr>
            <a:r>
              <a:rPr lang="ru-RU" b="1" i="1" dirty="0" smtClean="0">
                <a:solidFill>
                  <a:srgbClr val="0070C0"/>
                </a:solidFill>
              </a:rPr>
              <a:t>    Иванов, то есть наш друг, сделал это случайно.</a:t>
            </a:r>
            <a:endParaRPr lang="ru-RU"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800" b="1" dirty="0" smtClean="0">
                <a:solidFill>
                  <a:srgbClr val="00B050"/>
                </a:solidFill>
              </a:rPr>
              <a:t>Обособление распространённых приложений</a:t>
            </a:r>
            <a:endParaRPr lang="ru-RU" sz="2800" b="1" dirty="0">
              <a:solidFill>
                <a:srgbClr val="00B050"/>
              </a:solidFill>
            </a:endParaRPr>
          </a:p>
        </p:txBody>
      </p:sp>
      <p:sp>
        <p:nvSpPr>
          <p:cNvPr id="3" name="Содержимое 2"/>
          <p:cNvSpPr>
            <a:spLocks noGrp="1"/>
          </p:cNvSpPr>
          <p:nvPr>
            <p:ph idx="1"/>
          </p:nvPr>
        </p:nvSpPr>
        <p:spPr>
          <a:xfrm>
            <a:off x="457200" y="764704"/>
            <a:ext cx="8229600" cy="5688632"/>
          </a:xfrm>
        </p:spPr>
        <p:txBody>
          <a:bodyPr>
            <a:normAutofit fontScale="92500"/>
          </a:bodyPr>
          <a:lstStyle/>
          <a:p>
            <a:pPr>
              <a:buNone/>
            </a:pPr>
            <a:r>
              <a:rPr lang="ru-RU" dirty="0" smtClean="0"/>
              <a:t>4. Приложение, присоединённое союзом как, обособляется, если союз имеет значение "по причине". Если приложение, присоединённое союзом "как", имеет значение "в качестве", оно не обособляется.</a:t>
            </a:r>
          </a:p>
          <a:p>
            <a:pPr>
              <a:buNone/>
            </a:pPr>
            <a:r>
              <a:rPr lang="ru-RU" dirty="0" smtClean="0"/>
              <a:t>Пример </a:t>
            </a:r>
          </a:p>
          <a:p>
            <a:pPr>
              <a:buNone/>
            </a:pPr>
            <a:r>
              <a:rPr lang="ru-RU" b="1" i="1" dirty="0" smtClean="0">
                <a:solidFill>
                  <a:srgbClr val="0070C0"/>
                </a:solidFill>
              </a:rPr>
              <a:t>     Как опытный повар, Иванов был назначен ответственным за банкет.</a:t>
            </a:r>
          </a:p>
          <a:p>
            <a:pPr>
              <a:buNone/>
            </a:pPr>
            <a:r>
              <a:rPr lang="ru-RU" b="1" i="1" dirty="0" smtClean="0">
                <a:solidFill>
                  <a:srgbClr val="0070C0"/>
                </a:solidFill>
              </a:rPr>
              <a:t>     Муха, как насекомое назойливое, особенно часто подвергается преследованию.</a:t>
            </a:r>
          </a:p>
          <a:p>
            <a:pPr>
              <a:buNone/>
            </a:pPr>
            <a:r>
              <a:rPr lang="ru-RU" b="1" i="1" dirty="0" smtClean="0">
                <a:solidFill>
                  <a:srgbClr val="0070C0"/>
                </a:solidFill>
              </a:rPr>
              <a:t>    Его взяли на работу как корректора.</a:t>
            </a:r>
            <a:endParaRPr lang="ru-RU"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Нельзя путать составное именное сказуемое и приложение</a:t>
            </a:r>
            <a:endParaRPr lang="ru-RU" b="1" dirty="0">
              <a:solidFill>
                <a:srgbClr val="FF0000"/>
              </a:solidFill>
            </a:endParaRPr>
          </a:p>
        </p:txBody>
      </p:sp>
      <p:sp>
        <p:nvSpPr>
          <p:cNvPr id="3" name="Содержимое 2"/>
          <p:cNvSpPr>
            <a:spLocks noGrp="1"/>
          </p:cNvSpPr>
          <p:nvPr>
            <p:ph idx="1"/>
          </p:nvPr>
        </p:nvSpPr>
        <p:spPr/>
        <p:txBody>
          <a:bodyPr>
            <a:normAutofit/>
          </a:bodyPr>
          <a:lstStyle/>
          <a:p>
            <a:pPr>
              <a:buNone/>
            </a:pPr>
            <a:r>
              <a:rPr lang="ru-RU" sz="4000" b="1" i="1" dirty="0" smtClean="0">
                <a:solidFill>
                  <a:srgbClr val="0070C0"/>
                </a:solidFill>
              </a:rPr>
              <a:t>    Он интересный художник и оформил много книг.</a:t>
            </a:r>
          </a:p>
          <a:p>
            <a:pPr>
              <a:buNone/>
            </a:pPr>
            <a:endParaRPr lang="ru-RU" sz="4000" b="1" i="1" dirty="0" smtClean="0">
              <a:solidFill>
                <a:srgbClr val="0070C0"/>
              </a:solidFill>
            </a:endParaRPr>
          </a:p>
          <a:p>
            <a:pPr>
              <a:buNone/>
            </a:pPr>
            <a:r>
              <a:rPr lang="ru-RU" sz="4000" dirty="0" smtClean="0"/>
              <a:t>    В этом предложении слово "художник" является сказуемым, следовательно, не обособляется.</a:t>
            </a:r>
            <a:endParaRPr lang="ru-RU"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sz="2800" b="1" dirty="0" smtClean="0">
                <a:solidFill>
                  <a:srgbClr val="0070C0"/>
                </a:solidFill>
              </a:rPr>
              <a:t>Проверь себя. Расставьте знаки препинания</a:t>
            </a:r>
            <a:endParaRPr lang="ru-RU" sz="2800" b="1" dirty="0">
              <a:solidFill>
                <a:srgbClr val="0070C0"/>
              </a:solidFill>
            </a:endParaRPr>
          </a:p>
        </p:txBody>
      </p:sp>
      <p:sp>
        <p:nvSpPr>
          <p:cNvPr id="3" name="Содержимое 2"/>
          <p:cNvSpPr>
            <a:spLocks noGrp="1"/>
          </p:cNvSpPr>
          <p:nvPr>
            <p:ph idx="1"/>
          </p:nvPr>
        </p:nvSpPr>
        <p:spPr>
          <a:xfrm>
            <a:off x="457200" y="692696"/>
            <a:ext cx="8229600" cy="5832648"/>
          </a:xfrm>
        </p:spPr>
        <p:txBody>
          <a:bodyPr>
            <a:normAutofit fontScale="92500" lnSpcReduction="20000"/>
          </a:bodyPr>
          <a:lstStyle/>
          <a:p>
            <a:pPr>
              <a:buNone/>
            </a:pPr>
            <a:r>
              <a:rPr lang="ru-RU" dirty="0" smtClean="0"/>
              <a:t>1. В 1913 году я десятилетний мальчик сдавал туда вступительные экзамены. (Н. Заболоцкий.) </a:t>
            </a:r>
          </a:p>
          <a:p>
            <a:pPr>
              <a:buNone/>
            </a:pPr>
            <a:r>
              <a:rPr lang="ru-RU" dirty="0" smtClean="0"/>
              <a:t>2. Образец педантизма немецкий инспектор </a:t>
            </a:r>
            <a:r>
              <a:rPr lang="ru-RU" dirty="0" err="1" smtClean="0"/>
              <a:t>Силяндер</a:t>
            </a:r>
            <a:r>
              <a:rPr lang="ru-RU" dirty="0" smtClean="0"/>
              <a:t> был неумолимо строг. (Н. Заболоцкий.) </a:t>
            </a:r>
          </a:p>
          <a:p>
            <a:pPr>
              <a:buNone/>
            </a:pPr>
            <a:r>
              <a:rPr lang="ru-RU" dirty="0" smtClean="0"/>
              <a:t>3. Общей нашей любовью стал Владислав Павлович Спасский учитель истории ещё молодой тогда человек. (Н. Заболоцкий.) </a:t>
            </a:r>
          </a:p>
          <a:p>
            <a:pPr>
              <a:buNone/>
            </a:pPr>
            <a:r>
              <a:rPr lang="ru-RU" dirty="0" smtClean="0"/>
              <a:t>4. Часто на переменах мы слышали, как она беседует по-немецки с инспектором, и этот свободный иноязычный разговор на нас провинциальных мальчуганов производил большое впечатление (Н. Заболоцкий.)</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048672"/>
          </a:xfrm>
        </p:spPr>
        <p:txBody>
          <a:bodyPr>
            <a:normAutofit fontScale="92500" lnSpcReduction="20000"/>
          </a:bodyPr>
          <a:lstStyle/>
          <a:p>
            <a:pPr>
              <a:buNone/>
            </a:pPr>
            <a:r>
              <a:rPr lang="ru-RU" dirty="0" smtClean="0"/>
              <a:t>1. В 1913 году я</a:t>
            </a:r>
            <a:r>
              <a:rPr lang="ru-RU" b="1" dirty="0" smtClean="0">
                <a:solidFill>
                  <a:srgbClr val="FF0000"/>
                </a:solidFill>
              </a:rPr>
              <a:t>,</a:t>
            </a:r>
            <a:r>
              <a:rPr lang="ru-RU" dirty="0" smtClean="0"/>
              <a:t> десятилетний мальчик</a:t>
            </a:r>
            <a:r>
              <a:rPr lang="ru-RU" b="1" dirty="0" smtClean="0">
                <a:solidFill>
                  <a:srgbClr val="FF0000"/>
                </a:solidFill>
              </a:rPr>
              <a:t>,</a:t>
            </a:r>
            <a:r>
              <a:rPr lang="ru-RU" dirty="0" smtClean="0"/>
              <a:t> сдавал туда вступительные экзамены. (Н. Заболоцкий.) </a:t>
            </a:r>
          </a:p>
          <a:p>
            <a:pPr>
              <a:buNone/>
            </a:pPr>
            <a:r>
              <a:rPr lang="ru-RU" dirty="0" smtClean="0"/>
              <a:t>2. Образец педантизма немецкий инспектор </a:t>
            </a:r>
            <a:r>
              <a:rPr lang="ru-RU" dirty="0" err="1" smtClean="0"/>
              <a:t>Силяндер</a:t>
            </a:r>
            <a:r>
              <a:rPr lang="ru-RU" dirty="0" smtClean="0"/>
              <a:t> был неумолимо строг. (Н. Заболоцкий.) </a:t>
            </a:r>
          </a:p>
          <a:p>
            <a:pPr>
              <a:buNone/>
            </a:pPr>
            <a:r>
              <a:rPr lang="ru-RU" dirty="0" smtClean="0"/>
              <a:t>3. Общей нашей любовью стал Владислав Павлович Спасский</a:t>
            </a:r>
            <a:r>
              <a:rPr lang="ru-RU" b="1" dirty="0" smtClean="0">
                <a:solidFill>
                  <a:srgbClr val="FF0000"/>
                </a:solidFill>
              </a:rPr>
              <a:t>, </a:t>
            </a:r>
            <a:r>
              <a:rPr lang="ru-RU" dirty="0" smtClean="0"/>
              <a:t>учитель истории</a:t>
            </a:r>
            <a:r>
              <a:rPr lang="ru-RU" b="1" dirty="0" smtClean="0">
                <a:solidFill>
                  <a:srgbClr val="FF0000"/>
                </a:solidFill>
              </a:rPr>
              <a:t>,</a:t>
            </a:r>
            <a:r>
              <a:rPr lang="ru-RU" dirty="0" smtClean="0"/>
              <a:t> ещё молодой тогда человек. (Н. Заболоцкий.) </a:t>
            </a:r>
          </a:p>
          <a:p>
            <a:pPr>
              <a:buNone/>
            </a:pPr>
            <a:r>
              <a:rPr lang="ru-RU" dirty="0" smtClean="0"/>
              <a:t>4. Часто на переменах мы слышали, как она беседует по-немецки с инспектором, и этот свободный иноязычный разговор на нас</a:t>
            </a:r>
            <a:r>
              <a:rPr lang="ru-RU" b="1" dirty="0" smtClean="0">
                <a:solidFill>
                  <a:srgbClr val="FF0000"/>
                </a:solidFill>
              </a:rPr>
              <a:t>,</a:t>
            </a:r>
            <a:r>
              <a:rPr lang="ru-RU" dirty="0" smtClean="0"/>
              <a:t> провинциальных мальчуганов</a:t>
            </a:r>
            <a:r>
              <a:rPr lang="ru-RU" b="1" dirty="0" smtClean="0">
                <a:solidFill>
                  <a:srgbClr val="FF0000"/>
                </a:solidFill>
              </a:rPr>
              <a:t>,</a:t>
            </a:r>
            <a:r>
              <a:rPr lang="ru-RU" dirty="0" smtClean="0"/>
              <a:t> производил большое впечатление (Н. Заболоцкий.)</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ru-RU" sz="2800" b="1" dirty="0" smtClean="0">
                <a:solidFill>
                  <a:srgbClr val="00B050"/>
                </a:solidFill>
              </a:rPr>
              <a:t>Перед приложением ставится тире в следующих случаях</a:t>
            </a:r>
            <a:endParaRPr lang="ru-RU" sz="2800" b="1" dirty="0">
              <a:solidFill>
                <a:srgbClr val="00B050"/>
              </a:solidFill>
            </a:endParaRPr>
          </a:p>
        </p:txBody>
      </p:sp>
      <p:sp>
        <p:nvSpPr>
          <p:cNvPr id="3" name="Содержимое 2"/>
          <p:cNvSpPr>
            <a:spLocks noGrp="1"/>
          </p:cNvSpPr>
          <p:nvPr>
            <p:ph idx="1"/>
          </p:nvPr>
        </p:nvSpPr>
        <p:spPr>
          <a:xfrm>
            <a:off x="467544" y="548680"/>
            <a:ext cx="8229600" cy="6048672"/>
          </a:xfrm>
        </p:spPr>
        <p:txBody>
          <a:bodyPr>
            <a:normAutofit fontScale="77500" lnSpcReduction="20000"/>
          </a:bodyPr>
          <a:lstStyle/>
          <a:p>
            <a:pPr>
              <a:buNone/>
            </a:pPr>
            <a:r>
              <a:rPr lang="ru-RU" dirty="0" smtClean="0"/>
              <a:t>1</a:t>
            </a:r>
            <a:r>
              <a:rPr lang="ru-RU" sz="3400" dirty="0" smtClean="0"/>
              <a:t>. Можно без изменения смысла вставить слова "а именно", "то есть".</a:t>
            </a:r>
          </a:p>
          <a:p>
            <a:pPr>
              <a:buNone/>
            </a:pPr>
            <a:r>
              <a:rPr lang="ru-RU" sz="3400" dirty="0" smtClean="0"/>
              <a:t>Пример </a:t>
            </a:r>
          </a:p>
          <a:p>
            <a:pPr>
              <a:buNone/>
            </a:pPr>
            <a:r>
              <a:rPr lang="ru-RU" sz="3400" b="1" i="1" dirty="0" smtClean="0">
                <a:solidFill>
                  <a:srgbClr val="0070C0"/>
                </a:solidFill>
              </a:rPr>
              <a:t>Она увлекается этим видом спорта — гимнастикой.</a:t>
            </a:r>
          </a:p>
          <a:p>
            <a:pPr>
              <a:buNone/>
            </a:pPr>
            <a:r>
              <a:rPr lang="ru-RU" sz="3400" dirty="0" smtClean="0"/>
              <a:t>2. Подчеркивается самостоятельность распространенного </a:t>
            </a:r>
          </a:p>
          <a:p>
            <a:pPr>
              <a:buNone/>
            </a:pPr>
            <a:r>
              <a:rPr lang="ru-RU" sz="3400" dirty="0" smtClean="0"/>
              <a:t>     приложения, стоящего в конце предложения. </a:t>
            </a:r>
          </a:p>
          <a:p>
            <a:pPr>
              <a:buNone/>
            </a:pPr>
            <a:r>
              <a:rPr lang="ru-RU" sz="3400" dirty="0" smtClean="0"/>
              <a:t>Пример </a:t>
            </a:r>
          </a:p>
          <a:p>
            <a:pPr>
              <a:buNone/>
            </a:pPr>
            <a:r>
              <a:rPr lang="ru-RU" sz="3400" b="1" i="1" dirty="0" smtClean="0">
                <a:solidFill>
                  <a:srgbClr val="0070C0"/>
                </a:solidFill>
              </a:rPr>
              <a:t>     Со мною был чугунный чайник — единственная отрада моя в путешествиях по Кавказу.</a:t>
            </a:r>
          </a:p>
          <a:p>
            <a:pPr>
              <a:buNone/>
            </a:pPr>
            <a:r>
              <a:rPr lang="ru-RU" sz="3400" dirty="0" smtClean="0"/>
              <a:t>3. Приложение относится к одному из однородных членов </a:t>
            </a:r>
          </a:p>
          <a:p>
            <a:pPr>
              <a:buNone/>
            </a:pPr>
            <a:r>
              <a:rPr lang="ru-RU" sz="3400" dirty="0" smtClean="0"/>
              <a:t>     предложения — для внесения ясности. </a:t>
            </a:r>
          </a:p>
          <a:p>
            <a:pPr>
              <a:buNone/>
            </a:pPr>
            <a:r>
              <a:rPr lang="ru-RU" sz="3400" dirty="0" smtClean="0"/>
              <a:t>Пример </a:t>
            </a:r>
          </a:p>
          <a:p>
            <a:pPr>
              <a:buNone/>
            </a:pPr>
            <a:r>
              <a:rPr lang="ru-RU" sz="3400" b="1" i="1" dirty="0" smtClean="0">
                <a:solidFill>
                  <a:srgbClr val="0070C0"/>
                </a:solidFill>
              </a:rPr>
              <a:t>      В поход пошли наши соседи, их дети — мои друзья, два-три человека с нашей улицы.</a:t>
            </a:r>
            <a:endParaRPr lang="ru-RU" sz="3400"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solidFill>
                  <a:srgbClr val="FF0000"/>
                </a:solidFill>
              </a:rPr>
              <a:t>Обратите особое внимание! У определений и приложений сходные условия обособления.</a:t>
            </a:r>
            <a:endParaRPr lang="ru-RU" sz="3200" b="1" dirty="0">
              <a:solidFill>
                <a:srgbClr val="FF0000"/>
              </a:solidFill>
            </a:endParaRPr>
          </a:p>
        </p:txBody>
      </p:sp>
      <p:sp>
        <p:nvSpPr>
          <p:cNvPr id="3" name="Содержимое 2"/>
          <p:cNvSpPr>
            <a:spLocks noGrp="1"/>
          </p:cNvSpPr>
          <p:nvPr>
            <p:ph idx="1"/>
          </p:nvPr>
        </p:nvSpPr>
        <p:spPr/>
        <p:txBody>
          <a:bodyPr>
            <a:normAutofit fontScale="92500" lnSpcReduction="20000"/>
          </a:bodyPr>
          <a:lstStyle/>
          <a:p>
            <a:pPr>
              <a:buNone/>
            </a:pPr>
            <a:r>
              <a:rPr lang="ru-RU" dirty="0" smtClean="0"/>
              <a:t>1. Любое определение и приложение обособляется во всех позициях, если определяемым словом является личное местоимение.</a:t>
            </a:r>
          </a:p>
          <a:p>
            <a:pPr>
              <a:buNone/>
            </a:pPr>
            <a:r>
              <a:rPr lang="ru-RU" b="1" i="1" dirty="0" smtClean="0">
                <a:solidFill>
                  <a:srgbClr val="00B050"/>
                </a:solidFill>
              </a:rPr>
              <a:t>Он, родившийся в Москве, снова приехал в родной город.</a:t>
            </a:r>
          </a:p>
          <a:p>
            <a:pPr>
              <a:buNone/>
            </a:pPr>
            <a:r>
              <a:rPr lang="ru-RU" b="1" i="1" dirty="0" smtClean="0">
                <a:solidFill>
                  <a:srgbClr val="00B050"/>
                </a:solidFill>
              </a:rPr>
              <a:t> Родившийся в Москве, он …</a:t>
            </a:r>
          </a:p>
          <a:p>
            <a:pPr>
              <a:buNone/>
            </a:pPr>
            <a:r>
              <a:rPr lang="ru-RU" b="1" i="1" dirty="0" smtClean="0">
                <a:solidFill>
                  <a:srgbClr val="0070C0"/>
                </a:solidFill>
              </a:rPr>
              <a:t>Он, уроженец Москвы, снова приехал в родной город.</a:t>
            </a:r>
          </a:p>
          <a:p>
            <a:pPr>
              <a:buNone/>
            </a:pPr>
            <a:r>
              <a:rPr lang="ru-RU" b="1" i="1" dirty="0" smtClean="0">
                <a:solidFill>
                  <a:srgbClr val="0070C0"/>
                </a:solidFill>
              </a:rPr>
              <a:t> Уроженец Москвы, он …</a:t>
            </a:r>
            <a:endParaRPr lang="ru-RU"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4000" b="1" dirty="0" smtClean="0">
                <a:solidFill>
                  <a:srgbClr val="00B050"/>
                </a:solidFill>
              </a:rPr>
              <a:t>Обособленные члены предложения</a:t>
            </a:r>
            <a:endParaRPr lang="ru-RU" sz="4000" b="1" dirty="0">
              <a:solidFill>
                <a:srgbClr val="00B050"/>
              </a:solidFill>
            </a:endParaRPr>
          </a:p>
        </p:txBody>
      </p:sp>
      <p:sp>
        <p:nvSpPr>
          <p:cNvPr id="3" name="Содержимое 2"/>
          <p:cNvSpPr>
            <a:spLocks noGrp="1"/>
          </p:cNvSpPr>
          <p:nvPr>
            <p:ph idx="1"/>
          </p:nvPr>
        </p:nvSpPr>
        <p:spPr>
          <a:xfrm>
            <a:off x="457200" y="1052736"/>
            <a:ext cx="8229600" cy="5472608"/>
          </a:xfrm>
        </p:spPr>
        <p:txBody>
          <a:bodyPr/>
          <a:lstStyle/>
          <a:p>
            <a:pPr>
              <a:buNone/>
            </a:pPr>
            <a:r>
              <a:rPr lang="ru-RU" dirty="0" smtClean="0"/>
              <a:t>    — члены предложения, которые выделяются по смыслу и интонационно. Они содержат элемент добавочного сообщения и таким образом логически подчёркиваются, приобретая некоторую синтаксическую самостоятельность в составе предложения. На письме обособленные члены выделяются запятыми или тире.</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solidFill>
                  <a:srgbClr val="FF0000"/>
                </a:solidFill>
              </a:rPr>
              <a:t>Обратите особое внимание! У определений и приложений сходные условия обособления.</a:t>
            </a:r>
            <a:endParaRPr lang="ru-RU" sz="3200" b="1" dirty="0">
              <a:solidFill>
                <a:srgbClr val="FF0000"/>
              </a:solidFill>
            </a:endParaRPr>
          </a:p>
        </p:txBody>
      </p:sp>
      <p:sp>
        <p:nvSpPr>
          <p:cNvPr id="3" name="Содержимое 2"/>
          <p:cNvSpPr>
            <a:spLocks noGrp="1"/>
          </p:cNvSpPr>
          <p:nvPr>
            <p:ph idx="1"/>
          </p:nvPr>
        </p:nvSpPr>
        <p:spPr>
          <a:xfrm>
            <a:off x="457200" y="1268760"/>
            <a:ext cx="8229600" cy="5184576"/>
          </a:xfrm>
        </p:spPr>
        <p:txBody>
          <a:bodyPr>
            <a:normAutofit/>
          </a:bodyPr>
          <a:lstStyle/>
          <a:p>
            <a:pPr>
              <a:buNone/>
            </a:pPr>
            <a:r>
              <a:rPr lang="ru-RU" dirty="0" smtClean="0"/>
              <a:t>2. Если определяемым словом является имя собственное, распространённое определение и любое приложение обособляется только после определяемого слова.</a:t>
            </a:r>
          </a:p>
          <a:p>
            <a:pPr>
              <a:buNone/>
            </a:pPr>
            <a:r>
              <a:rPr lang="ru-RU" b="1" i="1" dirty="0" smtClean="0">
                <a:solidFill>
                  <a:srgbClr val="00B050"/>
                </a:solidFill>
              </a:rPr>
              <a:t>Иван, родившийся в Москве, снова приехал в родной город.</a:t>
            </a:r>
          </a:p>
          <a:p>
            <a:pPr>
              <a:buNone/>
            </a:pPr>
            <a:r>
              <a:rPr lang="ru-RU" b="1" i="1" dirty="0" smtClean="0">
                <a:solidFill>
                  <a:srgbClr val="0070C0"/>
                </a:solidFill>
              </a:rPr>
              <a:t>Иван, уроженец Москвы, ….. Иван, москвич, снова приехал…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3200" b="1" dirty="0" smtClean="0">
                <a:solidFill>
                  <a:srgbClr val="FF0000"/>
                </a:solidFill>
              </a:rPr>
              <a:t>Обратите особое внимание! У определений и приложений сходные условия обособления.</a:t>
            </a:r>
            <a:endParaRPr lang="ru-RU" sz="3200" b="1" dirty="0">
              <a:solidFill>
                <a:srgbClr val="FF0000"/>
              </a:solidFill>
            </a:endParaRPr>
          </a:p>
        </p:txBody>
      </p:sp>
      <p:sp>
        <p:nvSpPr>
          <p:cNvPr id="3" name="Содержимое 2"/>
          <p:cNvSpPr>
            <a:spLocks noGrp="1"/>
          </p:cNvSpPr>
          <p:nvPr>
            <p:ph idx="1"/>
          </p:nvPr>
        </p:nvSpPr>
        <p:spPr>
          <a:xfrm>
            <a:off x="457200" y="1196752"/>
            <a:ext cx="8229600" cy="4929411"/>
          </a:xfrm>
        </p:spPr>
        <p:txBody>
          <a:bodyPr/>
          <a:lstStyle/>
          <a:p>
            <a:pPr>
              <a:buNone/>
            </a:pPr>
            <a:r>
              <a:rPr lang="ru-RU" dirty="0" smtClean="0"/>
              <a:t>3. Если определяемым словом является нарицательное существительное, то распространённое определение и приложение обособляется только после определяемого слова.</a:t>
            </a:r>
          </a:p>
          <a:p>
            <a:pPr>
              <a:buNone/>
            </a:pPr>
            <a:r>
              <a:rPr lang="ru-RU" b="1" i="1" dirty="0" smtClean="0">
                <a:solidFill>
                  <a:srgbClr val="00B050"/>
                </a:solidFill>
              </a:rPr>
              <a:t>Брат, родившийся в Москве, …</a:t>
            </a:r>
          </a:p>
          <a:p>
            <a:pPr>
              <a:buNone/>
            </a:pPr>
            <a:r>
              <a:rPr lang="ru-RU" b="1" i="1" dirty="0" smtClean="0">
                <a:solidFill>
                  <a:srgbClr val="0070C0"/>
                </a:solidFill>
              </a:rPr>
              <a:t>Брат, уроженец Москвы, …</a:t>
            </a:r>
            <a:endParaRPr lang="ru-RU"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2800" b="1" dirty="0" smtClean="0">
                <a:solidFill>
                  <a:srgbClr val="0070C0"/>
                </a:solidFill>
              </a:rPr>
              <a:t>Проверь себя. Расставьте знаки препинания (дефис или запятую)</a:t>
            </a:r>
            <a:endParaRPr lang="ru-RU" sz="2800" b="1" dirty="0">
              <a:solidFill>
                <a:srgbClr val="0070C0"/>
              </a:solidFill>
            </a:endParaRPr>
          </a:p>
        </p:txBody>
      </p:sp>
      <p:sp>
        <p:nvSpPr>
          <p:cNvPr id="3" name="Содержимое 2"/>
          <p:cNvSpPr>
            <a:spLocks noGrp="1"/>
          </p:cNvSpPr>
          <p:nvPr>
            <p:ph idx="1"/>
          </p:nvPr>
        </p:nvSpPr>
        <p:spPr>
          <a:xfrm>
            <a:off x="457200" y="1052736"/>
            <a:ext cx="8229600" cy="5544616"/>
          </a:xfrm>
        </p:spPr>
        <p:txBody>
          <a:bodyPr>
            <a:normAutofit fontScale="92500"/>
          </a:bodyPr>
          <a:lstStyle/>
          <a:p>
            <a:pPr>
              <a:buNone/>
            </a:pPr>
            <a:r>
              <a:rPr lang="ru-RU" dirty="0" smtClean="0"/>
              <a:t>1. Парад принимал настоящий генерал, правда, в отставке по фамилии Смирнов. (Н. Заболоцкий.) </a:t>
            </a:r>
          </a:p>
          <a:p>
            <a:pPr>
              <a:buNone/>
            </a:pPr>
            <a:r>
              <a:rPr lang="ru-RU" dirty="0" smtClean="0"/>
              <a:t>2. Вокруг стояли статуи копии античных скульптур. (Н. Заболоцкий.) </a:t>
            </a:r>
          </a:p>
          <a:p>
            <a:pPr>
              <a:buNone/>
            </a:pPr>
            <a:r>
              <a:rPr lang="ru-RU" dirty="0" smtClean="0"/>
              <a:t>3. Медная бляха, направленная ребром на противника, действует как булава и может натворить немало бед. (Н. Заболоцкий.) </a:t>
            </a:r>
          </a:p>
          <a:p>
            <a:pPr>
              <a:buNone/>
            </a:pPr>
            <a:r>
              <a:rPr lang="ru-RU" dirty="0" smtClean="0"/>
              <a:t>4. В городе существует заброшенное </a:t>
            </a:r>
            <a:r>
              <a:rPr lang="ru-RU" dirty="0" err="1" smtClean="0"/>
              <a:t>Митрофаниевское</a:t>
            </a:r>
            <a:r>
              <a:rPr lang="ru-RU" dirty="0" smtClean="0"/>
              <a:t> кладбище место свиданий и любовных встреч. (Н. Заболоцкий.)</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lnSpcReduction="10000"/>
          </a:bodyPr>
          <a:lstStyle/>
          <a:p>
            <a:pPr>
              <a:buNone/>
            </a:pPr>
            <a:r>
              <a:rPr lang="ru-RU" dirty="0" smtClean="0"/>
              <a:t>1. Парад принимал настоящий генерал, правда, в отставке</a:t>
            </a:r>
            <a:r>
              <a:rPr lang="ru-RU" b="1" dirty="0" smtClean="0">
                <a:solidFill>
                  <a:srgbClr val="FF0000"/>
                </a:solidFill>
              </a:rPr>
              <a:t>,</a:t>
            </a:r>
            <a:r>
              <a:rPr lang="ru-RU" dirty="0" smtClean="0"/>
              <a:t> по фамилии Смирнов. (Н. Заболоцкий.) </a:t>
            </a:r>
          </a:p>
          <a:p>
            <a:pPr>
              <a:buNone/>
            </a:pPr>
            <a:r>
              <a:rPr lang="ru-RU" dirty="0" smtClean="0"/>
              <a:t>2. Вокруг стояли статуи</a:t>
            </a:r>
            <a:r>
              <a:rPr lang="ru-RU" b="1" dirty="0" smtClean="0">
                <a:solidFill>
                  <a:srgbClr val="FF0000"/>
                </a:solidFill>
              </a:rPr>
              <a:t>, </a:t>
            </a:r>
            <a:r>
              <a:rPr lang="ru-RU" dirty="0" smtClean="0"/>
              <a:t>копии античных скульптур. (Н. Заболоцкий.) </a:t>
            </a:r>
          </a:p>
          <a:p>
            <a:pPr>
              <a:buNone/>
            </a:pPr>
            <a:r>
              <a:rPr lang="ru-RU" dirty="0" smtClean="0"/>
              <a:t>3. Медная бляха, направленная ребром на противника, действует как булава и может натворить немало бед. (Н. Заболоцкий.) </a:t>
            </a:r>
          </a:p>
          <a:p>
            <a:pPr>
              <a:buNone/>
            </a:pPr>
            <a:r>
              <a:rPr lang="ru-RU" dirty="0" smtClean="0"/>
              <a:t>4. В городе существует заброшенное </a:t>
            </a:r>
            <a:r>
              <a:rPr lang="ru-RU" dirty="0" err="1" smtClean="0"/>
              <a:t>Митрофаниевское</a:t>
            </a:r>
            <a:r>
              <a:rPr lang="ru-RU" dirty="0" smtClean="0"/>
              <a:t> кладбище </a:t>
            </a:r>
            <a:r>
              <a:rPr lang="ru-RU" b="1" dirty="0" smtClean="0">
                <a:solidFill>
                  <a:srgbClr val="FF0000"/>
                </a:solidFill>
              </a:rPr>
              <a:t>- </a:t>
            </a:r>
            <a:r>
              <a:rPr lang="ru-RU" dirty="0" smtClean="0"/>
              <a:t>место свиданий и любовных встреч. (Н. Заболоцкий.)</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dirty="0" smtClean="0">
                <a:solidFill>
                  <a:srgbClr val="00B050"/>
                </a:solidFill>
              </a:rPr>
              <a:t>Готовимся к ЕГЭ. Значение слова</a:t>
            </a:r>
            <a:endParaRPr lang="ru-RU" b="1" dirty="0">
              <a:solidFill>
                <a:srgbClr val="00B050"/>
              </a:solidFill>
            </a:endParaRPr>
          </a:p>
        </p:txBody>
      </p:sp>
      <p:sp>
        <p:nvSpPr>
          <p:cNvPr id="3" name="Содержимое 2"/>
          <p:cNvSpPr>
            <a:spLocks noGrp="1"/>
          </p:cNvSpPr>
          <p:nvPr>
            <p:ph idx="1"/>
          </p:nvPr>
        </p:nvSpPr>
        <p:spPr>
          <a:xfrm>
            <a:off x="457200" y="908720"/>
            <a:ext cx="8229600" cy="5616624"/>
          </a:xfrm>
        </p:spPr>
        <p:txBody>
          <a:bodyPr>
            <a:normAutofit lnSpcReduction="10000"/>
          </a:bodyPr>
          <a:lstStyle/>
          <a:p>
            <a:pPr>
              <a:buNone/>
            </a:pPr>
            <a:r>
              <a:rPr lang="ru-RU" dirty="0" smtClean="0"/>
              <a:t>    Значение какого слова определено неверно?</a:t>
            </a:r>
          </a:p>
          <a:p>
            <a:r>
              <a:rPr lang="ru-RU" dirty="0" smtClean="0"/>
              <a:t>Экстраверт — человек, выносящий свои мысли и чувства на всеобщее обозрение.</a:t>
            </a:r>
          </a:p>
          <a:p>
            <a:r>
              <a:rPr lang="ru-RU" dirty="0" smtClean="0"/>
              <a:t>Холерик — темпераментный, неуравновешенный человек, легко возбуждающийся.</a:t>
            </a:r>
          </a:p>
          <a:p>
            <a:r>
              <a:rPr lang="ru-RU" dirty="0" smtClean="0"/>
              <a:t>Филантроп — человек, который занимается благотворительностью и помощью нуждающимся.</a:t>
            </a:r>
          </a:p>
          <a:p>
            <a:r>
              <a:rPr lang="ru-RU" dirty="0" smtClean="0"/>
              <a:t>Палисадник — большой сад перед домом.</a:t>
            </a:r>
            <a:endParaRPr lang="ru-RU" dirty="0"/>
          </a:p>
        </p:txBody>
      </p:sp>
      <p:sp>
        <p:nvSpPr>
          <p:cNvPr id="4" name="Овал 3"/>
          <p:cNvSpPr/>
          <p:nvPr/>
        </p:nvSpPr>
        <p:spPr>
          <a:xfrm>
            <a:off x="7452320" y="472514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7200" b="1" dirty="0" smtClean="0"/>
              <a:t>4</a:t>
            </a:r>
            <a:endParaRPr lang="ru-RU" sz="7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r>
              <a:rPr lang="ru-RU" b="1" dirty="0" smtClean="0">
                <a:solidFill>
                  <a:srgbClr val="00B050"/>
                </a:solidFill>
              </a:rPr>
              <a:t>Готовимся к ЕГЭ. Работа с текстом</a:t>
            </a:r>
            <a:endParaRPr lang="ru-RU" b="1" dirty="0">
              <a:solidFill>
                <a:srgbClr val="00B050"/>
              </a:solidFill>
            </a:endParaRPr>
          </a:p>
        </p:txBody>
      </p:sp>
      <p:sp>
        <p:nvSpPr>
          <p:cNvPr id="3" name="Содержимое 2"/>
          <p:cNvSpPr>
            <a:spLocks noGrp="1"/>
          </p:cNvSpPr>
          <p:nvPr>
            <p:ph idx="1"/>
          </p:nvPr>
        </p:nvSpPr>
        <p:spPr>
          <a:xfrm>
            <a:off x="457200" y="692696"/>
            <a:ext cx="8229600" cy="5904656"/>
          </a:xfrm>
        </p:spPr>
        <p:txBody>
          <a:bodyPr>
            <a:normAutofit fontScale="92500" lnSpcReduction="10000"/>
          </a:bodyPr>
          <a:lstStyle/>
          <a:p>
            <a:pPr>
              <a:buNone/>
            </a:pPr>
            <a:r>
              <a:rPr lang="ru-RU" dirty="0" smtClean="0"/>
              <a:t>    (1)Мы все идем на пруд, где у нас расчищена и выстроена большая деревянная горка, с которой мы катаемся на санях. (2)Много веселых падений, неловких, смешных движений и кувыркания в снегу… (3)Мы, дети, стараемся поразить больших нашим искусством кататься на коньках. 4)Веселые, разрумяненные от движения на морозе, мы отправляемся домой. (5)Нас не пускают в залу. (6)Там мама с гостями устраивает ёлку и </a:t>
            </a:r>
            <a:r>
              <a:rPr lang="ru-RU" b="1" dirty="0" smtClean="0"/>
              <a:t>расстанавливает</a:t>
            </a:r>
            <a:r>
              <a:rPr lang="ru-RU" dirty="0" smtClean="0"/>
              <a:t> по столам подарки…   (7)Чувствуется приятный смолистый запах ёлки…(8)Мы обедаем в новом кабинете папа внизу.</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336704"/>
          </a:xfrm>
        </p:spPr>
        <p:txBody>
          <a:bodyPr>
            <a:normAutofit fontScale="85000" lnSpcReduction="10000"/>
          </a:bodyPr>
          <a:lstStyle/>
          <a:p>
            <a:pPr>
              <a:buNone/>
            </a:pPr>
            <a:r>
              <a:rPr lang="ru-RU" dirty="0" smtClean="0"/>
              <a:t>     (9)Праздничный обед тянется бесконечно долго. (10)Наконец одолели жареную индюшку, и человек несет на блюде пылающий </a:t>
            </a:r>
            <a:r>
              <a:rPr lang="ru-RU" dirty="0" err="1" smtClean="0"/>
              <a:t>плум-пудинг</a:t>
            </a:r>
            <a:r>
              <a:rPr lang="ru-RU" dirty="0" smtClean="0"/>
              <a:t>. (11)Он облит ромом и зажжен. (12)Несущий его человек отклоняет от него лицо, чтобы не обжечься.     (13)Мы гордимся тем, что этот </a:t>
            </a:r>
            <a:r>
              <a:rPr lang="ru-RU" dirty="0" err="1" smtClean="0"/>
              <a:t>плум-пудинг</a:t>
            </a:r>
            <a:r>
              <a:rPr lang="ru-RU" dirty="0" smtClean="0"/>
              <a:t> — произведение наших рук. (14)Наконец обед кончен, и мы идем наверх. (15) Наверху нас запирают в гостиную, а мама с гостями уходит в залу зажигать елку. (16)Вслед за этим дверь отворяется на обе половинки, и нам позволено войти… (17)В первую минуту мы стоим в оцепенении перед огромной елкой. (18)Она доходит почти до самого потолка и сверкает бесчисленным количеством всяких висящих на ней ярких безделушек. (Т.Н. Толстая)</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fontScale="85000" lnSpcReduction="20000"/>
          </a:bodyPr>
          <a:lstStyle/>
          <a:p>
            <a:pPr>
              <a:buNone/>
            </a:pPr>
            <a:r>
              <a:rPr lang="ru-RU" dirty="0" smtClean="0"/>
              <a:t>1. Определить стиль и тип речи текста.</a:t>
            </a:r>
          </a:p>
          <a:p>
            <a:r>
              <a:rPr lang="ru-RU" dirty="0" smtClean="0"/>
              <a:t>публицистический стиль, описание</a:t>
            </a:r>
          </a:p>
          <a:p>
            <a:r>
              <a:rPr lang="ru-RU" dirty="0" smtClean="0"/>
              <a:t>художественный стиль, описание</a:t>
            </a:r>
          </a:p>
          <a:p>
            <a:r>
              <a:rPr lang="ru-RU" dirty="0" smtClean="0"/>
              <a:t>художественный стиль, повествование</a:t>
            </a:r>
          </a:p>
          <a:p>
            <a:r>
              <a:rPr lang="ru-RU" dirty="0" smtClean="0"/>
              <a:t>художественный стиль, рассуждение-размышление</a:t>
            </a:r>
          </a:p>
          <a:p>
            <a:endParaRPr lang="ru-RU" dirty="0" smtClean="0"/>
          </a:p>
          <a:p>
            <a:pPr>
              <a:buNone/>
            </a:pPr>
            <a:r>
              <a:rPr lang="ru-RU" dirty="0" smtClean="0"/>
              <a:t>2. К какому стилю речи относится выделенное слово в предложении 6?</a:t>
            </a:r>
          </a:p>
          <a:p>
            <a:r>
              <a:rPr lang="ru-RU" dirty="0" smtClean="0"/>
              <a:t>научный разговорный </a:t>
            </a:r>
          </a:p>
          <a:p>
            <a:r>
              <a:rPr lang="ru-RU" dirty="0" smtClean="0"/>
              <a:t>публицистический </a:t>
            </a:r>
          </a:p>
          <a:p>
            <a:endParaRPr lang="ru-RU" dirty="0" smtClean="0"/>
          </a:p>
          <a:p>
            <a:pPr>
              <a:buNone/>
            </a:pPr>
            <a:r>
              <a:rPr lang="ru-RU" dirty="0" smtClean="0"/>
              <a:t>3. Каким членом предложения является слово</a:t>
            </a:r>
          </a:p>
          <a:p>
            <a:pPr>
              <a:buNone/>
            </a:pPr>
            <a:r>
              <a:rPr lang="ru-RU" dirty="0"/>
              <a:t> </a:t>
            </a:r>
            <a:r>
              <a:rPr lang="ru-RU" dirty="0" smtClean="0"/>
              <a:t>     </a:t>
            </a:r>
            <a:r>
              <a:rPr lang="ru-RU" dirty="0" err="1" smtClean="0"/>
              <a:t>плум-пудинг</a:t>
            </a:r>
            <a:r>
              <a:rPr lang="ru-RU" dirty="0" smtClean="0"/>
              <a:t> в предложении 10?</a:t>
            </a:r>
          </a:p>
          <a:p>
            <a:r>
              <a:rPr lang="ru-RU" dirty="0" smtClean="0"/>
              <a:t>подлежащее</a:t>
            </a:r>
          </a:p>
          <a:p>
            <a:r>
              <a:rPr lang="ru-RU" dirty="0" smtClean="0"/>
              <a:t>дополнение</a:t>
            </a:r>
            <a:endParaRPr lang="ru-RU" dirty="0"/>
          </a:p>
        </p:txBody>
      </p:sp>
      <p:sp>
        <p:nvSpPr>
          <p:cNvPr id="4" name="Овал 3"/>
          <p:cNvSpPr/>
          <p:nvPr/>
        </p:nvSpPr>
        <p:spPr>
          <a:xfrm>
            <a:off x="7524328" y="47667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0" b="1" dirty="0" smtClean="0"/>
              <a:t>3</a:t>
            </a:r>
            <a:endParaRPr lang="ru-RU" sz="8000" b="1" dirty="0"/>
          </a:p>
        </p:txBody>
      </p:sp>
      <p:sp>
        <p:nvSpPr>
          <p:cNvPr id="5" name="Овал 4"/>
          <p:cNvSpPr/>
          <p:nvPr/>
        </p:nvSpPr>
        <p:spPr>
          <a:xfrm>
            <a:off x="7236296" y="335699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a:t>2</a:t>
            </a:r>
          </a:p>
        </p:txBody>
      </p:sp>
      <p:sp>
        <p:nvSpPr>
          <p:cNvPr id="6" name="Овал 5"/>
          <p:cNvSpPr/>
          <p:nvPr/>
        </p:nvSpPr>
        <p:spPr>
          <a:xfrm>
            <a:off x="7380312" y="544522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t>2</a:t>
            </a:r>
            <a:endParaRPr lang="ru-RU"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lstStyle/>
          <a:p>
            <a:pPr>
              <a:buNone/>
            </a:pPr>
            <a:r>
              <a:rPr lang="ru-RU" dirty="0" smtClean="0"/>
              <a:t>4. Найдите в тексте предложение с обособленным приложением.</a:t>
            </a:r>
          </a:p>
          <a:p>
            <a:pPr>
              <a:buNone/>
            </a:pPr>
            <a:endParaRPr lang="ru-RU" dirty="0" smtClean="0"/>
          </a:p>
          <a:p>
            <a:pPr>
              <a:buNone/>
            </a:pPr>
            <a:r>
              <a:rPr lang="ru-RU" dirty="0" smtClean="0"/>
              <a:t>5. Найдите в тексте предложение с обособленным определением.</a:t>
            </a:r>
          </a:p>
        </p:txBody>
      </p:sp>
      <p:sp>
        <p:nvSpPr>
          <p:cNvPr id="4" name="Овал 3"/>
          <p:cNvSpPr/>
          <p:nvPr/>
        </p:nvSpPr>
        <p:spPr>
          <a:xfrm>
            <a:off x="7092280" y="155679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t>3</a:t>
            </a:r>
            <a:endParaRPr lang="ru-RU" sz="6000" b="1" dirty="0"/>
          </a:p>
        </p:txBody>
      </p:sp>
      <p:sp>
        <p:nvSpPr>
          <p:cNvPr id="5" name="Овал 4"/>
          <p:cNvSpPr/>
          <p:nvPr/>
        </p:nvSpPr>
        <p:spPr>
          <a:xfrm>
            <a:off x="5436096" y="4293096"/>
            <a:ext cx="324036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t>4, 12</a:t>
            </a:r>
            <a:endParaRPr lang="ru-RU"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800" b="1" dirty="0" smtClean="0">
                <a:solidFill>
                  <a:srgbClr val="00B050"/>
                </a:solidFill>
              </a:rPr>
              <a:t>Проверь себя!  Одиночное приложение</a:t>
            </a:r>
            <a:endParaRPr lang="ru-RU" sz="2800" b="1" dirty="0">
              <a:solidFill>
                <a:srgbClr val="00B050"/>
              </a:solidFill>
            </a:endParaRPr>
          </a:p>
        </p:txBody>
      </p:sp>
      <p:sp>
        <p:nvSpPr>
          <p:cNvPr id="3" name="Содержимое 2"/>
          <p:cNvSpPr>
            <a:spLocks noGrp="1"/>
          </p:cNvSpPr>
          <p:nvPr>
            <p:ph idx="1"/>
          </p:nvPr>
        </p:nvSpPr>
        <p:spPr>
          <a:xfrm>
            <a:off x="457200" y="764704"/>
            <a:ext cx="8229600" cy="5832648"/>
          </a:xfrm>
        </p:spPr>
        <p:txBody>
          <a:bodyPr>
            <a:normAutofit fontScale="70000" lnSpcReduction="20000"/>
          </a:bodyPr>
          <a:lstStyle/>
          <a:p>
            <a:pPr>
              <a:buNone/>
            </a:pPr>
            <a:r>
              <a:rPr lang="ru-RU" dirty="0" smtClean="0"/>
              <a:t>      </a:t>
            </a:r>
            <a:r>
              <a:rPr lang="ru-RU" b="1" dirty="0" smtClean="0">
                <a:solidFill>
                  <a:schemeClr val="accent1"/>
                </a:solidFill>
              </a:rPr>
              <a:t>В каких предложениях между выделенными словами нужно поставить дефис?</a:t>
            </a:r>
          </a:p>
          <a:p>
            <a:pPr marL="514350" indent="-514350">
              <a:buFont typeface="+mj-lt"/>
              <a:buAutoNum type="arabicPeriod"/>
            </a:pPr>
            <a:r>
              <a:rPr lang="ru-RU" b="1" dirty="0" smtClean="0"/>
              <a:t>Москва река </a:t>
            </a:r>
            <a:r>
              <a:rPr lang="ru-RU" dirty="0" smtClean="0"/>
              <a:t>в этот час особенно красива.</a:t>
            </a:r>
          </a:p>
          <a:p>
            <a:pPr marL="514350" indent="-514350">
              <a:buFont typeface="+mj-lt"/>
              <a:buAutoNum type="arabicPeriod"/>
            </a:pPr>
            <a:r>
              <a:rPr lang="ru-RU" b="1" dirty="0" smtClean="0"/>
              <a:t>Город Хабаровск </a:t>
            </a:r>
            <a:r>
              <a:rPr lang="ru-RU" dirty="0" smtClean="0"/>
              <a:t>основан в 1858 году.</a:t>
            </a:r>
          </a:p>
          <a:p>
            <a:pPr marL="514350" indent="-514350">
              <a:buFont typeface="+mj-lt"/>
              <a:buAutoNum type="arabicPeriod"/>
            </a:pPr>
            <a:r>
              <a:rPr lang="ru-RU" dirty="0" smtClean="0"/>
              <a:t>С этой просьбой обращайтесь к </a:t>
            </a:r>
            <a:r>
              <a:rPr lang="ru-RU" b="1" dirty="0" smtClean="0"/>
              <a:t>товарищу Травкину</a:t>
            </a:r>
            <a:r>
              <a:rPr lang="ru-RU" dirty="0" smtClean="0"/>
              <a:t>.</a:t>
            </a:r>
          </a:p>
          <a:p>
            <a:pPr marL="514350" indent="-514350">
              <a:buFont typeface="+mj-lt"/>
              <a:buAutoNum type="arabicPeriod"/>
            </a:pPr>
            <a:r>
              <a:rPr lang="ru-RU" dirty="0" smtClean="0"/>
              <a:t>Перед домом возвышалась </a:t>
            </a:r>
            <a:r>
              <a:rPr lang="ru-RU" b="1" dirty="0" smtClean="0"/>
              <a:t>красавица ель</a:t>
            </a:r>
            <a:r>
              <a:rPr lang="ru-RU" dirty="0" smtClean="0"/>
              <a:t>.</a:t>
            </a:r>
          </a:p>
          <a:p>
            <a:pPr marL="514350" indent="-514350">
              <a:buFont typeface="+mj-lt"/>
              <a:buAutoNum type="arabicPeriod"/>
            </a:pPr>
            <a:r>
              <a:rPr lang="ru-RU" dirty="0" smtClean="0"/>
              <a:t>Рядом с отцом шла </a:t>
            </a:r>
            <a:r>
              <a:rPr lang="ru-RU" b="1" dirty="0" smtClean="0"/>
              <a:t>дочь красавица</a:t>
            </a:r>
            <a:r>
              <a:rPr lang="ru-RU" dirty="0" smtClean="0"/>
              <a:t>.</a:t>
            </a:r>
          </a:p>
          <a:p>
            <a:pPr marL="514350" indent="-514350">
              <a:buFont typeface="+mj-lt"/>
              <a:buAutoNum type="arabicPeriod"/>
            </a:pPr>
            <a:r>
              <a:rPr lang="ru-RU" dirty="0" smtClean="0"/>
              <a:t>Он любил вечерами беседовать со </a:t>
            </a:r>
            <a:r>
              <a:rPr lang="ru-RU" b="1" dirty="0" smtClean="0"/>
              <a:t>сторожем Степаном</a:t>
            </a:r>
            <a:r>
              <a:rPr lang="ru-RU" dirty="0" smtClean="0"/>
              <a:t>.</a:t>
            </a:r>
          </a:p>
          <a:p>
            <a:pPr marL="514350" indent="-514350">
              <a:buFont typeface="+mj-lt"/>
              <a:buAutoNum type="arabicPeriod"/>
            </a:pPr>
            <a:r>
              <a:rPr lang="ru-RU" b="1" dirty="0" smtClean="0"/>
              <a:t>Актёр Дорофеев </a:t>
            </a:r>
            <a:r>
              <a:rPr lang="ru-RU" dirty="0" smtClean="0"/>
              <a:t>в этой роли великолепен!</a:t>
            </a:r>
          </a:p>
          <a:p>
            <a:pPr marL="514350" indent="-514350">
              <a:buFont typeface="+mj-lt"/>
              <a:buAutoNum type="arabicPeriod"/>
            </a:pPr>
            <a:r>
              <a:rPr lang="ru-RU" dirty="0" smtClean="0"/>
              <a:t>Из дома выбежал </a:t>
            </a:r>
            <a:r>
              <a:rPr lang="ru-RU" b="1" dirty="0" smtClean="0"/>
              <a:t>Терёшка кучер</a:t>
            </a:r>
            <a:r>
              <a:rPr lang="ru-RU" dirty="0" smtClean="0"/>
              <a:t>.</a:t>
            </a:r>
          </a:p>
          <a:p>
            <a:pPr marL="514350" indent="-514350">
              <a:buFont typeface="+mj-lt"/>
              <a:buAutoNum type="arabicPeriod"/>
            </a:pPr>
            <a:r>
              <a:rPr lang="ru-RU" dirty="0" smtClean="0"/>
              <a:t>Её отец был </a:t>
            </a:r>
            <a:r>
              <a:rPr lang="ru-RU" b="1" dirty="0" smtClean="0"/>
              <a:t>генералом полковником</a:t>
            </a:r>
            <a:r>
              <a:rPr lang="ru-RU" dirty="0" smtClean="0"/>
              <a:t>.</a:t>
            </a:r>
          </a:p>
          <a:p>
            <a:pPr marL="514350" indent="-514350">
              <a:buFont typeface="+mj-lt"/>
              <a:buAutoNum type="arabicPeriod"/>
            </a:pPr>
            <a:r>
              <a:rPr lang="ru-RU" b="1" dirty="0" smtClean="0"/>
              <a:t>Цветок василёк </a:t>
            </a:r>
            <a:r>
              <a:rPr lang="ru-RU" dirty="0" smtClean="0"/>
              <a:t>можно использовать в лекарственных целях.</a:t>
            </a:r>
          </a:p>
          <a:p>
            <a:pPr marL="514350" indent="-514350">
              <a:buFont typeface="+mj-lt"/>
              <a:buAutoNum type="arabicPeriod"/>
            </a:pPr>
            <a:r>
              <a:rPr lang="ru-RU" dirty="0" smtClean="0"/>
              <a:t>Исаак Левитан — замечательный </a:t>
            </a:r>
            <a:r>
              <a:rPr lang="ru-RU" b="1" dirty="0" smtClean="0"/>
              <a:t>художник пейзажист.</a:t>
            </a:r>
          </a:p>
          <a:p>
            <a:pPr marL="514350" indent="-514350">
              <a:buFont typeface="+mj-lt"/>
              <a:buAutoNum type="arabicPeriod"/>
            </a:pPr>
            <a:r>
              <a:rPr lang="ru-RU" dirty="0" smtClean="0"/>
              <a:t>Новая экранизация </a:t>
            </a:r>
            <a:r>
              <a:rPr lang="ru-RU" b="1" dirty="0" smtClean="0"/>
              <a:t>романа "Анна Каренина" </a:t>
            </a:r>
            <a:r>
              <a:rPr lang="ru-RU" dirty="0" smtClean="0"/>
              <a:t>многим не понравилась.</a:t>
            </a:r>
            <a:endParaRPr lang="ru-RU" dirty="0"/>
          </a:p>
        </p:txBody>
      </p:sp>
      <p:sp>
        <p:nvSpPr>
          <p:cNvPr id="4" name="Овал 3"/>
          <p:cNvSpPr/>
          <p:nvPr/>
        </p:nvSpPr>
        <p:spPr>
          <a:xfrm>
            <a:off x="1475656" y="5661248"/>
            <a:ext cx="504056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smtClean="0"/>
              <a:t>1, 4, 5, 8, 9, 11</a:t>
            </a:r>
            <a:endParaRPr lang="ru-RU"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4000" b="1" dirty="0" smtClean="0">
                <a:solidFill>
                  <a:srgbClr val="00B050"/>
                </a:solidFill>
              </a:rPr>
              <a:t>Приложение</a:t>
            </a:r>
            <a:endParaRPr lang="ru-RU" sz="4000" b="1" dirty="0">
              <a:solidFill>
                <a:srgbClr val="00B05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ru-RU" sz="4400" dirty="0" smtClean="0"/>
              <a:t>     Это определение, выраженное существительным. Оно ставится в том же падеже и числе, что и определяемое слово.</a:t>
            </a:r>
            <a:endParaRPr lang="ru-RU"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Autofit/>
          </a:bodyPr>
          <a:lstStyle/>
          <a:p>
            <a:r>
              <a:rPr lang="ru-RU" sz="2400" b="1" dirty="0" smtClean="0">
                <a:solidFill>
                  <a:srgbClr val="00B050"/>
                </a:solidFill>
              </a:rPr>
              <a:t>Проверь себя!  Обособление приложений </a:t>
            </a:r>
            <a:br>
              <a:rPr lang="ru-RU" sz="2400" b="1" dirty="0" smtClean="0">
                <a:solidFill>
                  <a:srgbClr val="00B050"/>
                </a:solidFill>
              </a:rPr>
            </a:br>
            <a:r>
              <a:rPr lang="ru-RU" sz="2400" b="1" dirty="0" smtClean="0">
                <a:solidFill>
                  <a:srgbClr val="00B050"/>
                </a:solidFill>
              </a:rPr>
              <a:t> Расставьте недостающие знаки препинания.</a:t>
            </a:r>
            <a:endParaRPr lang="ru-RU" sz="2400" b="1" dirty="0">
              <a:solidFill>
                <a:srgbClr val="00B050"/>
              </a:solidFill>
            </a:endParaRPr>
          </a:p>
        </p:txBody>
      </p:sp>
      <p:sp>
        <p:nvSpPr>
          <p:cNvPr id="3" name="Содержимое 2"/>
          <p:cNvSpPr>
            <a:spLocks noGrp="1"/>
          </p:cNvSpPr>
          <p:nvPr>
            <p:ph idx="1"/>
          </p:nvPr>
        </p:nvSpPr>
        <p:spPr>
          <a:xfrm>
            <a:off x="457200" y="764704"/>
            <a:ext cx="8229600" cy="5832648"/>
          </a:xfrm>
        </p:spPr>
        <p:txBody>
          <a:bodyPr>
            <a:normAutofit fontScale="62500" lnSpcReduction="20000"/>
          </a:bodyPr>
          <a:lstStyle/>
          <a:p>
            <a:pPr marL="514350" indent="-514350">
              <a:buFont typeface="+mj-lt"/>
              <a:buAutoNum type="arabicPeriod"/>
            </a:pPr>
            <a:r>
              <a:rPr lang="ru-RU" dirty="0" smtClean="0"/>
              <a:t>Давно уже я грешница лапши не ела. (А. Чехов.) </a:t>
            </a:r>
          </a:p>
          <a:p>
            <a:pPr marL="514350" indent="-514350">
              <a:buFont typeface="+mj-lt"/>
              <a:buAutoNum type="arabicPeriod"/>
            </a:pPr>
            <a:r>
              <a:rPr lang="ru-RU" dirty="0" smtClean="0"/>
              <a:t>Онегин добрый мой приятель родился на брегах Невы. (А. Пушкин.) </a:t>
            </a:r>
          </a:p>
          <a:p>
            <a:pPr marL="514350" indent="-514350">
              <a:buFont typeface="+mj-lt"/>
              <a:buAutoNum type="arabicPeriod"/>
            </a:pPr>
            <a:r>
              <a:rPr lang="ru-RU" dirty="0" smtClean="0"/>
              <a:t>Мы артиллеристы хлопотали около орудий. (Л. Толстой.) </a:t>
            </a:r>
          </a:p>
          <a:p>
            <a:pPr marL="514350" indent="-514350">
              <a:buFont typeface="+mj-lt"/>
              <a:buAutoNum type="arabicPeriod"/>
            </a:pPr>
            <a:r>
              <a:rPr lang="ru-RU" dirty="0" smtClean="0"/>
              <a:t>Добродушный старичок больничный сторож тотчас же впустил его. (Л. Толстой.) </a:t>
            </a:r>
          </a:p>
          <a:p>
            <a:pPr marL="514350" indent="-514350">
              <a:buFont typeface="+mj-lt"/>
              <a:buAutoNum type="arabicPeriod"/>
            </a:pPr>
            <a:r>
              <a:rPr lang="ru-RU" dirty="0" smtClean="0"/>
              <a:t>В кухне </a:t>
            </a:r>
            <a:r>
              <a:rPr lang="ru-RU" dirty="0" err="1" smtClean="0"/>
              <a:t>воеводит</a:t>
            </a:r>
            <a:r>
              <a:rPr lang="ru-RU" dirty="0" smtClean="0"/>
              <a:t> дорогой повар Иван Иванович по прозвищу </a:t>
            </a:r>
            <a:r>
              <a:rPr lang="ru-RU" dirty="0" err="1" smtClean="0"/>
              <a:t>Межвежонок</a:t>
            </a:r>
            <a:r>
              <a:rPr lang="ru-RU" dirty="0" smtClean="0"/>
              <a:t>. (М. Горький.) </a:t>
            </a:r>
          </a:p>
          <a:p>
            <a:pPr marL="514350" indent="-514350">
              <a:buFont typeface="+mj-lt"/>
              <a:buAutoNum type="arabicPeriod"/>
            </a:pPr>
            <a:r>
              <a:rPr lang="ru-RU" dirty="0" smtClean="0"/>
              <a:t>Мой брат Петя учитель чудесно поёт. (А. Чехов.) </a:t>
            </a:r>
          </a:p>
          <a:p>
            <a:pPr marL="514350" indent="-514350">
              <a:buFont typeface="+mj-lt"/>
              <a:buAutoNum type="arabicPeriod"/>
            </a:pPr>
            <a:r>
              <a:rPr lang="ru-RU" dirty="0" smtClean="0"/>
              <a:t>Учитель географии Галкин на меня злобу имеет... (А. Чехов.) </a:t>
            </a:r>
          </a:p>
          <a:p>
            <a:pPr marL="514350" indent="-514350">
              <a:buFont typeface="+mj-lt"/>
              <a:buAutoNum type="arabicPeriod"/>
            </a:pPr>
            <a:r>
              <a:rPr lang="ru-RU" dirty="0" smtClean="0"/>
              <a:t>Отправился я со </a:t>
            </a:r>
            <a:r>
              <a:rPr lang="ru-RU" dirty="0" err="1" smtClean="0"/>
              <a:t>старостиным</a:t>
            </a:r>
            <a:r>
              <a:rPr lang="ru-RU" dirty="0" smtClean="0"/>
              <a:t> сыном и другим крестьянином по имени Егор на охоту. (И. Тургенев.) </a:t>
            </a:r>
          </a:p>
          <a:p>
            <a:pPr marL="514350" indent="-514350">
              <a:buFont typeface="+mj-lt"/>
              <a:buAutoNum type="arabicPeriod"/>
            </a:pPr>
            <a:r>
              <a:rPr lang="ru-RU" dirty="0" smtClean="0"/>
              <a:t>Радищев рабства враг цензуры избежал. (А. Пушкин.) </a:t>
            </a:r>
          </a:p>
          <a:p>
            <a:pPr marL="514350" indent="-514350">
              <a:buFont typeface="+mj-lt"/>
              <a:buAutoNum type="arabicPeriod"/>
            </a:pPr>
            <a:r>
              <a:rPr lang="ru-RU" dirty="0" smtClean="0"/>
              <a:t>Разносчик болотной влаги меня </a:t>
            </a:r>
            <a:r>
              <a:rPr lang="ru-RU" dirty="0" err="1" smtClean="0"/>
              <a:t>прознобил</a:t>
            </a:r>
            <a:r>
              <a:rPr lang="ru-RU" dirty="0" smtClean="0"/>
              <a:t> туман. (С. Есенин.) </a:t>
            </a:r>
          </a:p>
          <a:p>
            <a:pPr marL="514350" indent="-514350">
              <a:buFont typeface="+mj-lt"/>
              <a:buAutoNum type="arabicPeriod"/>
            </a:pPr>
            <a:r>
              <a:rPr lang="ru-RU" dirty="0" smtClean="0"/>
              <a:t>Девочки в особенности Катенька с радостными лицами смотрят в окно на стройную фигуру садящегося в экипаж Володи. (Л. Толстой.) </a:t>
            </a:r>
          </a:p>
          <a:p>
            <a:pPr marL="514350" indent="-514350">
              <a:buFont typeface="+mj-lt"/>
              <a:buAutoNum type="arabicPeriod"/>
            </a:pPr>
            <a:r>
              <a:rPr lang="ru-RU" dirty="0" smtClean="0"/>
              <a:t>Как живописец Маяковский уважал и любил Серова. (И. Шкловский.) </a:t>
            </a:r>
          </a:p>
          <a:p>
            <a:pPr marL="514350" indent="-514350">
              <a:buFont typeface="+mj-lt"/>
              <a:buAutoNum type="arabicPeriod"/>
            </a:pPr>
            <a:r>
              <a:rPr lang="ru-RU" dirty="0" smtClean="0"/>
              <a:t>Бунина большинство знает главным образом как прозаика. (К. Паустовский.) </a:t>
            </a:r>
          </a:p>
          <a:p>
            <a:pPr marL="514350" indent="-514350">
              <a:buFont typeface="+mj-lt"/>
              <a:buAutoNum type="arabicPeriod"/>
            </a:pPr>
            <a:r>
              <a:rPr lang="ru-RU" dirty="0" smtClean="0"/>
              <a:t>Я уже не говорю о его качествах как генерала... (Л. Толстой.) </a:t>
            </a:r>
          </a:p>
          <a:p>
            <a:pPr marL="514350" indent="-514350">
              <a:buFont typeface="+mj-lt"/>
              <a:buAutoNum type="arabicPeriod"/>
            </a:pPr>
            <a:r>
              <a:rPr lang="ru-RU" dirty="0" smtClean="0"/>
              <a:t>Пьер как законный сын получит всё. (Л. Толстой.)</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fontScale="62500" lnSpcReduction="20000"/>
          </a:bodyPr>
          <a:lstStyle/>
          <a:p>
            <a:pPr marL="514350" indent="-514350">
              <a:buFont typeface="+mj-lt"/>
              <a:buAutoNum type="arabicPeriod"/>
            </a:pPr>
            <a:r>
              <a:rPr lang="ru-RU" dirty="0" smtClean="0"/>
              <a:t>Давно уже я</a:t>
            </a:r>
            <a:r>
              <a:rPr lang="ru-RU" b="1" dirty="0" smtClean="0">
                <a:solidFill>
                  <a:srgbClr val="FF0000"/>
                </a:solidFill>
              </a:rPr>
              <a:t>,</a:t>
            </a:r>
            <a:r>
              <a:rPr lang="ru-RU" dirty="0" smtClean="0"/>
              <a:t> грешница</a:t>
            </a:r>
            <a:r>
              <a:rPr lang="ru-RU" b="1" dirty="0" smtClean="0">
                <a:solidFill>
                  <a:srgbClr val="FF0000"/>
                </a:solidFill>
              </a:rPr>
              <a:t>, </a:t>
            </a:r>
            <a:r>
              <a:rPr lang="ru-RU" dirty="0" smtClean="0"/>
              <a:t>лапши не ела. (А. Чехов.) </a:t>
            </a:r>
          </a:p>
          <a:p>
            <a:pPr marL="514350" indent="-514350">
              <a:buFont typeface="+mj-lt"/>
              <a:buAutoNum type="arabicPeriod"/>
            </a:pPr>
            <a:r>
              <a:rPr lang="ru-RU" dirty="0" smtClean="0"/>
              <a:t>Онегин</a:t>
            </a:r>
            <a:r>
              <a:rPr lang="ru-RU" b="1" dirty="0" smtClean="0">
                <a:solidFill>
                  <a:srgbClr val="FF0000"/>
                </a:solidFill>
              </a:rPr>
              <a:t>, </a:t>
            </a:r>
            <a:r>
              <a:rPr lang="ru-RU" dirty="0" smtClean="0"/>
              <a:t>добрый мой приятель</a:t>
            </a:r>
            <a:r>
              <a:rPr lang="ru-RU" b="1" dirty="0" smtClean="0">
                <a:solidFill>
                  <a:srgbClr val="FF0000"/>
                </a:solidFill>
              </a:rPr>
              <a:t>,</a:t>
            </a:r>
            <a:r>
              <a:rPr lang="ru-RU" dirty="0" smtClean="0"/>
              <a:t> родился на брегах Невы. (А. Пушкин.) </a:t>
            </a:r>
          </a:p>
          <a:p>
            <a:pPr marL="514350" indent="-514350">
              <a:buFont typeface="+mj-lt"/>
              <a:buAutoNum type="arabicPeriod"/>
            </a:pPr>
            <a:r>
              <a:rPr lang="ru-RU" dirty="0" smtClean="0"/>
              <a:t>Мы</a:t>
            </a:r>
            <a:r>
              <a:rPr lang="ru-RU" b="1" dirty="0" smtClean="0">
                <a:solidFill>
                  <a:srgbClr val="FF0000"/>
                </a:solidFill>
              </a:rPr>
              <a:t>,</a:t>
            </a:r>
            <a:r>
              <a:rPr lang="ru-RU" dirty="0" smtClean="0"/>
              <a:t> артиллеристы</a:t>
            </a:r>
            <a:r>
              <a:rPr lang="ru-RU" b="1" dirty="0" smtClean="0">
                <a:solidFill>
                  <a:srgbClr val="FF0000"/>
                </a:solidFill>
              </a:rPr>
              <a:t>,</a:t>
            </a:r>
            <a:r>
              <a:rPr lang="ru-RU" dirty="0" smtClean="0"/>
              <a:t> хлопотали около орудий. (Л. Толстой.) </a:t>
            </a:r>
          </a:p>
          <a:p>
            <a:pPr marL="514350" indent="-514350">
              <a:buFont typeface="+mj-lt"/>
              <a:buAutoNum type="arabicPeriod"/>
            </a:pPr>
            <a:r>
              <a:rPr lang="ru-RU" dirty="0" smtClean="0"/>
              <a:t>Добродушный старичок</a:t>
            </a:r>
            <a:r>
              <a:rPr lang="ru-RU" b="1" dirty="0" smtClean="0">
                <a:solidFill>
                  <a:srgbClr val="FF0000"/>
                </a:solidFill>
              </a:rPr>
              <a:t>,</a:t>
            </a:r>
            <a:r>
              <a:rPr lang="ru-RU" dirty="0" smtClean="0"/>
              <a:t> больничный сторож тотчас же впустил его. (Л. Толстой.) </a:t>
            </a:r>
          </a:p>
          <a:p>
            <a:pPr marL="514350" indent="-514350">
              <a:buFont typeface="+mj-lt"/>
              <a:buAutoNum type="arabicPeriod"/>
            </a:pPr>
            <a:r>
              <a:rPr lang="ru-RU" dirty="0" smtClean="0"/>
              <a:t>В кухне </a:t>
            </a:r>
            <a:r>
              <a:rPr lang="ru-RU" dirty="0" err="1" smtClean="0"/>
              <a:t>воеводит</a:t>
            </a:r>
            <a:r>
              <a:rPr lang="ru-RU" dirty="0" smtClean="0"/>
              <a:t> дорогой повар Иван Иванович</a:t>
            </a:r>
            <a:r>
              <a:rPr lang="ru-RU" b="1" dirty="0" smtClean="0">
                <a:solidFill>
                  <a:srgbClr val="FF0000"/>
                </a:solidFill>
              </a:rPr>
              <a:t>,</a:t>
            </a:r>
            <a:r>
              <a:rPr lang="ru-RU" dirty="0" smtClean="0"/>
              <a:t> по прозвищу </a:t>
            </a:r>
            <a:r>
              <a:rPr lang="ru-RU" dirty="0" err="1" smtClean="0"/>
              <a:t>Межвежонок</a:t>
            </a:r>
            <a:r>
              <a:rPr lang="ru-RU" dirty="0" smtClean="0"/>
              <a:t>. (М. Горький.) </a:t>
            </a:r>
          </a:p>
          <a:p>
            <a:pPr marL="514350" indent="-514350">
              <a:buFont typeface="+mj-lt"/>
              <a:buAutoNum type="arabicPeriod"/>
            </a:pPr>
            <a:r>
              <a:rPr lang="ru-RU" dirty="0" smtClean="0"/>
              <a:t>Мой брат Петя</a:t>
            </a:r>
            <a:r>
              <a:rPr lang="ru-RU" b="1" dirty="0" smtClean="0">
                <a:solidFill>
                  <a:srgbClr val="FF0000"/>
                </a:solidFill>
              </a:rPr>
              <a:t>, </a:t>
            </a:r>
            <a:r>
              <a:rPr lang="ru-RU" dirty="0" smtClean="0"/>
              <a:t>учитель</a:t>
            </a:r>
            <a:r>
              <a:rPr lang="ru-RU" b="1" dirty="0" smtClean="0">
                <a:solidFill>
                  <a:srgbClr val="FF0000"/>
                </a:solidFill>
              </a:rPr>
              <a:t>, </a:t>
            </a:r>
            <a:r>
              <a:rPr lang="ru-RU" dirty="0" smtClean="0"/>
              <a:t>чудесно поёт. (А. Чехов.) </a:t>
            </a:r>
          </a:p>
          <a:p>
            <a:pPr marL="514350" indent="-514350">
              <a:buFont typeface="+mj-lt"/>
              <a:buAutoNum type="arabicPeriod"/>
            </a:pPr>
            <a:r>
              <a:rPr lang="ru-RU" dirty="0" smtClean="0"/>
              <a:t>Учитель географии Галкин на меня злобу имеет... (А. Чехов.) </a:t>
            </a:r>
          </a:p>
          <a:p>
            <a:pPr marL="514350" indent="-514350">
              <a:buFont typeface="+mj-lt"/>
              <a:buAutoNum type="arabicPeriod"/>
            </a:pPr>
            <a:r>
              <a:rPr lang="ru-RU" dirty="0" smtClean="0"/>
              <a:t>Отправился я со </a:t>
            </a:r>
            <a:r>
              <a:rPr lang="ru-RU" dirty="0" err="1" smtClean="0"/>
              <a:t>старостиным</a:t>
            </a:r>
            <a:r>
              <a:rPr lang="ru-RU" dirty="0" smtClean="0"/>
              <a:t> сыном и другим крестьянином</a:t>
            </a:r>
            <a:r>
              <a:rPr lang="ru-RU" b="1" dirty="0" smtClean="0">
                <a:solidFill>
                  <a:srgbClr val="FF0000"/>
                </a:solidFill>
              </a:rPr>
              <a:t>,</a:t>
            </a:r>
            <a:r>
              <a:rPr lang="ru-RU" dirty="0" smtClean="0"/>
              <a:t> по имени Егор</a:t>
            </a:r>
            <a:r>
              <a:rPr lang="ru-RU" b="1" dirty="0" smtClean="0">
                <a:solidFill>
                  <a:srgbClr val="FF0000"/>
                </a:solidFill>
              </a:rPr>
              <a:t>, </a:t>
            </a:r>
            <a:r>
              <a:rPr lang="ru-RU" dirty="0" smtClean="0"/>
              <a:t>на охоту. (И. Тургенев.) </a:t>
            </a:r>
          </a:p>
          <a:p>
            <a:pPr marL="514350" indent="-514350">
              <a:buFont typeface="+mj-lt"/>
              <a:buAutoNum type="arabicPeriod"/>
            </a:pPr>
            <a:r>
              <a:rPr lang="ru-RU" dirty="0" smtClean="0"/>
              <a:t>Радищев</a:t>
            </a:r>
            <a:r>
              <a:rPr lang="ru-RU" b="1" dirty="0" smtClean="0">
                <a:solidFill>
                  <a:srgbClr val="FF0000"/>
                </a:solidFill>
              </a:rPr>
              <a:t>,</a:t>
            </a:r>
            <a:r>
              <a:rPr lang="ru-RU" dirty="0" smtClean="0"/>
              <a:t> рабства враг</a:t>
            </a:r>
            <a:r>
              <a:rPr lang="ru-RU" b="1" dirty="0" smtClean="0">
                <a:solidFill>
                  <a:srgbClr val="FF0000"/>
                </a:solidFill>
              </a:rPr>
              <a:t>, </a:t>
            </a:r>
            <a:r>
              <a:rPr lang="ru-RU" dirty="0" smtClean="0"/>
              <a:t>цензуры избежал. (А. Пушкин.) </a:t>
            </a:r>
          </a:p>
          <a:p>
            <a:pPr marL="514350" indent="-514350">
              <a:buFont typeface="+mj-lt"/>
              <a:buAutoNum type="arabicPeriod"/>
            </a:pPr>
            <a:r>
              <a:rPr lang="ru-RU" dirty="0" smtClean="0"/>
              <a:t>Разносчик болотной влаги</a:t>
            </a:r>
            <a:r>
              <a:rPr lang="ru-RU" b="1" dirty="0" smtClean="0">
                <a:solidFill>
                  <a:srgbClr val="FF0000"/>
                </a:solidFill>
              </a:rPr>
              <a:t>,</a:t>
            </a:r>
            <a:r>
              <a:rPr lang="ru-RU" dirty="0" smtClean="0"/>
              <a:t> меня </a:t>
            </a:r>
            <a:r>
              <a:rPr lang="ru-RU" dirty="0" err="1" smtClean="0"/>
              <a:t>прознобил</a:t>
            </a:r>
            <a:r>
              <a:rPr lang="ru-RU" dirty="0" smtClean="0"/>
              <a:t> туман. (С. Есенин.) </a:t>
            </a:r>
          </a:p>
          <a:p>
            <a:pPr marL="514350" indent="-514350">
              <a:buFont typeface="+mj-lt"/>
              <a:buAutoNum type="arabicPeriod"/>
            </a:pPr>
            <a:r>
              <a:rPr lang="ru-RU" dirty="0" smtClean="0"/>
              <a:t>Девочки</a:t>
            </a:r>
            <a:r>
              <a:rPr lang="ru-RU" b="1" dirty="0" smtClean="0">
                <a:solidFill>
                  <a:srgbClr val="FF0000"/>
                </a:solidFill>
              </a:rPr>
              <a:t>, </a:t>
            </a:r>
            <a:r>
              <a:rPr lang="ru-RU" dirty="0" smtClean="0"/>
              <a:t>в особенности Катенька</a:t>
            </a:r>
            <a:r>
              <a:rPr lang="ru-RU" b="1" dirty="0" smtClean="0">
                <a:solidFill>
                  <a:srgbClr val="FF0000"/>
                </a:solidFill>
              </a:rPr>
              <a:t>, </a:t>
            </a:r>
            <a:r>
              <a:rPr lang="ru-RU" dirty="0" smtClean="0"/>
              <a:t>с радостными лицами смотрят в окно на стройную фигуру садящегося в экипаж Володи. (Л. Толстой.) </a:t>
            </a:r>
          </a:p>
          <a:p>
            <a:pPr marL="514350" indent="-514350">
              <a:buFont typeface="+mj-lt"/>
              <a:buAutoNum type="arabicPeriod"/>
            </a:pPr>
            <a:r>
              <a:rPr lang="ru-RU" dirty="0" smtClean="0"/>
              <a:t>Как живописец</a:t>
            </a:r>
            <a:r>
              <a:rPr lang="ru-RU" b="1" dirty="0" smtClean="0">
                <a:solidFill>
                  <a:srgbClr val="FF0000"/>
                </a:solidFill>
              </a:rPr>
              <a:t>, </a:t>
            </a:r>
            <a:r>
              <a:rPr lang="ru-RU" dirty="0" smtClean="0"/>
              <a:t>Маяковский уважал и любил Серова. (И. Шкловский.) </a:t>
            </a:r>
          </a:p>
          <a:p>
            <a:pPr marL="514350" indent="-514350">
              <a:buFont typeface="+mj-lt"/>
              <a:buAutoNum type="arabicPeriod"/>
            </a:pPr>
            <a:r>
              <a:rPr lang="ru-RU" dirty="0" smtClean="0"/>
              <a:t>Бунина большинство знает главным образом как прозаика. (К. Паустовский.) </a:t>
            </a:r>
          </a:p>
          <a:p>
            <a:pPr marL="514350" indent="-514350">
              <a:buFont typeface="+mj-lt"/>
              <a:buAutoNum type="arabicPeriod"/>
            </a:pPr>
            <a:r>
              <a:rPr lang="ru-RU" dirty="0" smtClean="0"/>
              <a:t>Я уже не говорю о его качествах как генерала... (Л. Толстой.) </a:t>
            </a:r>
          </a:p>
          <a:p>
            <a:pPr marL="514350" indent="-514350">
              <a:buFont typeface="+mj-lt"/>
              <a:buAutoNum type="arabicPeriod"/>
            </a:pPr>
            <a:r>
              <a:rPr lang="ru-RU" dirty="0" smtClean="0"/>
              <a:t>Пьер</a:t>
            </a:r>
            <a:r>
              <a:rPr lang="ru-RU" b="1" dirty="0" smtClean="0">
                <a:solidFill>
                  <a:srgbClr val="FF0000"/>
                </a:solidFill>
              </a:rPr>
              <a:t>, </a:t>
            </a:r>
            <a:r>
              <a:rPr lang="ru-RU" dirty="0" smtClean="0"/>
              <a:t>как законный сын</a:t>
            </a:r>
            <a:r>
              <a:rPr lang="ru-RU" b="1" dirty="0" smtClean="0">
                <a:solidFill>
                  <a:srgbClr val="FF0000"/>
                </a:solidFill>
              </a:rPr>
              <a:t>, </a:t>
            </a:r>
            <a:r>
              <a:rPr lang="ru-RU" dirty="0" smtClean="0"/>
              <a:t>получит всё. (Л. Толстой.)</a:t>
            </a: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b="1" dirty="0" smtClean="0">
                <a:solidFill>
                  <a:srgbClr val="00B050"/>
                </a:solidFill>
              </a:rPr>
              <a:t>Готовимся к ЕГЭ.  Знаки препинания в простом предложении</a:t>
            </a:r>
            <a:endParaRPr lang="ru-RU" sz="2800" b="1" dirty="0">
              <a:solidFill>
                <a:srgbClr val="00B050"/>
              </a:solidFill>
            </a:endParaRPr>
          </a:p>
        </p:txBody>
      </p:sp>
      <p:sp>
        <p:nvSpPr>
          <p:cNvPr id="3" name="Содержимое 2"/>
          <p:cNvSpPr>
            <a:spLocks noGrp="1"/>
          </p:cNvSpPr>
          <p:nvPr>
            <p:ph idx="1"/>
          </p:nvPr>
        </p:nvSpPr>
        <p:spPr>
          <a:xfrm>
            <a:off x="457200" y="1052736"/>
            <a:ext cx="8229600" cy="5544616"/>
          </a:xfrm>
        </p:spPr>
        <p:txBody>
          <a:bodyPr>
            <a:normAutofit fontScale="85000" lnSpcReduction="20000"/>
          </a:bodyPr>
          <a:lstStyle/>
          <a:p>
            <a:pPr>
              <a:buNone/>
            </a:pPr>
            <a:r>
              <a:rPr lang="ru-RU" dirty="0" smtClean="0"/>
              <a:t>     В каком варианте ответа правильно указаны все цифры, на месте которых в предложении должны стоять запятые? </a:t>
            </a:r>
          </a:p>
          <a:p>
            <a:endParaRPr lang="ru-RU" dirty="0" smtClean="0"/>
          </a:p>
          <a:p>
            <a:pPr>
              <a:buNone/>
            </a:pPr>
            <a:r>
              <a:rPr lang="ru-RU" dirty="0" smtClean="0"/>
              <a:t>     Семья его состояла из жены (1) </a:t>
            </a:r>
            <a:r>
              <a:rPr lang="ru-RU" dirty="0" err="1" smtClean="0"/>
              <a:t>Феофании</a:t>
            </a:r>
            <a:r>
              <a:rPr lang="ru-RU" dirty="0" smtClean="0"/>
              <a:t> </a:t>
            </a:r>
            <a:r>
              <a:rPr lang="ru-RU" dirty="0" err="1" smtClean="0"/>
              <a:t>Саввичны</a:t>
            </a:r>
            <a:r>
              <a:rPr lang="ru-RU" dirty="0" smtClean="0"/>
              <a:t> (2) гостеприимной хозяйки (3) говорившей всегда (4) нараспев (5) и сына (6) Петеньки (7) резвого мальчонки (8) лет десяти-одиннадцати (9) всегда на лету бросавшегося ко мне и тут же убегавшего.</a:t>
            </a:r>
          </a:p>
          <a:p>
            <a:r>
              <a:rPr lang="ru-RU" dirty="0" smtClean="0"/>
              <a:t>1, 3, 6, 9</a:t>
            </a:r>
          </a:p>
          <a:p>
            <a:r>
              <a:rPr lang="ru-RU" dirty="0" smtClean="0"/>
              <a:t>2, 3, 5, 7, 9</a:t>
            </a:r>
          </a:p>
          <a:p>
            <a:r>
              <a:rPr lang="ru-RU" dirty="0" smtClean="0"/>
              <a:t>2, 4, 5, 7, 8</a:t>
            </a:r>
          </a:p>
          <a:p>
            <a:r>
              <a:rPr lang="ru-RU" dirty="0" smtClean="0"/>
              <a:t>1, 2, 3, 4, 6, 7, 8, 9</a:t>
            </a:r>
            <a:endParaRPr lang="ru-RU" dirty="0"/>
          </a:p>
        </p:txBody>
      </p:sp>
      <p:sp>
        <p:nvSpPr>
          <p:cNvPr id="4" name="Овал 3"/>
          <p:cNvSpPr/>
          <p:nvPr/>
        </p:nvSpPr>
        <p:spPr>
          <a:xfrm>
            <a:off x="7596336" y="537321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0" dirty="0" smtClean="0"/>
              <a:t>2</a:t>
            </a:r>
            <a:endParaRPr lang="ru-RU" sz="8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b="1" dirty="0" smtClean="0">
                <a:solidFill>
                  <a:srgbClr val="00B050"/>
                </a:solidFill>
              </a:rPr>
              <a:t>Итоги урока</a:t>
            </a:r>
            <a:endParaRPr lang="ru-RU" sz="2800" b="1" dirty="0">
              <a:solidFill>
                <a:srgbClr val="00B050"/>
              </a:solidFill>
            </a:endParaRPr>
          </a:p>
        </p:txBody>
      </p:sp>
      <p:sp>
        <p:nvSpPr>
          <p:cNvPr id="3" name="Содержимое 2"/>
          <p:cNvSpPr>
            <a:spLocks noGrp="1"/>
          </p:cNvSpPr>
          <p:nvPr>
            <p:ph idx="1"/>
          </p:nvPr>
        </p:nvSpPr>
        <p:spPr>
          <a:xfrm>
            <a:off x="457200" y="836712"/>
            <a:ext cx="8229600" cy="5760640"/>
          </a:xfrm>
        </p:spPr>
        <p:txBody>
          <a:bodyPr>
            <a:normAutofit fontScale="70000" lnSpcReduction="20000"/>
          </a:bodyPr>
          <a:lstStyle/>
          <a:p>
            <a:r>
              <a:rPr lang="ru-RU" dirty="0" smtClean="0"/>
              <a:t>Итак, распространенные приложения обособляются, если относятся к личному местоимению.</a:t>
            </a:r>
          </a:p>
          <a:p>
            <a:r>
              <a:rPr lang="ru-RU" dirty="0" smtClean="0"/>
              <a:t>Распространенное приложение обособляется, если относится к существительному нарицательному или собственному и стоит после него.</a:t>
            </a:r>
          </a:p>
          <a:p>
            <a:r>
              <a:rPr lang="ru-RU" dirty="0" smtClean="0"/>
              <a:t>Нельзя путать составное именное сказуемое и приложение.</a:t>
            </a:r>
          </a:p>
          <a:p>
            <a:r>
              <a:rPr lang="ru-RU" dirty="0" smtClean="0"/>
              <a:t>Между одиночным приложением и определяемым словом – именем нарицательным – ставится дефис.</a:t>
            </a:r>
          </a:p>
          <a:p>
            <a:r>
              <a:rPr lang="ru-RU" dirty="0" smtClean="0"/>
              <a:t>Дефис не ставится:</a:t>
            </a:r>
          </a:p>
          <a:p>
            <a:r>
              <a:rPr lang="ru-RU" dirty="0" smtClean="0"/>
              <a:t>если стоящее перед определяемым существительным приложение можно заменить однокоренным прилагательным;</a:t>
            </a:r>
          </a:p>
          <a:p>
            <a:r>
              <a:rPr lang="ru-RU" dirty="0" smtClean="0"/>
              <a:t>если на втором месте стоит имя собственное;</a:t>
            </a:r>
          </a:p>
          <a:p>
            <a:r>
              <a:rPr lang="ru-RU" dirty="0" smtClean="0"/>
              <a:t>если в сочетании двух нарицательных существительных первое из них обозначает родовое понятие, а второе – видовое;</a:t>
            </a:r>
          </a:p>
          <a:p>
            <a:r>
              <a:rPr lang="ru-RU" dirty="0" smtClean="0"/>
              <a:t>если на первом месте стоят слова</a:t>
            </a:r>
          </a:p>
          <a:p>
            <a:r>
              <a:rPr lang="ru-RU" dirty="0" smtClean="0"/>
              <a:t>господин, гражданин, товарищ и т.п.</a:t>
            </a: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800" b="1" dirty="0" smtClean="0">
                <a:solidFill>
                  <a:srgbClr val="00B050"/>
                </a:solidFill>
              </a:rPr>
              <a:t>Итоги урока</a:t>
            </a:r>
            <a:endParaRPr lang="ru-RU" sz="2800" b="1" dirty="0">
              <a:solidFill>
                <a:srgbClr val="00B050"/>
              </a:solidFill>
            </a:endParaRPr>
          </a:p>
        </p:txBody>
      </p:sp>
      <p:sp>
        <p:nvSpPr>
          <p:cNvPr id="3" name="Содержимое 2"/>
          <p:cNvSpPr>
            <a:spLocks noGrp="1"/>
          </p:cNvSpPr>
          <p:nvPr>
            <p:ph idx="1"/>
          </p:nvPr>
        </p:nvSpPr>
        <p:spPr>
          <a:xfrm>
            <a:off x="457200" y="764704"/>
            <a:ext cx="8229600" cy="5688632"/>
          </a:xfrm>
        </p:spPr>
        <p:txBody>
          <a:bodyPr>
            <a:normAutofit fontScale="77500" lnSpcReduction="20000"/>
          </a:bodyPr>
          <a:lstStyle/>
          <a:p>
            <a:r>
              <a:rPr lang="ru-RU" dirty="0" smtClean="0"/>
              <a:t>Если одиночное приложение стоит после нарицательного существительного, имеющего при себе пояснительные слова, то оно выделяется запятыми.</a:t>
            </a:r>
          </a:p>
          <a:p>
            <a:r>
              <a:rPr lang="ru-RU" dirty="0" smtClean="0"/>
              <a:t>Нельзя путать сочетания приложений с определяемыми словами и сложные слова типа диван-кровать. При изменении этих слов окончание меняется только у второй части сложного слова - в отличие от приложения и определяемого слова, где окончания изменяются у обоих слов: о диван-кровати, с французом-учителем.</a:t>
            </a:r>
          </a:p>
          <a:p>
            <a:r>
              <a:rPr lang="ru-RU" dirty="0" smtClean="0"/>
              <a:t>Обособленные приложения могут присоединяться словами то есть, или, например, по имени, по фамилии, родом, по происхождению и др. Запятая после этих слов не ставится.</a:t>
            </a:r>
          </a:p>
          <a:p>
            <a:r>
              <a:rPr lang="ru-RU" dirty="0" smtClean="0"/>
              <a:t>Приложение, присоединенное союзом КАК, обособляется, если союз имеет значение «по причине».</a:t>
            </a: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800" b="1" dirty="0" smtClean="0">
                <a:solidFill>
                  <a:srgbClr val="00B050"/>
                </a:solidFill>
              </a:rPr>
              <a:t>Итоги урока</a:t>
            </a:r>
            <a:endParaRPr lang="ru-RU" sz="2800" b="1" dirty="0">
              <a:solidFill>
                <a:srgbClr val="00B050"/>
              </a:solidFill>
            </a:endParaRPr>
          </a:p>
        </p:txBody>
      </p:sp>
      <p:sp>
        <p:nvSpPr>
          <p:cNvPr id="3" name="Содержимое 2"/>
          <p:cNvSpPr>
            <a:spLocks noGrp="1"/>
          </p:cNvSpPr>
          <p:nvPr>
            <p:ph idx="1"/>
          </p:nvPr>
        </p:nvSpPr>
        <p:spPr>
          <a:xfrm>
            <a:off x="457200" y="692696"/>
            <a:ext cx="8229600" cy="5760640"/>
          </a:xfrm>
        </p:spPr>
        <p:txBody>
          <a:bodyPr>
            <a:normAutofit/>
          </a:bodyPr>
          <a:lstStyle/>
          <a:p>
            <a:pPr>
              <a:buNone/>
            </a:pPr>
            <a:r>
              <a:rPr lang="ru-RU" dirty="0" smtClean="0"/>
              <a:t>   Перед приложением ставится тире:</a:t>
            </a:r>
          </a:p>
          <a:p>
            <a:r>
              <a:rPr lang="ru-RU" dirty="0" smtClean="0"/>
              <a:t>если можно без изменения смысла вставить слова «а именно», «то есть»;</a:t>
            </a:r>
          </a:p>
          <a:p>
            <a:r>
              <a:rPr lang="ru-RU" dirty="0" smtClean="0"/>
              <a:t>если подчеркивается самостоятельность распространенного приложения, стоящего в конце предложения;</a:t>
            </a:r>
          </a:p>
          <a:p>
            <a:r>
              <a:rPr lang="ru-RU" dirty="0" smtClean="0"/>
              <a:t>если приложение относится к одному из однородных членов предложения – для внесения ясности.</a:t>
            </a: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sz="2800" b="1" dirty="0" smtClean="0">
                <a:solidFill>
                  <a:srgbClr val="00B050"/>
                </a:solidFill>
              </a:rPr>
              <a:t>Тренинг</a:t>
            </a:r>
            <a:endParaRPr lang="ru-RU" sz="2800" b="1" dirty="0">
              <a:solidFill>
                <a:srgbClr val="00B050"/>
              </a:solidFill>
            </a:endParaRPr>
          </a:p>
        </p:txBody>
      </p:sp>
      <p:sp>
        <p:nvSpPr>
          <p:cNvPr id="3" name="Содержимое 2"/>
          <p:cNvSpPr>
            <a:spLocks noGrp="1"/>
          </p:cNvSpPr>
          <p:nvPr>
            <p:ph idx="1"/>
          </p:nvPr>
        </p:nvSpPr>
        <p:spPr>
          <a:xfrm>
            <a:off x="457200" y="764704"/>
            <a:ext cx="8229600" cy="5760640"/>
          </a:xfrm>
        </p:spPr>
        <p:txBody>
          <a:bodyPr>
            <a:normAutofit lnSpcReduction="10000"/>
          </a:bodyPr>
          <a:lstStyle/>
          <a:p>
            <a:pPr>
              <a:buNone/>
            </a:pPr>
            <a:r>
              <a:rPr lang="ru-RU" dirty="0" smtClean="0">
                <a:solidFill>
                  <a:srgbClr val="0070C0"/>
                </a:solidFill>
              </a:rPr>
              <a:t>    Вставьте недостающие знаки препинания</a:t>
            </a:r>
            <a:r>
              <a:rPr lang="ru-RU" dirty="0" smtClean="0"/>
              <a:t>.</a:t>
            </a:r>
          </a:p>
          <a:p>
            <a:pPr>
              <a:buNone/>
            </a:pPr>
            <a:r>
              <a:rPr lang="ru-RU" dirty="0" smtClean="0"/>
              <a:t>    Костя мальчик лет десяти возбуждал мое любопытство своим задумчивым и печальным взором (И.С. Тургенев). Мы артиллеристы хлопотали около орудий (Л.Н. Толстой). Мне предстоял переход через невысокие горы естественную границу Карского пашалыка (А.С. Пушкин). С дедушкой этим </a:t>
            </a:r>
            <a:r>
              <a:rPr lang="ru-RU" dirty="0" err="1" smtClean="0"/>
              <a:t>Минаем</a:t>
            </a:r>
            <a:r>
              <a:rPr lang="ru-RU" dirty="0" smtClean="0"/>
              <a:t> я уж лет тридцать хожу (Н.А. Некрасов). От утеса к утесу через разрез вел мост чудо инженерного искусства (И.А. Гончаров).</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192688"/>
          </a:xfrm>
        </p:spPr>
        <p:txBody>
          <a:bodyPr>
            <a:normAutofit lnSpcReduction="10000"/>
          </a:bodyPr>
          <a:lstStyle/>
          <a:p>
            <a:pPr>
              <a:buNone/>
            </a:pPr>
            <a:r>
              <a:rPr lang="ru-RU" dirty="0" smtClean="0"/>
              <a:t>    Костя</a:t>
            </a:r>
            <a:r>
              <a:rPr lang="ru-RU" b="1" dirty="0" smtClean="0">
                <a:solidFill>
                  <a:srgbClr val="FF0000"/>
                </a:solidFill>
              </a:rPr>
              <a:t>, </a:t>
            </a:r>
            <a:r>
              <a:rPr lang="ru-RU" dirty="0" smtClean="0"/>
              <a:t>мальчик лет десяти</a:t>
            </a:r>
            <a:r>
              <a:rPr lang="ru-RU" b="1" dirty="0" smtClean="0">
                <a:solidFill>
                  <a:srgbClr val="FF0000"/>
                </a:solidFill>
              </a:rPr>
              <a:t>, </a:t>
            </a:r>
            <a:r>
              <a:rPr lang="ru-RU" dirty="0" smtClean="0"/>
              <a:t>возбуждал мое любопытство своим задумчивым и печальным взором (И.С. Тургенев). </a:t>
            </a:r>
          </a:p>
          <a:p>
            <a:pPr>
              <a:buNone/>
            </a:pPr>
            <a:r>
              <a:rPr lang="ru-RU" dirty="0"/>
              <a:t> </a:t>
            </a:r>
            <a:r>
              <a:rPr lang="ru-RU" dirty="0" smtClean="0"/>
              <a:t>   Мы</a:t>
            </a:r>
            <a:r>
              <a:rPr lang="ru-RU" b="1" dirty="0" smtClean="0">
                <a:solidFill>
                  <a:srgbClr val="FF0000"/>
                </a:solidFill>
              </a:rPr>
              <a:t>,</a:t>
            </a:r>
            <a:r>
              <a:rPr lang="ru-RU" dirty="0" smtClean="0"/>
              <a:t> артиллеристы</a:t>
            </a:r>
            <a:r>
              <a:rPr lang="ru-RU" b="1" dirty="0" smtClean="0">
                <a:solidFill>
                  <a:srgbClr val="FF0000"/>
                </a:solidFill>
              </a:rPr>
              <a:t>,</a:t>
            </a:r>
            <a:r>
              <a:rPr lang="ru-RU" dirty="0" smtClean="0"/>
              <a:t> хлопотали около орудий (Л.Н. Толстой). </a:t>
            </a:r>
          </a:p>
          <a:p>
            <a:pPr>
              <a:buNone/>
            </a:pPr>
            <a:r>
              <a:rPr lang="ru-RU" dirty="0"/>
              <a:t> </a:t>
            </a:r>
            <a:r>
              <a:rPr lang="ru-RU" dirty="0" smtClean="0"/>
              <a:t>   Мне предстоял переход через невысокие горы</a:t>
            </a:r>
            <a:r>
              <a:rPr lang="ru-RU" b="1" dirty="0" smtClean="0">
                <a:solidFill>
                  <a:srgbClr val="FF0000"/>
                </a:solidFill>
              </a:rPr>
              <a:t>, </a:t>
            </a:r>
            <a:r>
              <a:rPr lang="ru-RU" dirty="0" smtClean="0"/>
              <a:t>естественную границу Карского пашалыка (А.С. Пушкин).</a:t>
            </a:r>
          </a:p>
          <a:p>
            <a:pPr>
              <a:buNone/>
            </a:pPr>
            <a:r>
              <a:rPr lang="ru-RU" dirty="0"/>
              <a:t> </a:t>
            </a:r>
            <a:r>
              <a:rPr lang="ru-RU" dirty="0" smtClean="0"/>
              <a:t>    С дедушкой этим </a:t>
            </a:r>
            <a:r>
              <a:rPr lang="ru-RU" dirty="0" err="1" smtClean="0"/>
              <a:t>Минаем</a:t>
            </a:r>
            <a:r>
              <a:rPr lang="ru-RU" dirty="0" smtClean="0"/>
              <a:t> я уж лет  тридцать хожу (Н.А. Некрасов). </a:t>
            </a:r>
          </a:p>
          <a:p>
            <a:pPr>
              <a:buNone/>
            </a:pPr>
            <a:r>
              <a:rPr lang="ru-RU" dirty="0"/>
              <a:t> </a:t>
            </a:r>
            <a:r>
              <a:rPr lang="ru-RU" dirty="0" smtClean="0"/>
              <a:t>   От утеса к утесу через разрез вел мост </a:t>
            </a:r>
            <a:r>
              <a:rPr lang="ru-RU" b="1" dirty="0" smtClean="0">
                <a:solidFill>
                  <a:srgbClr val="FF0000"/>
                </a:solidFill>
              </a:rPr>
              <a:t>- </a:t>
            </a:r>
            <a:r>
              <a:rPr lang="ru-RU" dirty="0" smtClean="0"/>
              <a:t>чудо инженерного искусства (И.А. Гончаров).</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sz="2800" b="1" dirty="0" smtClean="0">
                <a:solidFill>
                  <a:srgbClr val="00B050"/>
                </a:solidFill>
              </a:rPr>
              <a:t>Тренинг</a:t>
            </a:r>
            <a:endParaRPr lang="ru-RU" sz="2800" b="1" dirty="0">
              <a:solidFill>
                <a:srgbClr val="00B050"/>
              </a:solidFill>
            </a:endParaRPr>
          </a:p>
        </p:txBody>
      </p:sp>
      <p:sp>
        <p:nvSpPr>
          <p:cNvPr id="3" name="Содержимое 2"/>
          <p:cNvSpPr>
            <a:spLocks noGrp="1"/>
          </p:cNvSpPr>
          <p:nvPr>
            <p:ph idx="1"/>
          </p:nvPr>
        </p:nvSpPr>
        <p:spPr>
          <a:xfrm>
            <a:off x="457200" y="908720"/>
            <a:ext cx="8229600" cy="5544616"/>
          </a:xfrm>
        </p:spPr>
        <p:txBody>
          <a:bodyPr>
            <a:normAutofit lnSpcReduction="10000"/>
          </a:bodyPr>
          <a:lstStyle/>
          <a:p>
            <a:pPr>
              <a:buNone/>
            </a:pPr>
            <a:r>
              <a:rPr lang="ru-RU" dirty="0" smtClean="0"/>
              <a:t>    </a:t>
            </a:r>
            <a:r>
              <a:rPr lang="ru-RU" dirty="0" smtClean="0">
                <a:solidFill>
                  <a:srgbClr val="0070C0"/>
                </a:solidFill>
              </a:rPr>
              <a:t>Перепишите, вставляя, где следует, запятые.</a:t>
            </a:r>
          </a:p>
          <a:p>
            <a:pPr>
              <a:buNone/>
            </a:pPr>
            <a:r>
              <a:rPr lang="ru-RU" dirty="0" smtClean="0"/>
              <a:t>    К озеру можно проехать лесом или по дороге. Нам пришлось обходить балку или степной овраг. Весь день туристы шли или по речке или по полю. Ученый пользовался при чтении рукописей лупой или увеличительным стеклом. К вам завтра зайдет слесарь или прораб. По сторонам ледника тянулись морены или ряды валунов.</a:t>
            </a:r>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048672"/>
          </a:xfrm>
        </p:spPr>
        <p:txBody>
          <a:bodyPr>
            <a:normAutofit/>
          </a:bodyPr>
          <a:lstStyle/>
          <a:p>
            <a:pPr>
              <a:buNone/>
            </a:pPr>
            <a:r>
              <a:rPr lang="ru-RU" sz="3600" dirty="0" smtClean="0"/>
              <a:t>    К озеру можно проехать лесом или по дороге. Нам пришлось обходить балку</a:t>
            </a:r>
            <a:r>
              <a:rPr lang="ru-RU" sz="3600" b="1" dirty="0" smtClean="0">
                <a:solidFill>
                  <a:srgbClr val="FF0000"/>
                </a:solidFill>
              </a:rPr>
              <a:t>,</a:t>
            </a:r>
            <a:r>
              <a:rPr lang="ru-RU" sz="3600" dirty="0" smtClean="0"/>
              <a:t> или степной овраг. Весь день туристы шли или по речке или по полю. Ученый пользовался при чтении рукописей лупой</a:t>
            </a:r>
            <a:r>
              <a:rPr lang="ru-RU" sz="3600" b="1" dirty="0" smtClean="0">
                <a:solidFill>
                  <a:srgbClr val="FF0000"/>
                </a:solidFill>
              </a:rPr>
              <a:t>,</a:t>
            </a:r>
            <a:r>
              <a:rPr lang="ru-RU" sz="3600" dirty="0" smtClean="0"/>
              <a:t> или увеличительным стеклом. К вам завтра зайдет слесарь или прораб. По сторонам ледника тянулись морены</a:t>
            </a:r>
            <a:r>
              <a:rPr lang="ru-RU" sz="3600" b="1" dirty="0" smtClean="0">
                <a:solidFill>
                  <a:srgbClr val="FF0000"/>
                </a:solidFill>
              </a:rPr>
              <a:t>,</a:t>
            </a:r>
            <a:r>
              <a:rPr lang="ru-RU" sz="3600" dirty="0" smtClean="0"/>
              <a:t> или ряды валунов.</a:t>
            </a:r>
            <a:endParaRPr lang="ru-RU"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B050"/>
                </a:solidFill>
              </a:rPr>
              <a:t>Знаки препинания при нераспространённых приложениях</a:t>
            </a:r>
            <a:endParaRPr lang="ru-RU" b="1" dirty="0">
              <a:solidFill>
                <a:srgbClr val="00B050"/>
              </a:solidFill>
            </a:endParaRPr>
          </a:p>
        </p:txBody>
      </p:sp>
      <p:sp>
        <p:nvSpPr>
          <p:cNvPr id="3" name="Содержимое 2"/>
          <p:cNvSpPr>
            <a:spLocks noGrp="1"/>
          </p:cNvSpPr>
          <p:nvPr>
            <p:ph idx="1"/>
          </p:nvPr>
        </p:nvSpPr>
        <p:spPr/>
        <p:txBody>
          <a:bodyPr>
            <a:normAutofit/>
          </a:bodyPr>
          <a:lstStyle/>
          <a:p>
            <a:pPr>
              <a:buNone/>
            </a:pPr>
            <a:r>
              <a:rPr lang="ru-RU" sz="4000" dirty="0" smtClean="0"/>
              <a:t>    Между одиночным приложением и определяемым словом — именем нарицательным — ставится дефис:</a:t>
            </a:r>
          </a:p>
          <a:p>
            <a:pPr>
              <a:buNone/>
            </a:pPr>
            <a:r>
              <a:rPr lang="ru-RU" sz="4000" dirty="0" smtClean="0"/>
              <a:t>   </a:t>
            </a:r>
            <a:r>
              <a:rPr lang="ru-RU" sz="4000" b="1" i="1" dirty="0" smtClean="0">
                <a:solidFill>
                  <a:schemeClr val="accent1"/>
                </a:solidFill>
              </a:rPr>
              <a:t>француз-учитель, инженер-разработчик, студент-медик.</a:t>
            </a:r>
            <a:endParaRPr lang="ru-RU" sz="4000" b="1" i="1" dirty="0">
              <a:solidFill>
                <a:schemeClr val="accent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b="1" dirty="0" smtClean="0">
                <a:solidFill>
                  <a:srgbClr val="00B050"/>
                </a:solidFill>
              </a:rPr>
              <a:t>Тренинг</a:t>
            </a:r>
            <a:endParaRPr lang="ru-RU" b="1" dirty="0">
              <a:solidFill>
                <a:srgbClr val="00B050"/>
              </a:solidFill>
            </a:endParaRPr>
          </a:p>
        </p:txBody>
      </p:sp>
      <p:sp>
        <p:nvSpPr>
          <p:cNvPr id="3" name="Содержимое 2"/>
          <p:cNvSpPr>
            <a:spLocks noGrp="1"/>
          </p:cNvSpPr>
          <p:nvPr>
            <p:ph idx="1"/>
          </p:nvPr>
        </p:nvSpPr>
        <p:spPr>
          <a:xfrm>
            <a:off x="457200" y="764704"/>
            <a:ext cx="8229600" cy="5688632"/>
          </a:xfrm>
        </p:spPr>
        <p:txBody>
          <a:bodyPr>
            <a:normAutofit lnSpcReduction="10000"/>
          </a:bodyPr>
          <a:lstStyle/>
          <a:p>
            <a:pPr>
              <a:buNone/>
            </a:pPr>
            <a:r>
              <a:rPr lang="ru-RU" dirty="0">
                <a:solidFill>
                  <a:srgbClr val="0070C0"/>
                </a:solidFill>
              </a:rPr>
              <a:t> </a:t>
            </a:r>
            <a:r>
              <a:rPr lang="ru-RU" dirty="0" smtClean="0">
                <a:solidFill>
                  <a:srgbClr val="0070C0"/>
                </a:solidFill>
              </a:rPr>
              <a:t>   Вставьте недостающие пунктуационные знаки.</a:t>
            </a:r>
          </a:p>
          <a:p>
            <a:pPr>
              <a:buNone/>
            </a:pPr>
            <a:r>
              <a:rPr lang="ru-RU" dirty="0" smtClean="0"/>
              <a:t>    Порой раздавался звонок повестка к поезду (М. Горький). Каждую пятницу Цыганок запрягал в широкие сани гнедого мерина Шарапа, любимца бабушки хитрого озорника и сластену (М. Горький). Как они хороши Тянь-Шанские горы в закатных вечерних лучах (Дм. Фурманов). Праздник жизни, молодые годы я убил под тяжестью труда и поэтом баловнем свободы, другом лени не был никогда (Н.А. Некрасов).</a:t>
            </a: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332656"/>
            <a:ext cx="8229600" cy="6120680"/>
          </a:xfrm>
        </p:spPr>
        <p:txBody>
          <a:bodyPr/>
          <a:lstStyle/>
          <a:p>
            <a:pPr>
              <a:buNone/>
            </a:pPr>
            <a:r>
              <a:rPr lang="ru-RU" dirty="0" smtClean="0"/>
              <a:t>    Порой раздавался звонок</a:t>
            </a:r>
            <a:r>
              <a:rPr lang="ru-RU" b="1" dirty="0" smtClean="0">
                <a:solidFill>
                  <a:srgbClr val="FF0000"/>
                </a:solidFill>
              </a:rPr>
              <a:t>,</a:t>
            </a:r>
            <a:r>
              <a:rPr lang="ru-RU" dirty="0" smtClean="0"/>
              <a:t> повестка к поезду (М. Горький). Каждую пятницу Цыганок запрягал в широкие сани гнедого мерина Шарапа, любимца бабушки</a:t>
            </a:r>
            <a:r>
              <a:rPr lang="ru-RU" b="1" dirty="0" smtClean="0">
                <a:solidFill>
                  <a:srgbClr val="FF0000"/>
                </a:solidFill>
              </a:rPr>
              <a:t>, </a:t>
            </a:r>
            <a:r>
              <a:rPr lang="ru-RU" dirty="0" smtClean="0"/>
              <a:t>хитрого озорника и сластену (М. Горький). Как они хороши Тянь-Шанские горы в закатных вечерних лучах (Дм. Фурманов). Праздник жизни, молодые годы</a:t>
            </a:r>
            <a:r>
              <a:rPr lang="ru-RU" b="1" dirty="0" smtClean="0">
                <a:solidFill>
                  <a:srgbClr val="FF0000"/>
                </a:solidFill>
              </a:rPr>
              <a:t>,</a:t>
            </a:r>
            <a:r>
              <a:rPr lang="ru-RU" dirty="0" smtClean="0"/>
              <a:t> я убил под тяжестью труда и поэтом баловнем свободы, другом лени не был никогда (Н.А. Некрасов).</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dirty="0" smtClean="0">
                <a:solidFill>
                  <a:srgbClr val="00B050"/>
                </a:solidFill>
              </a:rPr>
              <a:t>Тренинг</a:t>
            </a:r>
            <a:endParaRPr lang="ru-RU" b="1" dirty="0">
              <a:solidFill>
                <a:srgbClr val="00B050"/>
              </a:solidFill>
            </a:endParaRPr>
          </a:p>
        </p:txBody>
      </p:sp>
      <p:sp>
        <p:nvSpPr>
          <p:cNvPr id="3" name="Содержимое 2"/>
          <p:cNvSpPr>
            <a:spLocks noGrp="1"/>
          </p:cNvSpPr>
          <p:nvPr>
            <p:ph idx="1"/>
          </p:nvPr>
        </p:nvSpPr>
        <p:spPr>
          <a:xfrm>
            <a:off x="457200" y="764704"/>
            <a:ext cx="8229600" cy="5832648"/>
          </a:xfrm>
        </p:spPr>
        <p:txBody>
          <a:bodyPr>
            <a:normAutofit fontScale="92500" lnSpcReduction="20000"/>
          </a:bodyPr>
          <a:lstStyle/>
          <a:p>
            <a:pPr>
              <a:buNone/>
            </a:pPr>
            <a:r>
              <a:rPr lang="ru-RU" dirty="0" smtClean="0">
                <a:solidFill>
                  <a:srgbClr val="0070C0"/>
                </a:solidFill>
              </a:rPr>
              <a:t>     Вставьте недостающие пунктуационные знаки.</a:t>
            </a:r>
          </a:p>
          <a:p>
            <a:pPr>
              <a:buNone/>
            </a:pPr>
            <a:r>
              <a:rPr lang="ru-RU" dirty="0" smtClean="0"/>
              <a:t>    Сначала какой-нибудь младенец новичок читал «Царю небесный», потом пели, потом отец Михаил наш законоучитель, вечно страдающий флюсом, жиденьким тенорком читал главу из Евангелия… (Н.А Заболоцкий). Здесь, в великолепном городе, действует кинематограф «Фурор» (Н.А. Заболоцкий). Потом появилась у меня другая любовь бледная, как лилия, дочка немца провизора Рита </a:t>
            </a:r>
            <a:r>
              <a:rPr lang="ru-RU" dirty="0" err="1" smtClean="0"/>
              <a:t>Витман</a:t>
            </a:r>
            <a:r>
              <a:rPr lang="ru-RU" dirty="0" smtClean="0"/>
              <a:t> (Н.А. Заболоцкий). Это был хороший, дружелюбно настроенный к нам и прогрессивный человек… (Н.А. Заболоцкий).</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p:spPr>
        <p:txBody>
          <a:bodyPr>
            <a:normAutofit lnSpcReduction="10000"/>
          </a:bodyPr>
          <a:lstStyle/>
          <a:p>
            <a:pPr>
              <a:buNone/>
            </a:pPr>
            <a:r>
              <a:rPr lang="ru-RU" dirty="0" smtClean="0"/>
              <a:t>   Сначала какой-нибудь младенец</a:t>
            </a:r>
            <a:r>
              <a:rPr lang="ru-RU" b="1" dirty="0" smtClean="0">
                <a:solidFill>
                  <a:srgbClr val="FF0000"/>
                </a:solidFill>
              </a:rPr>
              <a:t>-</a:t>
            </a:r>
            <a:r>
              <a:rPr lang="ru-RU" dirty="0" smtClean="0"/>
              <a:t> новичок читал «Царю небесный», потом пели, потом отец Михаил</a:t>
            </a:r>
            <a:r>
              <a:rPr lang="ru-RU" b="1" dirty="0" smtClean="0">
                <a:solidFill>
                  <a:srgbClr val="FF0000"/>
                </a:solidFill>
              </a:rPr>
              <a:t>,</a:t>
            </a:r>
            <a:r>
              <a:rPr lang="ru-RU" dirty="0" smtClean="0"/>
              <a:t> наш законоучитель, вечно страдающий флюсом, жиденьким тенорком читал главу из Евангелия… (Н.А Заболоцкий). Здесь, в великолепном городе, действует кинематограф «Фурор» (Н.А. Заболоцкий). Потом появилась у меня другая любовь</a:t>
            </a:r>
            <a:r>
              <a:rPr lang="ru-RU" b="1" dirty="0" smtClean="0">
                <a:solidFill>
                  <a:srgbClr val="FF0000"/>
                </a:solidFill>
              </a:rPr>
              <a:t>,</a:t>
            </a:r>
            <a:r>
              <a:rPr lang="ru-RU" dirty="0" smtClean="0"/>
              <a:t> бледная, как лилия, дочка немца провизора Рита </a:t>
            </a:r>
            <a:r>
              <a:rPr lang="ru-RU" dirty="0" err="1" smtClean="0"/>
              <a:t>Витман</a:t>
            </a:r>
            <a:r>
              <a:rPr lang="ru-RU" dirty="0" smtClean="0"/>
              <a:t> (Н.А. Заболоцкий). Это был хороший, дружелюбно настроенный к нам и прогрессивный человек… (Н.А. Заболоцкий).</a:t>
            </a: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b="1" dirty="0" smtClean="0">
                <a:solidFill>
                  <a:srgbClr val="00B050"/>
                </a:solidFill>
              </a:rPr>
              <a:t>Тренинг</a:t>
            </a:r>
            <a:endParaRPr lang="ru-RU" b="1" dirty="0">
              <a:solidFill>
                <a:srgbClr val="00B050"/>
              </a:solidFill>
            </a:endParaRPr>
          </a:p>
        </p:txBody>
      </p:sp>
      <p:sp>
        <p:nvSpPr>
          <p:cNvPr id="3" name="Содержимое 2"/>
          <p:cNvSpPr>
            <a:spLocks noGrp="1"/>
          </p:cNvSpPr>
          <p:nvPr>
            <p:ph idx="1"/>
          </p:nvPr>
        </p:nvSpPr>
        <p:spPr>
          <a:xfrm>
            <a:off x="457200" y="692696"/>
            <a:ext cx="8229600" cy="5832648"/>
          </a:xfrm>
        </p:spPr>
        <p:txBody>
          <a:bodyPr>
            <a:normAutofit fontScale="92500"/>
          </a:bodyPr>
          <a:lstStyle/>
          <a:p>
            <a:pPr>
              <a:buNone/>
            </a:pPr>
            <a:r>
              <a:rPr lang="ru-RU" dirty="0" smtClean="0"/>
              <a:t>    </a:t>
            </a:r>
            <a:r>
              <a:rPr lang="ru-RU" dirty="0" smtClean="0">
                <a:solidFill>
                  <a:srgbClr val="0070C0"/>
                </a:solidFill>
              </a:rPr>
              <a:t>Вставьте недостающие пунктуационные знаки.</a:t>
            </a:r>
          </a:p>
          <a:p>
            <a:pPr>
              <a:buNone/>
            </a:pPr>
            <a:r>
              <a:rPr lang="ru-RU" dirty="0" smtClean="0"/>
              <a:t>    На корабле плыл еще чех человек старый и невеселый (В.Г. Короленко). Орлы спутники войск, поднялись над горою (А.С. Пушкин). В мачтовом сосняке водились ценимые любителями синицы </a:t>
            </a:r>
            <a:r>
              <a:rPr lang="ru-RU" dirty="0" err="1" smtClean="0"/>
              <a:t>аполлоновки</a:t>
            </a:r>
            <a:r>
              <a:rPr lang="ru-RU" dirty="0" smtClean="0"/>
              <a:t> длиннохвостые белые птички редкой красоты (М. Горький). Я ваш старинный сват и кум пришел мириться к вам (И.А. Крылов). Ему, здоровому человеку хотелось кинуться и лететь как эти чайки (В.Г. Короленко).</a:t>
            </a: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lstStyle/>
          <a:p>
            <a:pPr>
              <a:buNone/>
            </a:pPr>
            <a:r>
              <a:rPr lang="ru-RU" dirty="0" smtClean="0"/>
              <a:t>    На корабле плыл еще чех</a:t>
            </a:r>
            <a:r>
              <a:rPr lang="ru-RU" b="1" dirty="0" smtClean="0">
                <a:solidFill>
                  <a:srgbClr val="FF0000"/>
                </a:solidFill>
              </a:rPr>
              <a:t>, </a:t>
            </a:r>
            <a:r>
              <a:rPr lang="ru-RU" dirty="0" smtClean="0"/>
              <a:t>человек старый и невеселый (В.Г. Короленко). Орлы</a:t>
            </a:r>
            <a:r>
              <a:rPr lang="ru-RU" b="1" dirty="0" smtClean="0">
                <a:solidFill>
                  <a:srgbClr val="FF0000"/>
                </a:solidFill>
              </a:rPr>
              <a:t>, </a:t>
            </a:r>
            <a:r>
              <a:rPr lang="ru-RU" dirty="0" smtClean="0"/>
              <a:t>спутники войск, поднялись над горою (А.С. Пушкин). В мачтовом сосняке водились ценимые любителями синицы </a:t>
            </a:r>
            <a:r>
              <a:rPr lang="ru-RU" dirty="0" err="1" smtClean="0"/>
              <a:t>аполлоновки</a:t>
            </a:r>
            <a:r>
              <a:rPr lang="ru-RU" b="1" dirty="0" smtClean="0">
                <a:solidFill>
                  <a:srgbClr val="FF0000"/>
                </a:solidFill>
              </a:rPr>
              <a:t>,</a:t>
            </a:r>
            <a:r>
              <a:rPr lang="ru-RU" dirty="0" smtClean="0"/>
              <a:t>  длиннохвостые белые птички редкой красоты (М. Горький). Я</a:t>
            </a:r>
            <a:r>
              <a:rPr lang="ru-RU" b="1" dirty="0" smtClean="0">
                <a:solidFill>
                  <a:srgbClr val="FF0000"/>
                </a:solidFill>
              </a:rPr>
              <a:t>,</a:t>
            </a:r>
            <a:r>
              <a:rPr lang="ru-RU" dirty="0" smtClean="0"/>
              <a:t> ваш старинный сват и кум</a:t>
            </a:r>
            <a:r>
              <a:rPr lang="ru-RU" b="1" dirty="0" smtClean="0">
                <a:solidFill>
                  <a:srgbClr val="FF0000"/>
                </a:solidFill>
              </a:rPr>
              <a:t>,</a:t>
            </a:r>
            <a:r>
              <a:rPr lang="ru-RU" dirty="0" smtClean="0"/>
              <a:t> пришел мириться к вам (И.А. Крылов). Ему, здоровому человеку</a:t>
            </a:r>
            <a:r>
              <a:rPr lang="ru-RU" b="1" dirty="0" smtClean="0">
                <a:solidFill>
                  <a:srgbClr val="FF0000"/>
                </a:solidFill>
              </a:rPr>
              <a:t>, </a:t>
            </a:r>
            <a:r>
              <a:rPr lang="ru-RU" dirty="0" smtClean="0"/>
              <a:t>хотелось кинуться и лететь как эти чайки (В.Г. Короленко).</a:t>
            </a: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u-RU" b="1" dirty="0" smtClean="0">
                <a:solidFill>
                  <a:srgbClr val="00B050"/>
                </a:solidFill>
              </a:rPr>
              <a:t>Тренинг</a:t>
            </a:r>
            <a:endParaRPr lang="ru-RU" b="1" dirty="0">
              <a:solidFill>
                <a:srgbClr val="00B050"/>
              </a:solidFill>
            </a:endParaRPr>
          </a:p>
        </p:txBody>
      </p:sp>
      <p:sp>
        <p:nvSpPr>
          <p:cNvPr id="3" name="Содержимое 2"/>
          <p:cNvSpPr>
            <a:spLocks noGrp="1"/>
          </p:cNvSpPr>
          <p:nvPr>
            <p:ph idx="1"/>
          </p:nvPr>
        </p:nvSpPr>
        <p:spPr>
          <a:xfrm>
            <a:off x="457200" y="764704"/>
            <a:ext cx="8229600" cy="6093296"/>
          </a:xfrm>
        </p:spPr>
        <p:txBody>
          <a:bodyPr>
            <a:normAutofit fontScale="85000" lnSpcReduction="20000"/>
          </a:bodyPr>
          <a:lstStyle/>
          <a:p>
            <a:pPr>
              <a:buNone/>
            </a:pPr>
            <a:r>
              <a:rPr lang="ru-RU" dirty="0" smtClean="0"/>
              <a:t>    </a:t>
            </a:r>
            <a:r>
              <a:rPr lang="ru-RU" dirty="0" smtClean="0">
                <a:solidFill>
                  <a:srgbClr val="0070C0"/>
                </a:solidFill>
              </a:rPr>
              <a:t>Вставьте недостающие пунктуационные знаки.</a:t>
            </a:r>
          </a:p>
          <a:p>
            <a:pPr>
              <a:buNone/>
            </a:pPr>
            <a:r>
              <a:rPr lang="ru-RU" dirty="0" smtClean="0"/>
              <a:t>     За баррикадами из мешков песка, возле тяжелых противотанковых пулеметов, стояли запасными номерами наводчики комсомольцы (А.П. Гайдар). И реки, эти замерзшие царственные красавицы вздрагивали, покрывались туманом и уже грозили нам неисчислимыми бедами (Н.А. Заболоцкий). Эти великовозрастные парни аккуратные второгодники, сидели рядом на «камчатке» и били воплощением всех пороков, доступных нашему воображению (Н.А. Заболоцкий). Наш надзиратель «Бобка», а то и сам инспектор могут нагрянуть к нам в любое время (Н.А. Заболоцкий). Я мечтала быть художницей. И даже по совету одной очень дальней приготовишки одноклассницы написала это желание на листочке бумаги, листочек сначала пожевала, а потом выбросила из окна вагона (Тэффи).</a:t>
            </a:r>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fontScale="85000" lnSpcReduction="20000"/>
          </a:bodyPr>
          <a:lstStyle/>
          <a:p>
            <a:pPr>
              <a:buNone/>
            </a:pPr>
            <a:r>
              <a:rPr lang="ru-RU" dirty="0" smtClean="0"/>
              <a:t>    За баррикадами из мешков песка, возле тяжелых противотанковых пулеметов, стояли запасными номерами наводчики </a:t>
            </a:r>
            <a:r>
              <a:rPr lang="ru-RU" b="1" dirty="0" smtClean="0">
                <a:solidFill>
                  <a:srgbClr val="FF0000"/>
                </a:solidFill>
              </a:rPr>
              <a:t>- </a:t>
            </a:r>
            <a:r>
              <a:rPr lang="ru-RU" dirty="0" smtClean="0"/>
              <a:t>комсомольцы (А.П. Гайдар). И реки, эти замерзшие царственные красавицы</a:t>
            </a:r>
            <a:r>
              <a:rPr lang="ru-RU" b="1" dirty="0" smtClean="0">
                <a:solidFill>
                  <a:srgbClr val="FF0000"/>
                </a:solidFill>
              </a:rPr>
              <a:t>, </a:t>
            </a:r>
            <a:r>
              <a:rPr lang="ru-RU" dirty="0" smtClean="0"/>
              <a:t>вздрагивали, покрывались туманом и уже грозили нам неисчислимыми бедами (Н.А. Заболоцкий). Эти великовозрастные парни</a:t>
            </a:r>
            <a:r>
              <a:rPr lang="ru-RU" b="1" dirty="0" smtClean="0">
                <a:solidFill>
                  <a:srgbClr val="FF0000"/>
                </a:solidFill>
              </a:rPr>
              <a:t>, </a:t>
            </a:r>
            <a:r>
              <a:rPr lang="ru-RU" dirty="0" smtClean="0"/>
              <a:t>аккуратные второгодники, сидели рядом на «камчатке» и били воплощением всех пороков, доступных нашему воображению (Н.А. Заболоцкий). Наш надзиратель «Бобка», а то и сам инспектор могут нагрянуть к нам в любое время (Н.А. Заболоцкий). Я мечтала быть художницей. И даже по совету одной очень дальней приготовишки</a:t>
            </a:r>
            <a:r>
              <a:rPr lang="ru-RU" b="1" dirty="0" smtClean="0">
                <a:solidFill>
                  <a:srgbClr val="FF0000"/>
                </a:solidFill>
              </a:rPr>
              <a:t> - </a:t>
            </a:r>
            <a:r>
              <a:rPr lang="ru-RU" dirty="0" smtClean="0"/>
              <a:t>одноклассницы написала это желание на листочке бумаги, листочек сначала пожевала, а потом выбросила из окна вагона (Тэффи).</a:t>
            </a:r>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ru-RU" b="1" dirty="0" smtClean="0">
                <a:solidFill>
                  <a:srgbClr val="00B050"/>
                </a:solidFill>
              </a:rPr>
              <a:t>Список литературы</a:t>
            </a:r>
            <a:br>
              <a:rPr lang="ru-RU" b="1" dirty="0" smtClean="0">
                <a:solidFill>
                  <a:srgbClr val="00B050"/>
                </a:solidFill>
              </a:rPr>
            </a:br>
            <a:endParaRPr lang="ru-RU" b="1" dirty="0">
              <a:solidFill>
                <a:srgbClr val="00B050"/>
              </a:solidFill>
            </a:endParaRPr>
          </a:p>
        </p:txBody>
      </p:sp>
      <p:sp>
        <p:nvSpPr>
          <p:cNvPr id="3" name="Содержимое 2"/>
          <p:cNvSpPr>
            <a:spLocks noGrp="1"/>
          </p:cNvSpPr>
          <p:nvPr>
            <p:ph idx="1"/>
          </p:nvPr>
        </p:nvSpPr>
        <p:spPr/>
        <p:txBody>
          <a:bodyPr>
            <a:normAutofit/>
          </a:bodyPr>
          <a:lstStyle/>
          <a:p>
            <a:r>
              <a:rPr lang="ru-RU" dirty="0" err="1" smtClean="0"/>
              <a:t>Валгина</a:t>
            </a:r>
            <a:r>
              <a:rPr lang="ru-RU" dirty="0" smtClean="0"/>
              <a:t> Н.С., </a:t>
            </a:r>
            <a:r>
              <a:rPr lang="ru-RU" dirty="0" err="1" smtClean="0"/>
              <a:t>Свелышева</a:t>
            </a:r>
            <a:r>
              <a:rPr lang="ru-RU" dirty="0" smtClean="0"/>
              <a:t> В.Н. Орфография и Пунктуация: Справочник. – М., 1993.</a:t>
            </a:r>
          </a:p>
          <a:p>
            <a:r>
              <a:rPr lang="ru-RU" dirty="0" smtClean="0"/>
              <a:t>Баранова М.Т., </a:t>
            </a:r>
            <a:r>
              <a:rPr lang="ru-RU" dirty="0" err="1" smtClean="0"/>
              <a:t>Костяева</a:t>
            </a:r>
            <a:r>
              <a:rPr lang="ru-RU" dirty="0" smtClean="0"/>
              <a:t> Т.А., Прудникова А.В. Русский язык: Справочник для учащихся. - М, 1984.</a:t>
            </a:r>
          </a:p>
          <a:p>
            <a:r>
              <a:rPr lang="ru-RU" dirty="0" err="1" smtClean="0"/>
              <a:t>Лекант</a:t>
            </a:r>
            <a:r>
              <a:rPr lang="ru-RU" dirty="0" smtClean="0"/>
              <a:t> П.А. Сборник упражнений по синтаксису современного русского языка. – М., 1989.</a:t>
            </a:r>
            <a:endParaRPr lang="ru-R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rPr>
              <a:t>Интернет-источник</a:t>
            </a:r>
            <a:endParaRPr lang="ru-RU" b="1" dirty="0">
              <a:solidFill>
                <a:srgbClr val="00B050"/>
              </a:solidFill>
            </a:endParaRPr>
          </a:p>
        </p:txBody>
      </p:sp>
      <p:sp>
        <p:nvSpPr>
          <p:cNvPr id="3" name="Содержимое 2"/>
          <p:cNvSpPr>
            <a:spLocks noGrp="1"/>
          </p:cNvSpPr>
          <p:nvPr>
            <p:ph idx="1"/>
          </p:nvPr>
        </p:nvSpPr>
        <p:spPr/>
        <p:txBody>
          <a:bodyPr/>
          <a:lstStyle/>
          <a:p>
            <a:pPr>
              <a:buNone/>
            </a:pPr>
            <a:r>
              <a:rPr lang="en-US" dirty="0" smtClean="0">
                <a:hlinkClick r:id="rId2"/>
              </a:rPr>
              <a:t>http://tele.edu.27.ru</a:t>
            </a: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4000" b="1" dirty="0" smtClean="0">
                <a:solidFill>
                  <a:srgbClr val="00B050"/>
                </a:solidFill>
              </a:rPr>
              <a:t>Дефис не ставится</a:t>
            </a:r>
            <a:endParaRPr lang="ru-RU" sz="4000" b="1" dirty="0">
              <a:solidFill>
                <a:srgbClr val="00B050"/>
              </a:solidFill>
            </a:endParaRPr>
          </a:p>
        </p:txBody>
      </p:sp>
      <p:sp>
        <p:nvSpPr>
          <p:cNvPr id="3" name="Содержимое 2"/>
          <p:cNvSpPr>
            <a:spLocks noGrp="1"/>
          </p:cNvSpPr>
          <p:nvPr>
            <p:ph idx="1"/>
          </p:nvPr>
        </p:nvSpPr>
        <p:spPr>
          <a:xfrm>
            <a:off x="457200" y="980728"/>
            <a:ext cx="8229600" cy="5472608"/>
          </a:xfrm>
        </p:spPr>
        <p:txBody>
          <a:bodyPr/>
          <a:lstStyle/>
          <a:p>
            <a:pPr>
              <a:buNone/>
            </a:pPr>
            <a:r>
              <a:rPr lang="ru-RU" dirty="0" smtClean="0"/>
              <a:t>1</a:t>
            </a:r>
            <a:r>
              <a:rPr lang="ru-RU" sz="4000" dirty="0" smtClean="0"/>
              <a:t>. Если стоящее перед определяемым существительным приложение можно заменить однокоренным прилагательным.</a:t>
            </a:r>
          </a:p>
          <a:p>
            <a:pPr>
              <a:buNone/>
            </a:pPr>
            <a:r>
              <a:rPr lang="ru-RU" sz="4000" dirty="0" smtClean="0"/>
              <a:t>    Пример: </a:t>
            </a:r>
            <a:r>
              <a:rPr lang="ru-RU" sz="4000" b="1" i="1" dirty="0" smtClean="0">
                <a:solidFill>
                  <a:schemeClr val="accent1"/>
                </a:solidFill>
              </a:rPr>
              <a:t>старик сторож (старый сторож), умница собака (умная собака), гигант завод (гигантский завод)</a:t>
            </a:r>
            <a:endParaRPr lang="ru-RU" sz="4000" b="1" i="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dirty="0" smtClean="0">
                <a:solidFill>
                  <a:srgbClr val="00B050"/>
                </a:solidFill>
              </a:rPr>
              <a:t>Дефис не ставится</a:t>
            </a:r>
            <a:endParaRPr lang="ru-RU" dirty="0"/>
          </a:p>
        </p:txBody>
      </p:sp>
      <p:sp>
        <p:nvSpPr>
          <p:cNvPr id="3" name="Содержимое 2"/>
          <p:cNvSpPr>
            <a:spLocks noGrp="1"/>
          </p:cNvSpPr>
          <p:nvPr>
            <p:ph idx="1"/>
          </p:nvPr>
        </p:nvSpPr>
        <p:spPr>
          <a:xfrm>
            <a:off x="457200" y="980728"/>
            <a:ext cx="8229600" cy="5472608"/>
          </a:xfrm>
        </p:spPr>
        <p:txBody>
          <a:bodyPr>
            <a:normAutofit lnSpcReduction="10000"/>
          </a:bodyPr>
          <a:lstStyle/>
          <a:p>
            <a:pPr>
              <a:buNone/>
            </a:pPr>
            <a:r>
              <a:rPr lang="ru-RU" dirty="0" smtClean="0"/>
              <a:t>2</a:t>
            </a:r>
            <a:r>
              <a:rPr lang="ru-RU" sz="3600" dirty="0" smtClean="0"/>
              <a:t>. Если на втором месте стоит имя собственное.</a:t>
            </a:r>
          </a:p>
          <a:p>
            <a:pPr>
              <a:buNone/>
            </a:pPr>
            <a:r>
              <a:rPr lang="ru-RU" sz="3600" dirty="0" smtClean="0"/>
              <a:t>    Пример</a:t>
            </a:r>
            <a:r>
              <a:rPr lang="ru-RU" sz="3600" b="1" i="1" dirty="0" smtClean="0">
                <a:solidFill>
                  <a:schemeClr val="accent1"/>
                </a:solidFill>
              </a:rPr>
              <a:t>: река Волга, город Новгород</a:t>
            </a:r>
            <a:endParaRPr lang="ru-RU" sz="3600" b="1" i="1" dirty="0">
              <a:solidFill>
                <a:schemeClr val="accent1"/>
              </a:solidFill>
            </a:endParaRPr>
          </a:p>
          <a:p>
            <a:pPr>
              <a:buNone/>
            </a:pPr>
            <a:r>
              <a:rPr lang="ru-RU" sz="3600" dirty="0" smtClean="0"/>
              <a:t>3. Если при определяемом существительном имеются два нераспространенных приложения, соединенные союзом И.</a:t>
            </a:r>
          </a:p>
          <a:p>
            <a:pPr>
              <a:buNone/>
            </a:pPr>
            <a:r>
              <a:rPr lang="ru-RU" sz="3600" dirty="0" smtClean="0"/>
              <a:t>    Пример: </a:t>
            </a:r>
            <a:r>
              <a:rPr lang="ru-RU" sz="3600" b="1" i="1" dirty="0" smtClean="0">
                <a:solidFill>
                  <a:schemeClr val="accent1"/>
                </a:solidFill>
              </a:rPr>
              <a:t>студенты биологи и географы, музыканты гитаристы и барабанщики</a:t>
            </a:r>
            <a:endParaRPr lang="ru-RU" sz="3600" b="1" i="1" dirty="0">
              <a:solidFill>
                <a:schemeClr val="accen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b="1" dirty="0" smtClean="0">
                <a:solidFill>
                  <a:srgbClr val="00B050"/>
                </a:solidFill>
              </a:rPr>
              <a:t>Дефис не ставится</a:t>
            </a:r>
            <a:endParaRPr lang="ru-RU" dirty="0"/>
          </a:p>
        </p:txBody>
      </p:sp>
      <p:sp>
        <p:nvSpPr>
          <p:cNvPr id="3" name="Содержимое 2"/>
          <p:cNvSpPr>
            <a:spLocks noGrp="1"/>
          </p:cNvSpPr>
          <p:nvPr>
            <p:ph idx="1"/>
          </p:nvPr>
        </p:nvSpPr>
        <p:spPr>
          <a:xfrm>
            <a:off x="457200" y="980728"/>
            <a:ext cx="8229600" cy="5688632"/>
          </a:xfrm>
        </p:spPr>
        <p:txBody>
          <a:bodyPr>
            <a:noAutofit/>
          </a:bodyPr>
          <a:lstStyle/>
          <a:p>
            <a:pPr>
              <a:buNone/>
            </a:pPr>
            <a:r>
              <a:rPr lang="ru-RU" sz="3600" dirty="0" smtClean="0"/>
              <a:t>4. Если в сочетании двух нарицательных существительных первое из них обозначает родовое понятие, а второе — видовое.</a:t>
            </a:r>
          </a:p>
          <a:p>
            <a:pPr>
              <a:buNone/>
            </a:pPr>
            <a:r>
              <a:rPr lang="ru-RU" sz="3600" dirty="0" smtClean="0"/>
              <a:t>   Пример: </a:t>
            </a:r>
            <a:r>
              <a:rPr lang="ru-RU" sz="3600" b="1" i="1" dirty="0" smtClean="0">
                <a:solidFill>
                  <a:schemeClr val="accent1"/>
                </a:solidFill>
              </a:rPr>
              <a:t>суп солянка, дерево берёза, газ водород</a:t>
            </a:r>
          </a:p>
          <a:p>
            <a:pPr>
              <a:buNone/>
            </a:pPr>
            <a:r>
              <a:rPr lang="ru-RU" sz="3600" dirty="0" smtClean="0"/>
              <a:t>5. Если на первом месте стоят слова господин, гражданин, товарищ и т.п.</a:t>
            </a:r>
          </a:p>
          <a:p>
            <a:pPr>
              <a:buNone/>
            </a:pPr>
            <a:r>
              <a:rPr lang="ru-RU" sz="3600" dirty="0" smtClean="0"/>
              <a:t>    Пример: </a:t>
            </a:r>
            <a:r>
              <a:rPr lang="ru-RU" sz="3600" b="1" i="1" dirty="0" smtClean="0">
                <a:solidFill>
                  <a:schemeClr val="accent1"/>
                </a:solidFill>
              </a:rPr>
              <a:t>господин мэр, товарищ сержант</a:t>
            </a:r>
            <a:endParaRPr lang="ru-RU" sz="3600" b="1" i="1" dirty="0">
              <a:solidFill>
                <a:schemeClr val="accen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b="1" dirty="0" smtClean="0">
                <a:solidFill>
                  <a:srgbClr val="00B050"/>
                </a:solidFill>
              </a:rPr>
              <a:t>Будь внимателен</a:t>
            </a:r>
            <a:endParaRPr lang="ru-RU" b="1" dirty="0">
              <a:solidFill>
                <a:srgbClr val="00B050"/>
              </a:solidFill>
            </a:endParaRPr>
          </a:p>
        </p:txBody>
      </p:sp>
      <p:sp>
        <p:nvSpPr>
          <p:cNvPr id="3" name="Содержимое 2"/>
          <p:cNvSpPr>
            <a:spLocks noGrp="1"/>
          </p:cNvSpPr>
          <p:nvPr>
            <p:ph idx="1"/>
          </p:nvPr>
        </p:nvSpPr>
        <p:spPr>
          <a:xfrm>
            <a:off x="457200" y="908720"/>
            <a:ext cx="8229600" cy="5616624"/>
          </a:xfrm>
        </p:spPr>
        <p:txBody>
          <a:bodyPr>
            <a:normAutofit/>
          </a:bodyPr>
          <a:lstStyle/>
          <a:p>
            <a:pPr>
              <a:buNone/>
            </a:pPr>
            <a:r>
              <a:rPr lang="ru-RU" sz="3600" dirty="0" smtClean="0"/>
              <a:t>    Нельзя путать сочетания приложений с определяемыми словами и сложные слова типа диван-кровать. При изменении этих слов окончание меняется только у второй части сложного слова — в отличие от приложения и определяемого слова, где окончания изменяются у обоих слов: </a:t>
            </a:r>
            <a:r>
              <a:rPr lang="ru-RU" sz="3600" b="1" i="1" dirty="0" smtClean="0">
                <a:solidFill>
                  <a:srgbClr val="0070C0"/>
                </a:solidFill>
              </a:rPr>
              <a:t>о диван-кровати, с французом-учителем.</a:t>
            </a:r>
            <a:endParaRPr lang="ru-RU" sz="3600" b="1" i="1"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200" dirty="0" smtClean="0">
                <a:solidFill>
                  <a:srgbClr val="0070C0"/>
                </a:solidFill>
              </a:rPr>
              <a:t>Проверь себя. Расставьте знаки препинания (дефис или запятую) или оставьте поля пустыми</a:t>
            </a:r>
            <a:endParaRPr lang="ru-RU" sz="3200" dirty="0">
              <a:solidFill>
                <a:srgbClr val="0070C0"/>
              </a:solidFill>
            </a:endParaRPr>
          </a:p>
        </p:txBody>
      </p:sp>
      <p:sp>
        <p:nvSpPr>
          <p:cNvPr id="3" name="Содержимое 2"/>
          <p:cNvSpPr>
            <a:spLocks noGrp="1"/>
          </p:cNvSpPr>
          <p:nvPr>
            <p:ph idx="1"/>
          </p:nvPr>
        </p:nvSpPr>
        <p:spPr>
          <a:xfrm>
            <a:off x="457200" y="1484784"/>
            <a:ext cx="8229600" cy="5112568"/>
          </a:xfrm>
        </p:spPr>
        <p:txBody>
          <a:bodyPr>
            <a:normAutofit fontScale="92500"/>
          </a:bodyPr>
          <a:lstStyle/>
          <a:p>
            <a:pPr>
              <a:buNone/>
            </a:pPr>
            <a:r>
              <a:rPr lang="ru-RU" dirty="0" smtClean="0"/>
              <a:t>1. Мы реалисты построенные в ряды, стояли в правом приделе собора, гимназистки в своих белых передничках — в левом. (Н. Заболоцкий.) </a:t>
            </a:r>
          </a:p>
          <a:p>
            <a:pPr>
              <a:buNone/>
            </a:pPr>
            <a:r>
              <a:rPr lang="ru-RU" dirty="0" smtClean="0"/>
              <a:t>2. Деревня расположена на высоком берегу реки Вятки. (Н. Заболоцкий.) </a:t>
            </a:r>
          </a:p>
          <a:p>
            <a:pPr>
              <a:buNone/>
            </a:pPr>
            <a:r>
              <a:rPr lang="ru-RU" dirty="0" smtClean="0"/>
              <a:t>3. Прадедом моим был Яков крестьянин... (Н. Заболоцкий.) </a:t>
            </a:r>
          </a:p>
          <a:p>
            <a:pPr>
              <a:buNone/>
            </a:pPr>
            <a:r>
              <a:rPr lang="ru-RU" dirty="0" smtClean="0"/>
              <a:t>4. Хармс хозяин, Заболоцкий гость поднимаются по сумрачной лестнице. (И. </a:t>
            </a:r>
            <a:r>
              <a:rPr lang="ru-RU" dirty="0" err="1" smtClean="0"/>
              <a:t>Бахтерев</a:t>
            </a:r>
            <a:r>
              <a:rPr lang="ru-RU" dirty="0" smtClean="0"/>
              <a:t>.)</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3778</Words>
  <Application>Microsoft Office PowerPoint</Application>
  <PresentationFormat>Экран (4:3)</PresentationFormat>
  <Paragraphs>244</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Тема Office</vt:lpstr>
      <vt:lpstr>Обособление приложений</vt:lpstr>
      <vt:lpstr>Обособленные члены предложения</vt:lpstr>
      <vt:lpstr>Приложение</vt:lpstr>
      <vt:lpstr>Знаки препинания при нераспространённых приложениях</vt:lpstr>
      <vt:lpstr>Дефис не ставится</vt:lpstr>
      <vt:lpstr>Дефис не ставится</vt:lpstr>
      <vt:lpstr>Дефис не ставится</vt:lpstr>
      <vt:lpstr>Будь внимателен</vt:lpstr>
      <vt:lpstr>Проверь себя. Расставьте знаки препинания (дефис или запятую) или оставьте поля пустыми</vt:lpstr>
      <vt:lpstr>Слайд 10</vt:lpstr>
      <vt:lpstr>Обособление распространённых приложений</vt:lpstr>
      <vt:lpstr>Обособление распространённых приложений</vt:lpstr>
      <vt:lpstr>Обособление распространённых приложений</vt:lpstr>
      <vt:lpstr>Обособление распространённых приложений</vt:lpstr>
      <vt:lpstr>Нельзя путать составное именное сказуемое и приложение</vt:lpstr>
      <vt:lpstr>Проверь себя. Расставьте знаки препинания</vt:lpstr>
      <vt:lpstr>Слайд 17</vt:lpstr>
      <vt:lpstr>Перед приложением ставится тире в следующих случаях</vt:lpstr>
      <vt:lpstr>Обратите особое внимание! У определений и приложений сходные условия обособления.</vt:lpstr>
      <vt:lpstr>Обратите особое внимание! У определений и приложений сходные условия обособления.</vt:lpstr>
      <vt:lpstr>Обратите особое внимание! У определений и приложений сходные условия обособления.</vt:lpstr>
      <vt:lpstr>Проверь себя. Расставьте знаки препинания (дефис или запятую)</vt:lpstr>
      <vt:lpstr>Слайд 23</vt:lpstr>
      <vt:lpstr>Готовимся к ЕГЭ. Значение слова</vt:lpstr>
      <vt:lpstr>Готовимся к ЕГЭ. Работа с текстом</vt:lpstr>
      <vt:lpstr>Слайд 26</vt:lpstr>
      <vt:lpstr>Слайд 27</vt:lpstr>
      <vt:lpstr>Слайд 28</vt:lpstr>
      <vt:lpstr>Проверь себя!  Одиночное приложение</vt:lpstr>
      <vt:lpstr>Проверь себя!  Обособление приложений   Расставьте недостающие знаки препинания.</vt:lpstr>
      <vt:lpstr>Слайд 31</vt:lpstr>
      <vt:lpstr>Готовимся к ЕГЭ.  Знаки препинания в простом предложении</vt:lpstr>
      <vt:lpstr>Итоги урока</vt:lpstr>
      <vt:lpstr>Итоги урока</vt:lpstr>
      <vt:lpstr>Итоги урока</vt:lpstr>
      <vt:lpstr>Тренинг</vt:lpstr>
      <vt:lpstr>Слайд 37</vt:lpstr>
      <vt:lpstr>Тренинг</vt:lpstr>
      <vt:lpstr>Слайд 39</vt:lpstr>
      <vt:lpstr>Тренинг</vt:lpstr>
      <vt:lpstr>Слайд 41</vt:lpstr>
      <vt:lpstr>Тренинг</vt:lpstr>
      <vt:lpstr>Слайд 43</vt:lpstr>
      <vt:lpstr>Тренинг</vt:lpstr>
      <vt:lpstr>Слайд 45</vt:lpstr>
      <vt:lpstr>Тренинг</vt:lpstr>
      <vt:lpstr>Слайд 47</vt:lpstr>
      <vt:lpstr>Список литературы </vt:lpstr>
      <vt:lpstr>Интернет-источник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Обособление приложений</dc:title>
  <dc:creator>lenovo</dc:creator>
  <cp:lastModifiedBy>lenovo</cp:lastModifiedBy>
  <cp:revision>15</cp:revision>
  <dcterms:created xsi:type="dcterms:W3CDTF">2012-01-29T01:46:38Z</dcterms:created>
  <dcterms:modified xsi:type="dcterms:W3CDTF">2012-01-31T07:20:45Z</dcterms:modified>
</cp:coreProperties>
</file>