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72" r:id="rId8"/>
    <p:sldId id="264" r:id="rId9"/>
    <p:sldId id="265" r:id="rId10"/>
    <p:sldId id="266" r:id="rId11"/>
    <p:sldId id="274" r:id="rId12"/>
    <p:sldId id="269" r:id="rId13"/>
    <p:sldId id="267" r:id="rId14"/>
    <p:sldId id="268" r:id="rId15"/>
    <p:sldId id="279" r:id="rId16"/>
    <p:sldId id="278" r:id="rId17"/>
    <p:sldId id="280" r:id="rId18"/>
    <p:sldId id="281" r:id="rId19"/>
    <p:sldId id="270" r:id="rId20"/>
    <p:sldId id="273" r:id="rId21"/>
    <p:sldId id="271" r:id="rId22"/>
    <p:sldId id="275" r:id="rId23"/>
    <p:sldId id="276" r:id="rId24"/>
    <p:sldId id="277" r:id="rId25"/>
    <p:sldId id="282" r:id="rId26"/>
    <p:sldId id="283" r:id="rId27"/>
    <p:sldId id="262" r:id="rId28"/>
    <p:sldId id="26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E3A9-21C9-47A9-99DC-1988FA11281B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Союз как часть речи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Помогай себе построением схем:</a:t>
            </a:r>
          </a:p>
          <a:p>
            <a:pPr>
              <a:buNone/>
            </a:pPr>
            <a:r>
              <a:rPr lang="ru-RU" sz="4000" b="1" dirty="0" smtClean="0"/>
              <a:t>    Всё и </a:t>
            </a:r>
            <a:r>
              <a:rPr lang="ru-RU" sz="4000" b="1" dirty="0" smtClean="0">
                <a:solidFill>
                  <a:schemeClr val="tx2"/>
                </a:solidFill>
              </a:rPr>
              <a:t>вертится</a:t>
            </a:r>
            <a:r>
              <a:rPr lang="ru-RU" sz="4000" b="1" dirty="0" smtClean="0"/>
              <a:t>, и </a:t>
            </a:r>
            <a:r>
              <a:rPr lang="ru-RU" sz="4000" b="1" dirty="0" smtClean="0">
                <a:solidFill>
                  <a:schemeClr val="tx2"/>
                </a:solidFill>
              </a:rPr>
              <a:t>кружится</a:t>
            </a:r>
            <a:r>
              <a:rPr lang="ru-RU" sz="4000" b="1" dirty="0" smtClean="0"/>
              <a:t>, и </a:t>
            </a:r>
            <a:r>
              <a:rPr lang="ru-RU" sz="4000" b="1" dirty="0" smtClean="0">
                <a:solidFill>
                  <a:schemeClr val="tx2"/>
                </a:solidFill>
              </a:rPr>
              <a:t>уносится</a:t>
            </a:r>
            <a:r>
              <a:rPr lang="ru-RU" sz="4000" b="1" dirty="0" smtClean="0"/>
              <a:t> в танце.</a:t>
            </a:r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smtClean="0"/>
              <a:t>    </a:t>
            </a:r>
            <a:r>
              <a:rPr lang="en-US" sz="4000" b="1" dirty="0" smtClean="0"/>
              <a:t>[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O</a:t>
            </a:r>
            <a:r>
              <a:rPr lang="ru-RU" sz="4000" b="1" dirty="0" smtClean="0"/>
              <a:t>, 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  O</a:t>
            </a:r>
            <a:r>
              <a:rPr lang="ru-RU" sz="4000" b="1" dirty="0" smtClean="0"/>
              <a:t>,  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  O]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dirty="0" smtClean="0"/>
              <a:t> </a:t>
            </a:r>
            <a:r>
              <a:rPr lang="ru-RU" sz="4000" b="1" dirty="0" smtClean="0"/>
              <a:t>    Во дворе ребятишки </a:t>
            </a:r>
            <a:r>
              <a:rPr lang="ru-RU" sz="4000" b="1" dirty="0" smtClean="0">
                <a:solidFill>
                  <a:schemeClr val="tx2"/>
                </a:solidFill>
              </a:rPr>
              <a:t>играли</a:t>
            </a:r>
            <a:r>
              <a:rPr lang="ru-RU" sz="4000" b="1" dirty="0" smtClean="0"/>
              <a:t> в снежки, и </a:t>
            </a:r>
            <a:r>
              <a:rPr lang="ru-RU" sz="4000" b="1" dirty="0" smtClean="0">
                <a:solidFill>
                  <a:schemeClr val="tx2"/>
                </a:solidFill>
              </a:rPr>
              <a:t>катались</a:t>
            </a:r>
            <a:r>
              <a:rPr lang="ru-RU" sz="4000" b="1" dirty="0" smtClean="0"/>
              <a:t> с горки, и </a:t>
            </a:r>
            <a:r>
              <a:rPr lang="ru-RU" sz="4000" b="1" dirty="0" smtClean="0">
                <a:solidFill>
                  <a:schemeClr val="tx2"/>
                </a:solidFill>
              </a:rPr>
              <a:t>лепили</a:t>
            </a:r>
            <a:r>
              <a:rPr lang="ru-RU" sz="4000" b="1" dirty="0" smtClean="0"/>
              <a:t> снежную бабу.</a:t>
            </a:r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ru-RU" sz="4000" dirty="0" smtClean="0"/>
              <a:t>   </a:t>
            </a:r>
            <a:r>
              <a:rPr lang="en-US" sz="4000" b="1" dirty="0" smtClean="0"/>
              <a:t>[</a:t>
            </a:r>
            <a:r>
              <a:rPr lang="ru-RU" sz="4000" b="1" dirty="0" smtClean="0"/>
              <a:t> О,</a:t>
            </a:r>
            <a:r>
              <a:rPr lang="en-US" sz="4000" b="1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O</a:t>
            </a:r>
            <a:r>
              <a:rPr lang="ru-RU" sz="4000" b="1" dirty="0" smtClean="0"/>
              <a:t>, 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  </a:t>
            </a:r>
            <a:r>
              <a:rPr lang="en-US" sz="4000" b="1" dirty="0" smtClean="0"/>
              <a:t>O]</a:t>
            </a:r>
            <a:r>
              <a:rPr lang="ru-RU" sz="4000" b="1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   Внутри фразеологических сочетаний запятые не ставятся.</a:t>
            </a:r>
          </a:p>
          <a:p>
            <a:pPr>
              <a:buNone/>
            </a:pPr>
            <a:r>
              <a:rPr lang="ru-RU" sz="4400" b="1" dirty="0" smtClean="0"/>
              <a:t> </a:t>
            </a:r>
            <a:r>
              <a:rPr lang="ru-RU" sz="4400" b="1" dirty="0" smtClean="0"/>
              <a:t>   </a:t>
            </a:r>
            <a:r>
              <a:rPr lang="ru-RU" sz="4400" b="1" i="1" dirty="0" smtClean="0">
                <a:solidFill>
                  <a:schemeClr val="accent1"/>
                </a:solidFill>
              </a:rPr>
              <a:t>И так и этак </a:t>
            </a:r>
            <a:r>
              <a:rPr lang="ru-RU" sz="4400" b="1" dirty="0" smtClean="0"/>
              <a:t>мы пробовали решить этот пример.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Отличай простые предложения, в которых союз И связывает однородные члены (запятая в этом случае перед И не ставится)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 </a:t>
            </a:r>
            <a:r>
              <a:rPr lang="ru-RU" b="1" i="1" dirty="0" smtClean="0">
                <a:solidFill>
                  <a:schemeClr val="tx2"/>
                </a:solidFill>
              </a:rPr>
              <a:t>Яблони </a:t>
            </a:r>
            <a:r>
              <a:rPr lang="ru-RU" b="1" i="1" dirty="0" smtClean="0"/>
              <a:t>давно </a:t>
            </a:r>
            <a:r>
              <a:rPr lang="ru-RU" b="1" i="1" dirty="0" smtClean="0">
                <a:solidFill>
                  <a:schemeClr val="tx2"/>
                </a:solidFill>
              </a:rPr>
              <a:t>осыпались</a:t>
            </a:r>
            <a:r>
              <a:rPr lang="ru-RU" b="1" i="1" dirty="0" smtClean="0"/>
              <a:t> и </a:t>
            </a:r>
            <a:r>
              <a:rPr lang="ru-RU" b="1" i="1" dirty="0" smtClean="0">
                <a:solidFill>
                  <a:schemeClr val="tx2"/>
                </a:solidFill>
              </a:rPr>
              <a:t>покрыли</a:t>
            </a:r>
            <a:r>
              <a:rPr lang="ru-RU" b="1" i="1" dirty="0" smtClean="0"/>
              <a:t>  тропинку ковром из лепестков.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</a:t>
            </a:r>
            <a:r>
              <a:rPr lang="ru-RU" dirty="0" smtClean="0"/>
              <a:t>от сложносочинённых предложений, части которых связаны союзом И </a:t>
            </a:r>
            <a:r>
              <a:rPr lang="ru-RU" dirty="0" smtClean="0"/>
              <a:t>(запятая в этом случае перед </a:t>
            </a:r>
            <a:r>
              <a:rPr lang="ru-RU" dirty="0" smtClean="0"/>
              <a:t>И </a:t>
            </a:r>
            <a:r>
              <a:rPr lang="ru-RU" dirty="0" smtClean="0"/>
              <a:t>ставится)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</a:t>
            </a:r>
            <a:r>
              <a:rPr lang="ru-RU" b="1" i="1" dirty="0" smtClean="0">
                <a:solidFill>
                  <a:schemeClr val="tx2"/>
                </a:solidFill>
              </a:rPr>
              <a:t>Яблони</a:t>
            </a:r>
            <a:r>
              <a:rPr lang="ru-RU" b="1" i="1" dirty="0" smtClean="0"/>
              <a:t> давно </a:t>
            </a:r>
            <a:r>
              <a:rPr lang="ru-RU" b="1" i="1" dirty="0" smtClean="0">
                <a:solidFill>
                  <a:schemeClr val="tx2"/>
                </a:solidFill>
              </a:rPr>
              <a:t>осыпались</a:t>
            </a:r>
            <a:r>
              <a:rPr lang="ru-RU" b="1" i="1" dirty="0" smtClean="0"/>
              <a:t>, и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тропинка укрыта </a:t>
            </a:r>
            <a:r>
              <a:rPr lang="ru-RU" b="1" i="1" dirty="0" smtClean="0"/>
              <a:t>ковром из лепестков.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Отличай противительный союз ЗАТО от местоимения с предлогом  ЗА   ТО.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Осенью деревья сбрасывают свой наряд  за (то) весной радуют нас свежим зелёным нарядом.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Нельзя задать вопрос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что?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заменить союзом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Значит, это противительный союз, который пишется слитно и перед которым ставится запятая.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Осенью деревья сбрасывают свой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наряд,  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зато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весной радуют нас свежим зелёным нарядом.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Отличай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противительный союз ЗАТО от местоимения с предлогом  ЗА   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Мы его за (то) и любим, за его отзывчивость и доброту.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 Любим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что?)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 то (отзывчивость и доброту). 2) Нельзя заменить противительными союзами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Значит это местоимение  ТО с предлогом ЗА и пишется раздельно.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 то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любим, за его отзывчивость и доброту.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Отличай союзы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тоже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(которые пишутся слитно)  от местоимений и наречий с частицами  же, бы: </a:t>
            </a:r>
          </a:p>
          <a:p>
            <a:pPr>
              <a:buNone/>
            </a:pP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так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же,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же,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бы (которые с частицами пишутся раздельно)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u="sng" dirty="0" smtClean="0">
                <a:solidFill>
                  <a:srgbClr val="FF0066"/>
                </a:solidFill>
                <a:latin typeface="Times New Roman" pitchFamily="18" charset="0"/>
              </a:rPr>
              <a:t>Союз.</a:t>
            </a:r>
            <a:r>
              <a:rPr lang="ru-RU" b="1" dirty="0" smtClean="0"/>
              <a:t> </a:t>
            </a:r>
          </a:p>
          <a:p>
            <a:pPr marL="261938" indent="-261938" algn="just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1) Нельзя поставить вопрос к союзу. </a:t>
            </a:r>
          </a:p>
          <a:p>
            <a:pPr marL="261938" indent="-261938" algn="just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2) Союз не является членом предложения.                              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3)тоже = также = и                           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  чтобы = для того чтобы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   зато = но                                            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4) Союз пишется </a:t>
            </a:r>
            <a:r>
              <a:rPr lang="ru-RU" b="1" dirty="0" smtClean="0">
                <a:latin typeface="Times New Roman" pitchFamily="18" charset="0"/>
              </a:rPr>
              <a:t>слитно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i="1" dirty="0" smtClean="0">
                <a:latin typeface="Times New Roman" pitchFamily="18" charset="0"/>
              </a:rPr>
              <a:t>  Наши деды за то воевали,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чтобы</a:t>
            </a:r>
            <a:r>
              <a:rPr lang="ru-RU" b="1" i="1" dirty="0" smtClean="0">
                <a:latin typeface="Times New Roman" pitchFamily="18" charset="0"/>
              </a:rPr>
              <a:t> (для того чтобы)  мы жили в мире.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i="1" dirty="0" smtClean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 Я не знаю,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что</a:t>
            </a:r>
            <a:r>
              <a:rPr lang="ru-RU" b="1" i="1" dirty="0" smtClean="0">
                <a:latin typeface="Times New Roman" pitchFamily="18" charset="0"/>
              </a:rPr>
              <a:t> бы мне подарить другу на день рождения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endParaRPr lang="ru-RU" b="1" dirty="0" smtClean="0">
              <a:latin typeface="Times New Roman" pitchFamily="18" charset="0"/>
            </a:endParaRPr>
          </a:p>
          <a:p>
            <a:pPr marL="261938" indent="-261938">
              <a:lnSpc>
                <a:spcPct val="90000"/>
              </a:lnSpc>
              <a:buFontTx/>
              <a:buNone/>
            </a:pPr>
            <a:endParaRPr lang="ru-RU" b="1" dirty="0" smtClean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b="1" u="sng" dirty="0" smtClean="0">
                <a:solidFill>
                  <a:srgbClr val="FF0066"/>
                </a:solidFill>
                <a:latin typeface="Times New Roman" pitchFamily="18" charset="0"/>
              </a:rPr>
              <a:t>Местоимение или наречие.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</a:rPr>
              <a:t>Можно поставить вопрос к местоимению или наречию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</a:rPr>
              <a:t>Местоимение и наречие являются членами предложения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</a:rPr>
              <a:t>Частицы </a:t>
            </a:r>
            <a:r>
              <a:rPr lang="ru-RU" b="1" i="1" dirty="0" smtClean="0">
                <a:latin typeface="Times New Roman" pitchFamily="18" charset="0"/>
              </a:rPr>
              <a:t>же, бы</a:t>
            </a:r>
            <a:r>
              <a:rPr lang="ru-RU" b="1" dirty="0" smtClean="0">
                <a:latin typeface="Times New Roman" pitchFamily="18" charset="0"/>
              </a:rPr>
              <a:t> можно опустить.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</a:rPr>
              <a:t>Местоимение, наречие с частицей пишутся раздельно.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Младший сын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так</a:t>
            </a:r>
            <a:r>
              <a:rPr lang="ru-RU" b="1" i="1" dirty="0" smtClean="0"/>
              <a:t> же любил книги, как и все в нашей семье. (Любил как? Так, как и все)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Я благодарю вас, а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также</a:t>
            </a:r>
            <a:r>
              <a:rPr lang="ru-RU" b="1" i="1" dirty="0" smtClean="0"/>
              <a:t> Вашего секретаря. (и Вашего секретаря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тоже</a:t>
            </a:r>
            <a:r>
              <a:rPr lang="ru-RU" b="1" i="1" dirty="0" smtClean="0"/>
              <a:t>)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Он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тоже</a:t>
            </a:r>
            <a:r>
              <a:rPr lang="ru-RU" b="1" i="1" dirty="0" smtClean="0"/>
              <a:t> любит играть в компьютерные игры. (И он любит играть…)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Он любит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</a:t>
            </a:r>
            <a:r>
              <a:rPr lang="ru-RU" b="1" i="1" dirty="0" smtClean="0"/>
              <a:t> же, что и его друг. (Любит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что? </a:t>
            </a:r>
            <a:r>
              <a:rPr lang="ru-RU" b="1" i="1" dirty="0" smtClean="0"/>
              <a:t>То, что и его друг)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Перед второй частью составных сочинительных союзов ставится запятая.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На уроках мы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изучаем теорию,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учимся применять её на практике.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[ 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и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На уроках мы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только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изучаем теорию,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 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учимся применять её на практике.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[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только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 и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Союзы – служебные слова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i="1" dirty="0" smtClean="0"/>
              <a:t>Сияло солнце и своими лучами согревало землю.</a:t>
            </a:r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rgbClr val="C00000"/>
                </a:solidFill>
              </a:rPr>
              <a:t>Связывают между собой однородные члены предложения.   </a:t>
            </a:r>
            <a:r>
              <a:rPr lang="en-US" b="1" i="1" dirty="0" smtClean="0"/>
              <a:t>[</a:t>
            </a:r>
            <a:r>
              <a:rPr lang="ru-RU" b="1" i="1" dirty="0" smtClean="0">
                <a:solidFill>
                  <a:srgbClr val="C00000"/>
                </a:solidFill>
              </a:rPr>
              <a:t>    </a:t>
            </a:r>
            <a:r>
              <a:rPr lang="en-US" b="1" i="1" dirty="0" smtClean="0"/>
              <a:t>O</a:t>
            </a:r>
            <a:r>
              <a:rPr lang="ru-RU" b="1" i="1" dirty="0" smtClean="0">
                <a:solidFill>
                  <a:srgbClr val="C00000"/>
                </a:solidFill>
              </a:rPr>
              <a:t>  и    </a:t>
            </a:r>
            <a:r>
              <a:rPr lang="en-US" b="1" i="1" dirty="0" smtClean="0"/>
              <a:t>O</a:t>
            </a:r>
            <a:r>
              <a:rPr lang="en-US" b="1" i="1" dirty="0" smtClean="0">
                <a:solidFill>
                  <a:srgbClr val="C00000"/>
                </a:solidFill>
              </a:rPr>
              <a:t>   </a:t>
            </a:r>
            <a:r>
              <a:rPr lang="en-US" b="1" i="1" dirty="0" smtClean="0"/>
              <a:t>]</a:t>
            </a: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</a:t>
            </a:r>
            <a:r>
              <a:rPr lang="ru-RU" b="1" i="1" dirty="0" smtClean="0"/>
              <a:t>Сияло солнце, и лучи его постепенно согревали землю.</a:t>
            </a:r>
          </a:p>
          <a:p>
            <a:pPr>
              <a:buNone/>
            </a:pPr>
            <a:r>
              <a:rPr lang="ru-RU" b="1" i="1" dirty="0" smtClean="0"/>
              <a:t>   </a:t>
            </a:r>
            <a:r>
              <a:rPr lang="ru-RU" sz="2800" b="1" i="1" dirty="0" smtClean="0">
                <a:solidFill>
                  <a:srgbClr val="C00000"/>
                </a:solidFill>
              </a:rPr>
              <a:t>Связывают части сложносочинённого предложения.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        </a:t>
            </a:r>
            <a:r>
              <a:rPr lang="en-US" sz="2800" b="1" i="1" dirty="0" smtClean="0"/>
              <a:t>[         ]</a:t>
            </a:r>
            <a:r>
              <a:rPr lang="ru-RU" sz="2800" b="1" i="1" dirty="0" smtClean="0">
                <a:solidFill>
                  <a:srgbClr val="C00000"/>
                </a:solidFill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</a:rPr>
              <a:t>, и  </a:t>
            </a:r>
            <a:r>
              <a:rPr lang="en-US" sz="2800" b="1" i="1" dirty="0" smtClean="0"/>
              <a:t>[        ]</a:t>
            </a:r>
            <a:r>
              <a:rPr lang="ru-RU" sz="2800" b="1" i="1" dirty="0" smtClean="0">
                <a:solidFill>
                  <a:srgbClr val="C00000"/>
                </a:solidFill>
              </a:rPr>
              <a:t>                             </a:t>
            </a:r>
            <a:endParaRPr lang="ru-RU" sz="2800" b="1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                            </a:t>
            </a:r>
          </a:p>
          <a:p>
            <a:pPr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                                  </a:t>
            </a:r>
          </a:p>
          <a:p>
            <a:pPr>
              <a:buNone/>
            </a:pP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Перед второй частью разделительных союзов  ТО…ТО, НЕ  ТО… НЕ   ТО, ТО ЛИ… ТО ЛИ ставится запятая.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Завтра синоптики обещают </a:t>
            </a:r>
            <a:r>
              <a:rPr lang="ru-RU" b="1" i="1" dirty="0" smtClean="0">
                <a:solidFill>
                  <a:schemeClr val="accent1"/>
                </a:solidFill>
              </a:rPr>
              <a:t>не то </a:t>
            </a:r>
            <a:r>
              <a:rPr lang="ru-RU" b="1" i="1" dirty="0" smtClean="0"/>
              <a:t>снег, </a:t>
            </a:r>
            <a:r>
              <a:rPr lang="ru-RU" b="1" i="1" dirty="0" smtClean="0">
                <a:solidFill>
                  <a:schemeClr val="accent1"/>
                </a:solidFill>
              </a:rPr>
              <a:t>не то </a:t>
            </a:r>
            <a:r>
              <a:rPr lang="ru-RU" b="1" i="1" dirty="0" smtClean="0"/>
              <a:t>дождь.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В течение дня солнце </a:t>
            </a:r>
            <a:r>
              <a:rPr lang="ru-RU" b="1" i="1" dirty="0" smtClean="0">
                <a:solidFill>
                  <a:schemeClr val="accent1"/>
                </a:solidFill>
              </a:rPr>
              <a:t>то</a:t>
            </a:r>
            <a:r>
              <a:rPr lang="ru-RU" b="1" i="1" dirty="0" smtClean="0"/>
              <a:t> ярко светило, </a:t>
            </a:r>
            <a:r>
              <a:rPr lang="ru-RU" b="1" i="1" dirty="0" smtClean="0">
                <a:solidFill>
                  <a:schemeClr val="accent1"/>
                </a:solidFill>
              </a:rPr>
              <a:t>то</a:t>
            </a:r>
            <a:r>
              <a:rPr lang="ru-RU" b="1" i="1" dirty="0" smtClean="0"/>
              <a:t> пряталось за облака.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</a:t>
            </a:r>
            <a:r>
              <a:rPr lang="ru-RU" b="1" i="1" dirty="0" smtClean="0">
                <a:solidFill>
                  <a:schemeClr val="accent1"/>
                </a:solidFill>
              </a:rPr>
              <a:t>То ли </a:t>
            </a:r>
            <a:r>
              <a:rPr lang="ru-RU" b="1" i="1" dirty="0" smtClean="0"/>
              <a:t>почитать книгу, </a:t>
            </a:r>
            <a:r>
              <a:rPr lang="ru-RU" b="1" i="1" dirty="0" smtClean="0">
                <a:solidFill>
                  <a:schemeClr val="accent1"/>
                </a:solidFill>
              </a:rPr>
              <a:t>то ли </a:t>
            </a:r>
            <a:r>
              <a:rPr lang="ru-RU" b="1" i="1" dirty="0" smtClean="0"/>
              <a:t>посмотреть телевизор вечерком.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Мал золотник да дорог.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Мал золотник, да (= но)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дорог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Ветер срывал листву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кружил её в воздухе.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Ветер срывал листву да (= и)  кружил её в воздухе.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 стар и млад понимали значение происходящего.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млад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(фразеологизм)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понимали значение происходящего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Он слеп, упрям, нетерпелив ( ) и легкомыслен, и кичлив.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Он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слеп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упрям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нетерпелив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легкомыслен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кичлив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[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и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и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Всё внизу уже тонуло в сумерках и только верх кургана освещался красными лучами солнца.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внизу уже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тонуло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сумерках,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только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верх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кургана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освещался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красными лучами солнца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[               ]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и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[                ]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Учёные хотели вникнуть в тайны природы и познать их.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Учёные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хотели вникнуть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тайны природы и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познать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их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[ O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Небо то всё закрывалось тучами то расчищалось на мгновенье.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Небо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всё закрывалось тучами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расчищалось на мгновенье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O]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Норкой называют как пушное животное, так и жилище зверьков.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Норкой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пушное животное,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жилище зверьков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и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 ]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Чтобы воспитать щенка, необходимо много усилий ЗА (ТО) сколько радости он вам доставит!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Чтобы </a:t>
            </a:r>
            <a:r>
              <a:rPr lang="ru-RU" dirty="0" smtClean="0"/>
              <a:t>воспитать щенка, необходимо много </a:t>
            </a:r>
            <a:r>
              <a:rPr lang="ru-RU" dirty="0" smtClean="0"/>
              <a:t>усилий, </a:t>
            </a:r>
            <a:r>
              <a:rPr lang="ru-RU" dirty="0" smtClean="0">
                <a:solidFill>
                  <a:srgbClr val="FF0000"/>
                </a:solidFill>
              </a:rPr>
              <a:t>зато</a:t>
            </a:r>
            <a:r>
              <a:rPr lang="ru-RU" dirty="0" smtClean="0"/>
              <a:t> (= но) </a:t>
            </a:r>
            <a:r>
              <a:rPr lang="ru-RU" dirty="0" smtClean="0"/>
              <a:t>сколько радости он вам доставит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    Наши деды и прадеды ЗА (ТО) воевали, чтобы мы жили в мире и согласии.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Наши </a:t>
            </a:r>
            <a:r>
              <a:rPr lang="ru-RU" dirty="0" smtClean="0"/>
              <a:t>деды и прадеды </a:t>
            </a:r>
            <a:r>
              <a:rPr lang="ru-RU" dirty="0" smtClean="0"/>
              <a:t>за то воевали (</a:t>
            </a:r>
            <a:r>
              <a:rPr lang="ru-RU" dirty="0" err="1" smtClean="0"/>
              <a:t>воевали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за что</a:t>
            </a:r>
            <a:r>
              <a:rPr lang="ru-RU" dirty="0" smtClean="0"/>
              <a:t>?), </a:t>
            </a:r>
            <a:r>
              <a:rPr lang="ru-RU" dirty="0" smtClean="0"/>
              <a:t>чтобы мы жили в мире и согласии.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b="1" i="1" dirty="0" smtClean="0"/>
              <a:t>Он владел языком ТАК(ЖЕ)легко.</a:t>
            </a:r>
          </a:p>
          <a:p>
            <a:pPr>
              <a:buNone/>
            </a:pPr>
            <a:r>
              <a:rPr lang="ru-RU" b="1" i="1" dirty="0" smtClean="0"/>
              <a:t>    Он владел языком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так</a:t>
            </a:r>
            <a:r>
              <a:rPr lang="ru-RU" b="1" i="1" dirty="0" smtClean="0"/>
              <a:t> же легко. (1) Можно опустить ЖЕ. 2) Владел (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как?) так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Многие физические явления зависят ТАК(ЖЕ) от перехода одного состояния в другое.</a:t>
            </a:r>
          </a:p>
          <a:p>
            <a:pPr>
              <a:buNone/>
            </a:pPr>
            <a:r>
              <a:rPr lang="ru-RU" b="1" i="1" dirty="0" smtClean="0"/>
              <a:t>     Многие </a:t>
            </a:r>
            <a:r>
              <a:rPr lang="ru-RU" b="1" i="1" dirty="0" smtClean="0"/>
              <a:t>физические явления зависят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также</a:t>
            </a:r>
            <a:r>
              <a:rPr lang="ru-RU" b="1" i="1" dirty="0" smtClean="0"/>
              <a:t> </a:t>
            </a:r>
            <a:r>
              <a:rPr lang="ru-RU" b="1" i="1" dirty="0" smtClean="0"/>
              <a:t>от перехода одного состояния в другое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(1) Нельзя опустить ЖЕ. 2) …зависят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b="1" i="1" dirty="0" smtClean="0"/>
              <a:t> от перехода…)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Неприятности ТО(ЖЕ) составляют некоторую часть нашей жизни.</a:t>
            </a:r>
          </a:p>
          <a:p>
            <a:pPr>
              <a:buNone/>
            </a:pPr>
            <a:r>
              <a:rPr lang="ru-RU" b="1" i="1" dirty="0" smtClean="0"/>
              <a:t>    Неприятности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тоже</a:t>
            </a:r>
            <a:r>
              <a:rPr lang="ru-RU" b="1" i="1" dirty="0" smtClean="0"/>
              <a:t> </a:t>
            </a:r>
            <a:r>
              <a:rPr lang="ru-RU" b="1" i="1" dirty="0" smtClean="0"/>
              <a:t>составляют некоторую часть нашей жизни</a:t>
            </a:r>
            <a:r>
              <a:rPr lang="ru-RU" b="1" i="1" dirty="0" smtClean="0"/>
              <a:t>. (1) Нельзя опустить ЖЕ. 2)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b="1" i="1" dirty="0" smtClean="0"/>
              <a:t> неприятности составляют…)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Мой друг хотел  ТО(ЖЕ) самое. 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Мой друг хотел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</a:t>
            </a:r>
            <a:r>
              <a:rPr lang="ru-RU" b="1" i="1" dirty="0" smtClean="0"/>
              <a:t> же самое. (1) Можно опустить ЖЕ. 2) Хотел (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что?) то</a:t>
            </a:r>
            <a:r>
              <a:rPr lang="ru-RU" b="1" i="1" dirty="0" smtClean="0"/>
              <a:t> самое.)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Группы подчинительных союзов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328592"/>
          </a:xfrm>
        </p:spPr>
        <p:txBody>
          <a:bodyPr/>
          <a:lstStyle/>
          <a:p>
            <a:r>
              <a:rPr lang="ru-RU" b="1" dirty="0" smtClean="0"/>
              <a:t>Изъяснительные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Что, чтобы, будто, как будто</a:t>
            </a:r>
          </a:p>
          <a:p>
            <a:r>
              <a:rPr lang="ru-RU" b="1" dirty="0" smtClean="0"/>
              <a:t>Обстоятельственные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Время: </a:t>
            </a:r>
            <a:r>
              <a:rPr lang="ru-RU" b="1" dirty="0" smtClean="0">
                <a:solidFill>
                  <a:srgbClr val="0070C0"/>
                </a:solidFill>
              </a:rPr>
              <a:t>когда, едва, как только, пока, прежде чем, в то время как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Цель: </a:t>
            </a:r>
            <a:r>
              <a:rPr lang="ru-RU" b="1" dirty="0" smtClean="0">
                <a:solidFill>
                  <a:srgbClr val="0070C0"/>
                </a:solidFill>
              </a:rPr>
              <a:t>чтобы (чтоб), для того чтобы, ради того чтобы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Условие: </a:t>
            </a:r>
            <a:r>
              <a:rPr lang="ru-RU" b="1" dirty="0" smtClean="0">
                <a:solidFill>
                  <a:srgbClr val="0070C0"/>
                </a:solidFill>
              </a:rPr>
              <a:t>если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Уступка: </a:t>
            </a:r>
            <a:r>
              <a:rPr lang="ru-RU" b="1" dirty="0" smtClean="0">
                <a:solidFill>
                  <a:srgbClr val="0070C0"/>
                </a:solidFill>
              </a:rPr>
              <a:t>хотя, несмотря на то что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Группы подчинительных союзов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Причина : </a:t>
            </a:r>
            <a:r>
              <a:rPr lang="ru-RU" sz="4000" b="1" dirty="0" smtClean="0">
                <a:solidFill>
                  <a:srgbClr val="0070C0"/>
                </a:solidFill>
              </a:rPr>
              <a:t>потому что, так как, оттого что</a:t>
            </a:r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Следствие: </a:t>
            </a:r>
            <a:r>
              <a:rPr lang="ru-RU" sz="4000" b="1" dirty="0" smtClean="0">
                <a:solidFill>
                  <a:srgbClr val="0070C0"/>
                </a:solidFill>
              </a:rPr>
              <a:t>так что</a:t>
            </a:r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Сравнение: </a:t>
            </a:r>
            <a:r>
              <a:rPr lang="ru-RU" sz="4000" b="1" dirty="0" smtClean="0">
                <a:solidFill>
                  <a:srgbClr val="0070C0"/>
                </a:solidFill>
              </a:rPr>
              <a:t>как, будто, как будто, словно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Будь внимателен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Отличай!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268760"/>
          <a:ext cx="820891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Составные союзы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Наречия,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местоимения и союзы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5222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Прежде чем</a:t>
                      </a:r>
                    </a:p>
                    <a:p>
                      <a:r>
                        <a:rPr lang="ru-RU" sz="3200" b="1" dirty="0" smtClean="0"/>
                        <a:t>В то время как</a:t>
                      </a:r>
                    </a:p>
                    <a:p>
                      <a:r>
                        <a:rPr lang="ru-RU" sz="3200" b="1" dirty="0" smtClean="0"/>
                        <a:t>Для того чтобы</a:t>
                      </a:r>
                    </a:p>
                    <a:p>
                      <a:r>
                        <a:rPr lang="ru-RU" sz="3200" b="1" dirty="0" smtClean="0"/>
                        <a:t>Ради того чтобы</a:t>
                      </a:r>
                    </a:p>
                    <a:p>
                      <a:r>
                        <a:rPr lang="ru-RU" sz="3200" b="1" dirty="0" smtClean="0"/>
                        <a:t>Несмотря на то что</a:t>
                      </a:r>
                    </a:p>
                    <a:p>
                      <a:r>
                        <a:rPr lang="ru-RU" sz="3200" b="1" dirty="0" smtClean="0"/>
                        <a:t>Потому</a:t>
                      </a:r>
                      <a:r>
                        <a:rPr lang="ru-RU" sz="3200" b="1" baseline="0" dirty="0" smtClean="0"/>
                        <a:t> что</a:t>
                      </a:r>
                    </a:p>
                    <a:p>
                      <a:r>
                        <a:rPr lang="ru-RU" sz="3200" b="1" baseline="0" dirty="0" smtClean="0"/>
                        <a:t>Так как</a:t>
                      </a:r>
                    </a:p>
                    <a:p>
                      <a:r>
                        <a:rPr lang="ru-RU" sz="3200" b="1" baseline="0" dirty="0" smtClean="0"/>
                        <a:t>Так что</a:t>
                      </a:r>
                      <a:endParaRPr lang="ru-RU" sz="3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Прежде, чем</a:t>
                      </a:r>
                    </a:p>
                    <a:p>
                      <a:r>
                        <a:rPr lang="ru-RU" sz="3200" b="1" dirty="0" smtClean="0"/>
                        <a:t>В то время, как</a:t>
                      </a:r>
                    </a:p>
                    <a:p>
                      <a:r>
                        <a:rPr lang="ru-RU" sz="3200" b="1" dirty="0" smtClean="0"/>
                        <a:t>Для того, чтобы</a:t>
                      </a:r>
                    </a:p>
                    <a:p>
                      <a:r>
                        <a:rPr lang="ru-RU" sz="3200" b="1" dirty="0" smtClean="0"/>
                        <a:t>Ради того, чтобы</a:t>
                      </a:r>
                    </a:p>
                    <a:p>
                      <a:r>
                        <a:rPr lang="ru-RU" sz="3200" b="1" dirty="0" smtClean="0"/>
                        <a:t>Несмотря на то, что</a:t>
                      </a:r>
                    </a:p>
                    <a:p>
                      <a:r>
                        <a:rPr lang="ru-RU" sz="3200" b="1" dirty="0" smtClean="0"/>
                        <a:t>Потому, что</a:t>
                      </a:r>
                    </a:p>
                    <a:p>
                      <a:r>
                        <a:rPr lang="ru-RU" sz="3200" b="1" dirty="0" smtClean="0"/>
                        <a:t>Так, как</a:t>
                      </a:r>
                    </a:p>
                    <a:p>
                      <a:r>
                        <a:rPr lang="ru-RU" sz="3200" b="1" dirty="0" smtClean="0"/>
                        <a:t>Так, что</a:t>
                      </a:r>
                      <a:endParaRPr lang="ru-RU" sz="3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Союзы – служебные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Если сияет солнце, лучи его согревают землю.</a:t>
            </a:r>
          </a:p>
          <a:p>
            <a:pPr>
              <a:buNone/>
            </a:pPr>
            <a:endParaRPr lang="ru-RU" b="1" i="1" dirty="0"/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Связывает части сложноподчинённого предложения.</a:t>
            </a:r>
          </a:p>
          <a:p>
            <a:pPr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i="1" dirty="0" smtClean="0"/>
              <a:t>                    </a:t>
            </a:r>
            <a:r>
              <a:rPr lang="ru-RU" b="1" i="1" dirty="0" smtClean="0"/>
              <a:t>( </a:t>
            </a:r>
            <a:r>
              <a:rPr lang="ru-RU" b="1" i="1" dirty="0" smtClean="0">
                <a:solidFill>
                  <a:srgbClr val="C00000"/>
                </a:solidFill>
              </a:rPr>
              <a:t>Если</a:t>
            </a:r>
            <a:r>
              <a:rPr lang="ru-RU" b="1" i="1" dirty="0" smtClean="0"/>
              <a:t>……),   </a:t>
            </a:r>
            <a:r>
              <a:rPr lang="en-US" b="1" i="1" dirty="0" smtClean="0"/>
              <a:t>[                ]</a:t>
            </a:r>
            <a:endParaRPr lang="ru-RU" b="1" i="1" dirty="0" smtClean="0"/>
          </a:p>
          <a:p>
            <a:pPr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Как служебные слова союзы…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/>
              <a:t>н</a:t>
            </a:r>
            <a:r>
              <a:rPr lang="ru-RU" sz="4400" b="1" dirty="0" smtClean="0"/>
              <a:t>е изменяются</a:t>
            </a:r>
          </a:p>
          <a:p>
            <a:r>
              <a:rPr lang="ru-RU" sz="4400" b="1" dirty="0"/>
              <a:t>н</a:t>
            </a:r>
            <a:r>
              <a:rPr lang="ru-RU" sz="4400" b="1" dirty="0" smtClean="0"/>
              <a:t>е являются членами </a:t>
            </a:r>
            <a:r>
              <a:rPr lang="ru-RU" sz="4400" b="1" dirty="0" smtClean="0"/>
              <a:t>предложения</a:t>
            </a:r>
          </a:p>
          <a:p>
            <a:r>
              <a:rPr lang="ru-RU" sz="4400" b="1" dirty="0" smtClean="0"/>
              <a:t>н</a:t>
            </a:r>
            <a:r>
              <a:rPr lang="ru-RU" sz="4400" b="1" dirty="0" smtClean="0"/>
              <a:t>е отвечают на вопросы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Разряды союзов по значению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2941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Сочинительные                        Подчинительные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dirty="0" smtClean="0"/>
              <a:t>[O  </a:t>
            </a:r>
            <a:r>
              <a:rPr lang="ru-RU" dirty="0" smtClean="0">
                <a:solidFill>
                  <a:srgbClr val="C00000"/>
                </a:solidFill>
              </a:rPr>
              <a:t>да</a:t>
            </a:r>
            <a:r>
              <a:rPr lang="en-US" dirty="0" smtClean="0"/>
              <a:t>   O]</a:t>
            </a:r>
            <a:r>
              <a:rPr lang="ru-RU" dirty="0" smtClean="0"/>
              <a:t>                                     </a:t>
            </a:r>
            <a:r>
              <a:rPr lang="en-US" dirty="0" smtClean="0"/>
              <a:t>[         ]</a:t>
            </a:r>
            <a:r>
              <a:rPr lang="ru-RU" dirty="0" smtClean="0"/>
              <a:t>,</a:t>
            </a:r>
            <a:r>
              <a:rPr lang="en-US" dirty="0" smtClean="0"/>
              <a:t> (</a:t>
            </a:r>
            <a:r>
              <a:rPr lang="ru-RU" dirty="0" smtClean="0">
                <a:solidFill>
                  <a:srgbClr val="C00000"/>
                </a:solidFill>
              </a:rPr>
              <a:t>что</a:t>
            </a:r>
            <a:r>
              <a:rPr lang="ru-RU" dirty="0" smtClean="0"/>
              <a:t>…</a:t>
            </a:r>
            <a:r>
              <a:rPr lang="en-US" dirty="0" smtClean="0"/>
              <a:t>   )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[            ]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C00000"/>
                </a:solidFill>
              </a:rPr>
              <a:t>но</a:t>
            </a:r>
            <a:r>
              <a:rPr lang="ru-RU" dirty="0" smtClean="0"/>
              <a:t> </a:t>
            </a:r>
            <a:r>
              <a:rPr lang="en-US" dirty="0" smtClean="0"/>
              <a:t>[            ] 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134076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08104" y="126876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619672" y="2276872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44208" y="2276872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Группы сочинительных союзов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dirty="0" smtClean="0"/>
              <a:t>Соединительные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И, да (</a:t>
            </a:r>
            <a:r>
              <a:rPr lang="ru-RU" sz="4000" b="1" dirty="0" err="1" smtClean="0">
                <a:solidFill>
                  <a:srgbClr val="0070C0"/>
                </a:solidFill>
              </a:rPr>
              <a:t>=и</a:t>
            </a:r>
            <a:r>
              <a:rPr lang="ru-RU" sz="4000" b="1" dirty="0" smtClean="0">
                <a:solidFill>
                  <a:srgbClr val="0070C0"/>
                </a:solidFill>
              </a:rPr>
              <a:t>), ни…</a:t>
            </a:r>
            <a:r>
              <a:rPr lang="ru-RU" sz="4000" b="1" dirty="0" err="1" smtClean="0">
                <a:solidFill>
                  <a:srgbClr val="0070C0"/>
                </a:solidFill>
              </a:rPr>
              <a:t>ни</a:t>
            </a:r>
            <a:r>
              <a:rPr lang="ru-RU" sz="4000" b="1" dirty="0" smtClean="0">
                <a:solidFill>
                  <a:srgbClr val="0070C0"/>
                </a:solidFill>
              </a:rPr>
              <a:t>, также, тоже</a:t>
            </a:r>
            <a:r>
              <a:rPr lang="ru-RU" sz="4000" b="1" dirty="0">
                <a:solidFill>
                  <a:srgbClr val="0070C0"/>
                </a:solidFill>
              </a:rPr>
              <a:t>;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не только, но и…;  как, так и….</a:t>
            </a:r>
          </a:p>
          <a:p>
            <a:r>
              <a:rPr lang="ru-RU" sz="4000" b="1" dirty="0" smtClean="0"/>
              <a:t>Противительные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Но, а, да (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=но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), зато, однако</a:t>
            </a:r>
          </a:p>
          <a:p>
            <a:r>
              <a:rPr lang="ru-RU" sz="4000" b="1" dirty="0" smtClean="0"/>
              <a:t>Разделительные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  Или, или…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или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 либо, либо…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либо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 то…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то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 не то….не то, то ли…..то ли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Будьте внимательны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Союз ДА может быть соединительным (если он = союзу И, и перед ним запятая не ставится.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b="1" i="1" dirty="0" smtClean="0"/>
              <a:t>Он угрюмый </a:t>
            </a:r>
            <a:r>
              <a:rPr lang="ru-RU" b="1" i="1" dirty="0" smtClean="0">
                <a:solidFill>
                  <a:srgbClr val="C00000"/>
                </a:solidFill>
              </a:rPr>
              <a:t>да</a:t>
            </a:r>
            <a:r>
              <a:rPr lang="ru-RU" b="1" i="1" dirty="0" smtClean="0"/>
              <a:t> злой.  </a:t>
            </a:r>
            <a:r>
              <a:rPr lang="ru-RU" dirty="0" smtClean="0"/>
              <a:t>(ДА = И)</a:t>
            </a:r>
          </a:p>
          <a:p>
            <a:pPr>
              <a:buNone/>
            </a:pPr>
            <a:r>
              <a:rPr lang="ru-RU" dirty="0" smtClean="0"/>
              <a:t>    Союз </a:t>
            </a:r>
            <a:r>
              <a:rPr lang="ru-RU" dirty="0" smtClean="0"/>
              <a:t>ДА может быть </a:t>
            </a:r>
            <a:r>
              <a:rPr lang="ru-RU" dirty="0" smtClean="0"/>
              <a:t>противительным </a:t>
            </a:r>
            <a:r>
              <a:rPr lang="ru-RU" dirty="0" smtClean="0"/>
              <a:t>(если он = союзу </a:t>
            </a:r>
            <a:r>
              <a:rPr lang="ru-RU" dirty="0" smtClean="0"/>
              <a:t>НО, </a:t>
            </a:r>
            <a:r>
              <a:rPr lang="ru-RU" dirty="0" smtClean="0"/>
              <a:t>и перед ним запятая </a:t>
            </a:r>
            <a:r>
              <a:rPr lang="ru-RU" dirty="0" smtClean="0"/>
              <a:t> ставится.</a:t>
            </a:r>
          </a:p>
          <a:p>
            <a:pPr>
              <a:buNone/>
            </a:pPr>
            <a:r>
              <a:rPr lang="ru-RU" b="1" i="1" dirty="0" smtClean="0"/>
              <a:t>    Он угрюмый, </a:t>
            </a:r>
            <a:r>
              <a:rPr lang="ru-RU" b="1" i="1" dirty="0" smtClean="0">
                <a:solidFill>
                  <a:srgbClr val="C00000"/>
                </a:solidFill>
              </a:rPr>
              <a:t>да</a:t>
            </a:r>
            <a:r>
              <a:rPr lang="ru-RU" b="1" i="1" dirty="0" smtClean="0"/>
              <a:t> </a:t>
            </a:r>
            <a:r>
              <a:rPr lang="ru-RU" b="1" i="1" dirty="0" smtClean="0"/>
              <a:t>добрый.  </a:t>
            </a:r>
            <a:r>
              <a:rPr lang="ru-RU" dirty="0" smtClean="0"/>
              <a:t>(</a:t>
            </a:r>
            <a:r>
              <a:rPr lang="ru-RU" dirty="0" smtClean="0"/>
              <a:t>ДА = НО)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Будьте внимательны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 Русский народ и смышлён и понятлив.</a:t>
            </a:r>
          </a:p>
          <a:p>
            <a:pPr>
              <a:buNone/>
            </a:pPr>
            <a:r>
              <a:rPr lang="ru-RU" dirty="0" smtClean="0"/>
              <a:t>    Народ (каков?) смышлён. Народ (каков?) понятлив.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Союз И соединяет однородные члены в одном ряду. Значит, он повторяющийся.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Русский народ </a:t>
            </a:r>
            <a:r>
              <a:rPr lang="ru-RU" b="1" i="1" dirty="0" smtClean="0">
                <a:solidFill>
                  <a:schemeClr val="tx2"/>
                </a:solidFill>
              </a:rPr>
              <a:t>и смышлён, и понятлив.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  Ряд однородных членов начинается с союза – запятая перед первым союзом И не ставится, а перед последующими ставится.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Будьте внимательны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 Весной везде зацветают черёмуха и яблони и сирень.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Зацветают (что?) черёмуха и (что?) яблони и (что?)сирень.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rgbClr val="C00000"/>
                </a:solidFill>
              </a:rPr>
              <a:t>Союз </a:t>
            </a:r>
            <a:r>
              <a:rPr lang="ru-RU" dirty="0" smtClean="0">
                <a:solidFill>
                  <a:srgbClr val="C00000"/>
                </a:solidFill>
              </a:rPr>
              <a:t>И соединяет однородные члены в </a:t>
            </a:r>
            <a:r>
              <a:rPr lang="ru-RU" dirty="0" smtClean="0">
                <a:solidFill>
                  <a:srgbClr val="C00000"/>
                </a:solidFill>
              </a:rPr>
              <a:t>одном </a:t>
            </a:r>
            <a:r>
              <a:rPr lang="ru-RU" dirty="0" smtClean="0">
                <a:solidFill>
                  <a:srgbClr val="C00000"/>
                </a:solidFill>
              </a:rPr>
              <a:t>ряду. Значит, он повторяющийся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   </a:t>
            </a:r>
            <a:r>
              <a:rPr lang="ru-RU" b="1" i="1" dirty="0" smtClean="0"/>
              <a:t>Весной </a:t>
            </a:r>
            <a:r>
              <a:rPr lang="ru-RU" b="1" i="1" dirty="0" smtClean="0"/>
              <a:t>везде зацветают </a:t>
            </a:r>
            <a:r>
              <a:rPr lang="ru-RU" b="1" i="1" dirty="0" smtClean="0">
                <a:solidFill>
                  <a:schemeClr val="tx2"/>
                </a:solidFill>
              </a:rPr>
              <a:t>черёмуха, </a:t>
            </a:r>
            <a:r>
              <a:rPr lang="ru-RU" b="1" i="1" dirty="0" smtClean="0">
                <a:solidFill>
                  <a:schemeClr val="tx2"/>
                </a:solidFill>
              </a:rPr>
              <a:t>и </a:t>
            </a:r>
            <a:r>
              <a:rPr lang="ru-RU" b="1" i="1" dirty="0" smtClean="0">
                <a:solidFill>
                  <a:schemeClr val="tx2"/>
                </a:solidFill>
              </a:rPr>
              <a:t>яблони, </a:t>
            </a:r>
            <a:r>
              <a:rPr lang="ru-RU" b="1" i="1" dirty="0" smtClean="0">
                <a:solidFill>
                  <a:schemeClr val="tx2"/>
                </a:solidFill>
              </a:rPr>
              <a:t>и сирень</a:t>
            </a:r>
            <a:r>
              <a:rPr lang="ru-RU" b="1" i="1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Ряд </a:t>
            </a:r>
            <a:r>
              <a:rPr lang="ru-RU" dirty="0" smtClean="0">
                <a:solidFill>
                  <a:srgbClr val="C00000"/>
                </a:solidFill>
              </a:rPr>
              <a:t>однородных членов начинается с </a:t>
            </a:r>
            <a:r>
              <a:rPr lang="ru-RU" dirty="0" smtClean="0">
                <a:solidFill>
                  <a:srgbClr val="C00000"/>
                </a:solidFill>
              </a:rPr>
              <a:t>однородного члена </a:t>
            </a:r>
            <a:r>
              <a:rPr lang="ru-RU" dirty="0" smtClean="0">
                <a:solidFill>
                  <a:srgbClr val="C00000"/>
                </a:solidFill>
              </a:rPr>
              <a:t>– </a:t>
            </a:r>
            <a:r>
              <a:rPr lang="ru-RU" dirty="0" smtClean="0">
                <a:solidFill>
                  <a:srgbClr val="C00000"/>
                </a:solidFill>
              </a:rPr>
              <a:t>запятая ставится и </a:t>
            </a:r>
            <a:r>
              <a:rPr lang="ru-RU" dirty="0" smtClean="0">
                <a:solidFill>
                  <a:srgbClr val="C00000"/>
                </a:solidFill>
              </a:rPr>
              <a:t>перед первым </a:t>
            </a:r>
            <a:r>
              <a:rPr lang="ru-RU" dirty="0" smtClean="0">
                <a:solidFill>
                  <a:srgbClr val="C00000"/>
                </a:solidFill>
              </a:rPr>
              <a:t>союзом  и  </a:t>
            </a:r>
            <a:r>
              <a:rPr lang="ru-RU" dirty="0" smtClean="0">
                <a:solidFill>
                  <a:srgbClr val="C00000"/>
                </a:solidFill>
              </a:rPr>
              <a:t>перед </a:t>
            </a:r>
            <a:r>
              <a:rPr lang="ru-RU" dirty="0" smtClean="0">
                <a:solidFill>
                  <a:srgbClr val="C00000"/>
                </a:solidFill>
              </a:rPr>
              <a:t>последующими.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1642</Words>
  <Application>Microsoft Office PowerPoint</Application>
  <PresentationFormat>Экран (4:3)</PresentationFormat>
  <Paragraphs>185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Союз как часть речи</vt:lpstr>
      <vt:lpstr>Союзы – служебные слова</vt:lpstr>
      <vt:lpstr>Союзы – служебные слова</vt:lpstr>
      <vt:lpstr>Как служебные слова союзы…</vt:lpstr>
      <vt:lpstr>Разряды союзов по значению</vt:lpstr>
      <vt:lpstr>Группы сочинительных союзов</vt:lpstr>
      <vt:lpstr>Будьте внимательны</vt:lpstr>
      <vt:lpstr>Будьте внимательны</vt:lpstr>
      <vt:lpstr>Будьте внимательны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Группы подчинительных союзов</vt:lpstr>
      <vt:lpstr>Группы подчинительных союзов</vt:lpstr>
      <vt:lpstr>Будь внимателен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Союз как часть речи</dc:title>
  <dc:creator>lenovo</dc:creator>
  <cp:lastModifiedBy>lenovo</cp:lastModifiedBy>
  <cp:revision>21</cp:revision>
  <dcterms:created xsi:type="dcterms:W3CDTF">2012-02-06T23:11:47Z</dcterms:created>
  <dcterms:modified xsi:type="dcterms:W3CDTF">2012-02-12T09:23:35Z</dcterms:modified>
</cp:coreProperties>
</file>