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</p:sldMasterIdLst>
  <p:sldIdLst>
    <p:sldId id="257" r:id="rId12"/>
    <p:sldId id="258" r:id="rId13"/>
    <p:sldId id="259" r:id="rId14"/>
    <p:sldId id="260" r:id="rId15"/>
    <p:sldId id="261" r:id="rId16"/>
    <p:sldId id="262" r:id="rId17"/>
    <p:sldId id="268" r:id="rId18"/>
    <p:sldId id="269" r:id="rId19"/>
    <p:sldId id="263" r:id="rId20"/>
    <p:sldId id="264" r:id="rId21"/>
    <p:sldId id="265" r:id="rId22"/>
    <p:sldId id="266" r:id="rId23"/>
    <p:sldId id="270" r:id="rId24"/>
    <p:sldId id="271" r:id="rId25"/>
    <p:sldId id="272" r:id="rId26"/>
    <p:sldId id="273" r:id="rId27"/>
    <p:sldId id="275" r:id="rId28"/>
    <p:sldId id="267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6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B04EA-C265-4CF9-AA13-E4E830BEF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75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BB9F-A86A-4D67-96B2-22FE829280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987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7011-68FC-43E1-B54E-73DAA2FAB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5408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B70C-2F98-4278-9A8F-96BE97921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8777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FC6C-6220-4E76-805C-53D820AF9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112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921-E4C6-4D67-96F7-FF3E94F998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1823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9D43-2A92-4979-A57F-5AFBE4F759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1708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57C6-A4C1-495D-A0EA-9F1C93E1A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396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BB9F-A86A-4D67-96B2-22FE829280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5116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1E7-29AD-41F8-B438-AD5AF8973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2360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BEC8-ABF7-4B97-A6D5-D6911A350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0966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6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B04EA-C265-4CF9-AA13-E4E830BEF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14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1E7-29AD-41F8-B438-AD5AF8973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9288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AAFE-1D68-4649-9D22-3BF2B51252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5738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FBC3-8136-4BA0-A8DC-7F00A95B51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674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7011-68FC-43E1-B54E-73DAA2FAB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0041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B70C-2F98-4278-9A8F-96BE97921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2264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FC6C-6220-4E76-805C-53D820AF9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823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921-E4C6-4D67-96F7-FF3E94F998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1538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9D43-2A92-4979-A57F-5AFBE4F759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0537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57C6-A4C1-495D-A0EA-9F1C93E1A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4808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BB9F-A86A-4D67-96B2-22FE829280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226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1E7-29AD-41F8-B438-AD5AF8973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281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BEC8-ABF7-4B97-A6D5-D6911A350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3763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BEC8-ABF7-4B97-A6D5-D6911A350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5579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6474-9458-4A6E-A044-8202F2EED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51902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6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B04EA-C265-4CF9-AA13-E4E830BEF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9364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AAFE-1D68-4649-9D22-3BF2B51252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6133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FBC3-8136-4BA0-A8DC-7F00A95B51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1239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7011-68FC-43E1-B54E-73DAA2FAB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4893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B70C-2F98-4278-9A8F-96BE97921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9972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FC6C-6220-4E76-805C-53D820AF9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8448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921-E4C6-4D67-96F7-FF3E94F998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7974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9D43-2A92-4979-A57F-5AFBE4F759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35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6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B04EA-C265-4CF9-AA13-E4E830BEF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9919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57C6-A4C1-495D-A0EA-9F1C93E1A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1971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BB9F-A86A-4D67-96B2-22FE829280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6604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1E7-29AD-41F8-B438-AD5AF8973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7948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BEC8-ABF7-4B97-A6D5-D6911A350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7947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5D43-FA08-41B2-A7E5-AB30487BE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49755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AAFE-1D68-4649-9D22-3BF2B51252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94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FBC3-8136-4BA0-A8DC-7F00A95B51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88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7011-68FC-43E1-B54E-73DAA2FAB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954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B70C-2F98-4278-9A8F-96BE97921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70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FC6C-6220-4E76-805C-53D820AF9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937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921-E4C6-4D67-96F7-FF3E94F998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97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AAFE-1D68-4649-9D22-3BF2B51252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709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9D43-2A92-4979-A57F-5AFBE4F759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280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57C6-A4C1-495D-A0EA-9F1C93E1A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200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BB9F-A86A-4D67-96B2-22FE829280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428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1E7-29AD-41F8-B438-AD5AF8973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061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BEC8-ABF7-4B97-A6D5-D6911A350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022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6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B04EA-C265-4CF9-AA13-E4E830BEF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723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AAFE-1D68-4649-9D22-3BF2B51252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828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FBC3-8136-4BA0-A8DC-7F00A95B51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647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7011-68FC-43E1-B54E-73DAA2FAB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592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B70C-2F98-4278-9A8F-96BE97921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27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FBC3-8136-4BA0-A8DC-7F00A95B51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747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FC6C-6220-4E76-805C-53D820AF9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70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921-E4C6-4D67-96F7-FF3E94F998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627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9D43-2A92-4979-A57F-5AFBE4F759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59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57C6-A4C1-495D-A0EA-9F1C93E1A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7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BB9F-A86A-4D67-96B2-22FE829280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442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1E7-29AD-41F8-B438-AD5AF8973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261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BEC8-ABF7-4B97-A6D5-D6911A350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82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6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B04EA-C265-4CF9-AA13-E4E830BEF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39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AAFE-1D68-4649-9D22-3BF2B51252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7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FBC3-8136-4BA0-A8DC-7F00A95B51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69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7011-68FC-43E1-B54E-73DAA2FAB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828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7011-68FC-43E1-B54E-73DAA2FAB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399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B70C-2F98-4278-9A8F-96BE97921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642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FC6C-6220-4E76-805C-53D820AF9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494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921-E4C6-4D67-96F7-FF3E94F998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167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9D43-2A92-4979-A57F-5AFBE4F759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13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57C6-A4C1-495D-A0EA-9F1C93E1A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449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BB9F-A86A-4D67-96B2-22FE829280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470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1E7-29AD-41F8-B438-AD5AF8973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404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BEC8-ABF7-4B97-A6D5-D6911A350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280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6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B04EA-C265-4CF9-AA13-E4E830BEF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1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B70C-2F98-4278-9A8F-96BE97921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039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AAFE-1D68-4649-9D22-3BF2B51252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195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FBC3-8136-4BA0-A8DC-7F00A95B51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196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7011-68FC-43E1-B54E-73DAA2FAB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881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B70C-2F98-4278-9A8F-96BE97921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996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FC6C-6220-4E76-805C-53D820AF9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21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921-E4C6-4D67-96F7-FF3E94F998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1657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9D43-2A92-4979-A57F-5AFBE4F759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32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57C6-A4C1-495D-A0EA-9F1C93E1A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230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BB9F-A86A-4D67-96B2-22FE829280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7597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1E7-29AD-41F8-B438-AD5AF8973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84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FC6C-6220-4E76-805C-53D820AF9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2840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BEC8-ABF7-4B97-A6D5-D6911A350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432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6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B04EA-C265-4CF9-AA13-E4E830BEF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5017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AAFE-1D68-4649-9D22-3BF2B51252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02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FBC3-8136-4BA0-A8DC-7F00A95B51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8990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7011-68FC-43E1-B54E-73DAA2FAB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7059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B70C-2F98-4278-9A8F-96BE97921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4209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FC6C-6220-4E76-805C-53D820AF9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4036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921-E4C6-4D67-96F7-FF3E94F998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042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9D43-2A92-4979-A57F-5AFBE4F759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020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57C6-A4C1-495D-A0EA-9F1C93E1A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0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921-E4C6-4D67-96F7-FF3E94F998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4690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BB9F-A86A-4D67-96B2-22FE829280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018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1E7-29AD-41F8-B438-AD5AF8973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749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BEC8-ABF7-4B97-A6D5-D6911A350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2806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6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B04EA-C265-4CF9-AA13-E4E830BEF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6677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AAFE-1D68-4649-9D22-3BF2B51252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988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FBC3-8136-4BA0-A8DC-7F00A95B51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1282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7011-68FC-43E1-B54E-73DAA2FAB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2220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B70C-2F98-4278-9A8F-96BE97921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7624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FC6C-6220-4E76-805C-53D820AF9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20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921-E4C6-4D67-96F7-FF3E94F998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5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9D43-2A92-4979-A57F-5AFBE4F759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775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9D43-2A92-4979-A57F-5AFBE4F759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8229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57C6-A4C1-495D-A0EA-9F1C93E1A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5166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BB9F-A86A-4D67-96B2-22FE829280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3282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1E7-29AD-41F8-B438-AD5AF8973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1931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BEC8-ABF7-4B97-A6D5-D6911A350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9421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6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B04EA-C265-4CF9-AA13-E4E830BEF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5679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AAFE-1D68-4649-9D22-3BF2B51252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7392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FBC3-8136-4BA0-A8DC-7F00A95B51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7336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7011-68FC-43E1-B54E-73DAA2FAB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7398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B70C-2F98-4278-9A8F-96BE97921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02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57C6-A4C1-495D-A0EA-9F1C93E1A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8255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FC6C-6220-4E76-805C-53D820AF9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2350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921-E4C6-4D67-96F7-FF3E94F998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9897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9D43-2A92-4979-A57F-5AFBE4F759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9353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57C6-A4C1-495D-A0EA-9F1C93E1A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7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BB9F-A86A-4D67-96B2-22FE829280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55710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1E7-29AD-41F8-B438-AD5AF8973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1388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BEC8-ABF7-4B97-A6D5-D6911A350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6588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6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B04EA-C265-4CF9-AA13-E4E830BEF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7555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AAFE-1D68-4649-9D22-3BF2B51252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231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FBC3-8136-4BA0-A8DC-7F00A95B51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5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6CEBC-BD4F-4263-8612-3B11411162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25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6CEBC-BD4F-4263-8612-3B11411162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54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80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6CEBC-BD4F-4263-8612-3B11411162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8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6CEBC-BD4F-4263-8612-3B11411162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45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6CEBC-BD4F-4263-8612-3B11411162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63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6CEBC-BD4F-4263-8612-3B11411162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38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6CEBC-BD4F-4263-8612-3B11411162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6CEBC-BD4F-4263-8612-3B11411162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7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6CEBC-BD4F-4263-8612-3B11411162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08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6CEBC-BD4F-4263-8612-3B11411162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91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6CEBC-BD4F-4263-8612-3B11411162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2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f/f6/Swiss_National_Park_131.JPG" TargetMode="Externa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sz="6900" smtClean="0">
                <a:latin typeface="Times New Roman" pitchFamily="18" charset="0"/>
              </a:rPr>
              <a:t>Принцип Дирихле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5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100" dirty="0" smtClean="0"/>
              <a:t>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90084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8862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«Клетки» – иголки – 0, 1, 2, …, 500000.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«Кролики» - ёлки – 800000.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«Кроликов» больше, чем «клеток» , значит, есть "клетка", в которой сидит не менее двух "кроликов". Следовательно, существуют хотя бы две ели с одинаковым числом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иголок. У2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92868"/>
            <a:ext cx="2051467" cy="245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41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3716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Задача .Количество волос на голове у человека не более </a:t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140 000.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Доказать, что среди 150 000 человек найдутся 2 с одинаковым числом волос на голове.</a:t>
            </a: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endParaRPr lang="ru-RU" sz="2400" b="1" i="1" u="sng" dirty="0" smtClean="0"/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2484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00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57200" y="44958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ru-RU" sz="2000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400" b="1" i="1" u="sng" dirty="0">
                <a:solidFill>
                  <a:srgbClr val="000000"/>
                </a:solidFill>
                <a:latin typeface="Times New Roman" pitchFamily="18" charset="0"/>
              </a:rPr>
              <a:t>Решение.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«Клетки»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число волос - 140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000  (у каждого человека может быть от 0 до 140 000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). «Кролики» – количество людей – 150000.  «Кроликов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"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больше, чем «клеток»,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значит, есть "клетка", в которой сидит не менее двух "кроликов".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Следовательно,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существуют хотя бы два человека с одинаковым числом волос</a:t>
            </a:r>
          </a:p>
        </p:txBody>
      </p:sp>
      <p:pic>
        <p:nvPicPr>
          <p:cNvPr id="6" name="Рисунок 5" descr="http://img12.nnm.ru/imagez/gallery/3/9/c/9/2/39c92bb30f60bdf28c658b08b38b23cf_fu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52829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987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В классе 35 человек.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ли утверждать, что среди них найдутся хотя бы два ученика, фамилии которых начинаются с одной буквы?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usvyaty.pskovedu.ru/site/htmlimages/image/sch90/002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37444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0874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8" grpId="0"/>
      <p:bldP spid="3688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95" y="2945422"/>
            <a:ext cx="8229600" cy="38862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«Кролики» – ученики -35.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«Клетки» – буквы – 33. Фамилии не могут начинаться на «Ь» и «Ъ». «Кроликов» больше, чем «клеток», следовательно найдётся 2 ученика, у которых фамилии начинаются на одну букву.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76672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3094856" cy="223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17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Верно ли, что из любых трёх целых чисел можно выбрать два, сумма которых чётна?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862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Числа бывают чётные и нечётные, а всего чисел – 3, то , применяя принцип Дирихле, как минимум 2 из них будут оба чётные или нечётные. В первом и во втором случаях сумма чисел будет чётной. Значит, верно.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37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классе 37 учеников. Докажите, что среди них найдутся 4 ученика, отмечающие день рождения в одном месяце.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Решение. 1 способ: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«Кролики» – ученики – 37.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«Клетки» -  месяцы – 12.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 как 37  ≥ 12*3+1, то найдётся 3+1 ученика, родившихся в одном месяце.У4.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способ: если в каждый месяц родилось не более 3 учеников, то всего их будет не больше 36, что противоречит условию.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6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Дано 9 целых чисел. Докажите, что из них можно выбрать 2, разность которых делиться на 8.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«Клетки» – остатки от деления на 8 – 0, 1, 2, 3, 4, 5, 6, 7.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«Кролики» – 9 целых чисел.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 как 9 ≥ 8, то 2 целых числа будут иметь одинаковый остаток при делении на 8, поэтому их разность будет делиться на 8.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9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924800" cy="12954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Геометрическая задача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Внутри равнобедренной трапеции со стороной 2 расположено 4 точки. Доказать, что расстояние между некоторыми двумя из них меньше 1.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43808" y="2983884"/>
            <a:ext cx="5791200" cy="2362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Разобьем трапецию со стороной 2 на три треугольника со стороной 1. Назовем их "клетками", а точки – "кроликами". По принципу Дирихле из четырех точек хотя бы две окажутся в одном из трех треугольников. Расстояние между этими точками меньше 1, поскольку точки не лежат в вершинах треугольников</a:t>
            </a:r>
            <a:r>
              <a:rPr lang="ru-RU" sz="2400" b="1" dirty="0" smtClean="0"/>
              <a:t> 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4304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364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15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animal145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00450" y="1989138"/>
            <a:ext cx="3600450" cy="35004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9" name="WordArt 9"/>
          <p:cNvSpPr>
            <a:spLocks noChangeArrowheads="1" noChangeShapeType="1" noTextEdit="1"/>
          </p:cNvSpPr>
          <p:nvPr/>
        </p:nvSpPr>
        <p:spPr bwMode="auto">
          <a:xfrm>
            <a:off x="1979613" y="1268413"/>
            <a:ext cx="5256212" cy="23764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chemeClr val="folHlink">
                    <a:alpha val="56078"/>
                  </a:schemeClr>
                </a:solidFill>
                <a:latin typeface="Impact"/>
              </a:rPr>
              <a:t>желаю успехов! </a:t>
            </a:r>
          </a:p>
        </p:txBody>
      </p:sp>
    </p:spTree>
    <p:extLst>
      <p:ext uri="{BB962C8B-B14F-4D97-AF65-F5344CB8AC3E}">
        <p14:creationId xmlns="" xmlns:p14="http://schemas.microsoft.com/office/powerpoint/2010/main" val="3680666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653 0.14815 L 1.03178 0.1437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 animBg="1"/>
      <p:bldP spid="819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4506913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73630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27584" y="1946499"/>
            <a:ext cx="4419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Петер Густав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</a:rPr>
              <a:t>Лежен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  Дирихле (13.2.1805 - 5.5.1859) - немецкий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математик, иностранный член-корреспондент Петербургской Академии наук (1837), член многих других академий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2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457200"/>
            <a:ext cx="7313612" cy="548481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i="1" dirty="0" smtClean="0">
                <a:latin typeface="Times New Roman" pitchFamily="18" charset="0"/>
              </a:rPr>
              <a:t>	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i="1" dirty="0" smtClean="0">
                <a:latin typeface="Times New Roman" pitchFamily="18" charset="0"/>
              </a:rPr>
              <a:t>		</a:t>
            </a:r>
            <a:r>
              <a:rPr lang="ru-RU" sz="2800" b="1" i="1" dirty="0" smtClean="0">
                <a:latin typeface="Times New Roman" pitchFamily="18" charset="0"/>
              </a:rPr>
              <a:t>Наиболее часто принцип Дирихле формулируется в одной из следующих форм: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</a:rPr>
              <a:t>	Если в n клетках сидят n + 1 "кроликов", то есть клетка, в которой не менее 2-х "кроликов"</a:t>
            </a:r>
            <a:endParaRPr lang="ru-RU" sz="2800" b="1" dirty="0" smtClean="0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15311"/>
            <a:ext cx="21336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17032"/>
            <a:ext cx="2016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42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257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</a:rPr>
              <a:t>Алгоритм применения принципа Дирихле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</a:endParaRPr>
          </a:p>
          <a:p>
            <a:pPr algn="just" eaLnBrk="1" hangingPunct="1"/>
            <a:r>
              <a:rPr lang="ru-RU" sz="2800" b="1" dirty="0" smtClean="0">
                <a:latin typeface="Times New Roman" pitchFamily="18" charset="0"/>
              </a:rPr>
              <a:t>Определить что в задаче является "клетками", а что — "кроликами"</a:t>
            </a:r>
          </a:p>
          <a:p>
            <a:pPr algn="just" eaLnBrk="1" hangingPunct="1"/>
            <a:r>
              <a:rPr lang="ru-RU" sz="2800" b="1" dirty="0" smtClean="0">
                <a:latin typeface="Times New Roman" pitchFamily="18" charset="0"/>
              </a:rPr>
              <a:t>Применить соответствующую формулировку принципа Дирихле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2781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0383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191000" y="3810000"/>
            <a:ext cx="12430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0">
                <a:solidFill>
                  <a:srgbClr val="40B8C8"/>
                </a:solidFill>
              </a:rPr>
              <a:t>?</a:t>
            </a:r>
            <a:r>
              <a:rPr lang="ru-RU" sz="100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21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181600"/>
          </a:xfrm>
        </p:spPr>
        <p:txBody>
          <a:bodyPr/>
          <a:lstStyle/>
          <a:p>
            <a:pPr algn="just" eaLnBrk="1" hangingPunct="1"/>
            <a:r>
              <a:rPr lang="ru-RU" sz="2400" b="1" dirty="0" smtClean="0">
                <a:latin typeface="Times New Roman" pitchFamily="18" charset="0"/>
              </a:rPr>
              <a:t>У1. "Если в n клетках сидят не более n-1 "кроликов", то есть пустая клетка"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just" eaLnBrk="1" hangingPunct="1"/>
            <a:r>
              <a:rPr lang="ru-RU" sz="2400" b="1" dirty="0" smtClean="0">
                <a:latin typeface="Times New Roman" pitchFamily="18" charset="0"/>
              </a:rPr>
              <a:t>У2. "Если в n клетках сидят n + 1 "кроликов", то есть клетка, в которой не менее 2-х "кроликов" "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just" eaLnBrk="1" hangingPunct="1"/>
            <a:r>
              <a:rPr lang="ru-RU" sz="2400" b="1" dirty="0" smtClean="0">
                <a:latin typeface="Times New Roman" pitchFamily="18" charset="0"/>
              </a:rPr>
              <a:t>У3. "Если в n клетках сидят не более nk-1 "кроликов", то в какой-то из клеток сидят не более k-1 "кроликов "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just" eaLnBrk="1" hangingPunct="1"/>
            <a:r>
              <a:rPr lang="ru-RU" sz="2400" b="1" dirty="0" smtClean="0">
                <a:latin typeface="Times New Roman" pitchFamily="18" charset="0"/>
              </a:rPr>
              <a:t>У4. "Если в n клетках сидят не менее n*k+1 "кроликов", то в какой-то из клеток сидят не менее k+1 "кроликов""</a:t>
            </a:r>
          </a:p>
        </p:txBody>
      </p:sp>
    </p:spTree>
    <p:extLst>
      <p:ext uri="{BB962C8B-B14F-4D97-AF65-F5344CB8AC3E}">
        <p14:creationId xmlns="" xmlns:p14="http://schemas.microsoft.com/office/powerpoint/2010/main" val="16625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257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У5. "Непрерывный принцип Дирихле.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</a:rPr>
              <a:t>	"Если среднее арифметическое нескольких чисел больше a, то, хотя бы одно из этих чисел больше a";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У6. "Если сумма n чисел меньше S, то по крайней мере одно из этих чисел меньше S/n".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У7. "Среди p + 1 целых чисел найдутся два числа, дающие при делении на p один и тот же остаток".</a:t>
            </a:r>
            <a:endParaRPr lang="ru-RU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1547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609600"/>
            <a:ext cx="8550027" cy="1143000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коробке лежат шарики 4-х разных цветов (много белых, много черных, много синих, много красных). Какое наименьшее количество шариков надо наощупь вынуть из мешка, чтобы среди них заведомо оказались два одного цвета?</a:t>
            </a:r>
            <a:r>
              <a:rPr lang="ru-RU" sz="2800" b="1" dirty="0" smtClean="0">
                <a:solidFill>
                  <a:srgbClr val="475320"/>
                </a:solidFill>
              </a:rPr>
              <a:t/>
            </a:r>
            <a:br>
              <a:rPr lang="ru-RU" sz="2800" b="1" dirty="0" smtClean="0">
                <a:solidFill>
                  <a:srgbClr val="475320"/>
                </a:solidFill>
              </a:rPr>
            </a:br>
            <a:endParaRPr lang="ru-RU" sz="2800" b="1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395536" y="3099795"/>
            <a:ext cx="4800600" cy="3733800"/>
          </a:xfrm>
        </p:spPr>
        <p:txBody>
          <a:bodyPr/>
          <a:lstStyle/>
          <a:p>
            <a:pPr marL="365125" indent="-282575" eaLnBrk="1" hangingPunct="1">
              <a:buFont typeface="Wingdings 2" pitchFamily="18" charset="2"/>
              <a:buChar char=""/>
            </a:pPr>
            <a:endParaRPr lang="ru-RU" sz="2000" dirty="0" smtClean="0"/>
          </a:p>
        </p:txBody>
      </p:sp>
      <p:pic>
        <p:nvPicPr>
          <p:cNvPr id="17412" name="Рисунок 3" descr="D:\Картинки\Картинки\шар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5695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24744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pPr marL="365125" indent="-282575" algn="just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«Кролики» - шары.</a:t>
            </a:r>
          </a:p>
          <a:p>
            <a:pPr marL="365125" indent="-282575" algn="just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«Клетки» - черный, белый, синий, красный цвета. </a:t>
            </a:r>
          </a:p>
          <a:p>
            <a:pPr marL="365125" indent="-282575" algn="just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«Клеток» 4. Если «кроликов», хотя бы 5, то какие-то два попадут в одну клетку (будет 2 одноцветных шарика).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293096"/>
            <a:ext cx="936104" cy="936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322446"/>
            <a:ext cx="936104" cy="9361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293096"/>
            <a:ext cx="936104" cy="936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4293096"/>
            <a:ext cx="936104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97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</a:rPr>
              <a:t>Задача</a:t>
            </a:r>
            <a:r>
              <a:rPr lang="ru-RU" sz="2400" b="1" dirty="0" smtClean="0">
                <a:latin typeface="Times New Roman" pitchFamily="18" charset="0"/>
              </a:rPr>
              <a:t>. В хвойном лесу растут 800000 елей. На каждой ели - не более 500000 иголок. Доказать, что существуют хотя бы две ели с одинаковым числом иголок.</a:t>
            </a:r>
            <a:r>
              <a:rPr lang="ru-RU" sz="2400" b="1" i="1" u="sng" dirty="0" smtClean="0">
                <a:latin typeface="Times New Roman" pitchFamily="18" charset="0"/>
              </a:rPr>
              <a:t/>
            </a:r>
            <a:br>
              <a:rPr lang="ru-RU" sz="2400" b="1" i="1" u="sng" dirty="0" smtClean="0">
                <a:latin typeface="Times New Roman" pitchFamily="18" charset="0"/>
              </a:rPr>
            </a:br>
            <a:endParaRPr lang="ru-RU" sz="2400" b="1" i="1" u="sng" dirty="0" smtClean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7" name="Рисунок 6" descr="File:Swiss National Park 13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60848"/>
            <a:ext cx="51845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33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685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Пиксел</vt:lpstr>
      <vt:lpstr>1_Пиксел</vt:lpstr>
      <vt:lpstr>2_Пиксел</vt:lpstr>
      <vt:lpstr>3_Пиксел</vt:lpstr>
      <vt:lpstr>4_Пиксел</vt:lpstr>
      <vt:lpstr>5_Пиксел</vt:lpstr>
      <vt:lpstr>6_Пиксел</vt:lpstr>
      <vt:lpstr>7_Пиксел</vt:lpstr>
      <vt:lpstr>8_Пиксел</vt:lpstr>
      <vt:lpstr>9_Пиксел</vt:lpstr>
      <vt:lpstr>10_Пиксел</vt:lpstr>
      <vt:lpstr>Принцип Дирихле</vt:lpstr>
      <vt:lpstr>Слайд 2</vt:lpstr>
      <vt:lpstr>Слайд 3</vt:lpstr>
      <vt:lpstr>Слайд 4</vt:lpstr>
      <vt:lpstr>Слайд 5</vt:lpstr>
      <vt:lpstr>Слайд 6</vt:lpstr>
      <vt:lpstr>    В коробке лежат шарики 4-х разных цветов (много белых, много черных, много синих, много красных). Какое наименьшее количество шариков надо наощупь вынуть из мешка, чтобы среди них заведомо оказались два одного цвета? </vt:lpstr>
      <vt:lpstr>Слайд 8</vt:lpstr>
      <vt:lpstr>Задача. В хвойном лесу растут 800000 елей. На каждой ели - не более 500000 иголок. Доказать, что существуют хотя бы две ели с одинаковым числом иголок. </vt:lpstr>
      <vt:lpstr>Слайд 10</vt:lpstr>
      <vt:lpstr>Задача .Количество волос на голове у человека не более  140 000. Доказать, что среди 150 000 человек найдутся 2 с одинаковым числом волос на голове. </vt:lpstr>
      <vt:lpstr>Слайд 12</vt:lpstr>
      <vt:lpstr> </vt:lpstr>
      <vt:lpstr>Решение:</vt:lpstr>
      <vt:lpstr>Верно ли, что из любых трёх целых чисел можно выбрать два, сумма которых чётна?</vt:lpstr>
      <vt:lpstr>В классе 37 учеников. Докажите, что среди них найдутся 4 ученика, отмечающие день рождения в одном месяце.</vt:lpstr>
      <vt:lpstr>Дано 9 целых чисел. Докажите, что из них можно выбрать 2, разность которых делиться на 8.</vt:lpstr>
      <vt:lpstr> Геометрическая задача Внутри равнобедренной трапеции со стороной 2 расположено 4 точки. Доказать, что расстояние между некоторыми двумя из них меньше 1. 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Дирихле</dc:title>
  <dc:creator>Альфа</dc:creator>
  <cp:lastModifiedBy>Альфа</cp:lastModifiedBy>
  <cp:revision>15</cp:revision>
  <dcterms:created xsi:type="dcterms:W3CDTF">2011-10-21T17:00:58Z</dcterms:created>
  <dcterms:modified xsi:type="dcterms:W3CDTF">2012-11-14T14:56:21Z</dcterms:modified>
</cp:coreProperties>
</file>