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5" r:id="rId3"/>
    <p:sldId id="294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16C6-B885-415B-9AD2-94D913F8F2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C0BF7-32F2-4D1B-BFE9-5C0A337BC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9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398b29526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69160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/>
              <a:t>Зрительные диктанты.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          Соболева Н.В.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10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5637" y="222717"/>
            <a:ext cx="67135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/>
              <a:t>Работа над темпом </a:t>
            </a:r>
            <a:r>
              <a:rPr lang="ru-RU" sz="4400" b="1" i="1" dirty="0" smtClean="0"/>
              <a:t>  </a:t>
            </a:r>
          </a:p>
          <a:p>
            <a:r>
              <a:rPr lang="ru-RU" sz="4400" b="1" i="1" dirty="0"/>
              <a:t> </a:t>
            </a:r>
            <a:r>
              <a:rPr lang="ru-RU" sz="4400" b="1" i="1" dirty="0" smtClean="0"/>
              <a:t>             речи</a:t>
            </a:r>
            <a:r>
              <a:rPr lang="ru-RU" sz="4400" b="1" i="1" dirty="0"/>
              <a:t>.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5637" y="1720840"/>
            <a:ext cx="63187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Для коррекции темпа речи можно предложить следующие задания:</a:t>
            </a:r>
          </a:p>
          <a:p>
            <a:pPr lvl="0">
              <a:buNone/>
            </a:pPr>
            <a:r>
              <a:rPr lang="ru-RU" dirty="0"/>
              <a:t>  </a:t>
            </a:r>
          </a:p>
          <a:p>
            <a:pPr lvl="0">
              <a:buNone/>
            </a:pPr>
            <a:r>
              <a:rPr lang="ru-RU" dirty="0"/>
              <a:t>  чтение предложений в замедленном темпе, среднем и быстром;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  длинные предложения можно читать с постепенным изменением темпа: начать медленно, постепенно убыстряя до среднего и быстрого.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11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763688" y="0"/>
            <a:ext cx="687548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/>
              <a:t>Работа </a:t>
            </a:r>
            <a:r>
              <a:rPr lang="ru-RU" sz="4400" b="1" i="1" dirty="0" smtClean="0"/>
              <a:t>над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/>
              <a:t> </a:t>
            </a:r>
            <a:r>
              <a:rPr lang="ru-RU" sz="4400" b="1" i="1" dirty="0" smtClean="0"/>
              <a:t>            интонацией</a:t>
            </a:r>
            <a:r>
              <a:rPr lang="ru-RU" sz="4400" b="1" i="1" dirty="0"/>
              <a:t>.</a:t>
            </a:r>
            <a:endParaRPr lang="ru-RU" sz="44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540216"/>
            <a:ext cx="61335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Роль интонации в речи огромна. Она организует смысловую сторону речи при помощи логического ударения, </a:t>
            </a:r>
            <a:r>
              <a:rPr lang="ru-RU" sz="2400" dirty="0" smtClean="0"/>
              <a:t>повествования</a:t>
            </a:r>
            <a:r>
              <a:rPr lang="ru-RU" sz="2400" dirty="0"/>
              <a:t>, перечисления, побуждения, вопроса, восклицания, пауз, изменения темпа речи. Она усиливает лексическое значение слов.</a:t>
            </a:r>
          </a:p>
        </p:txBody>
      </p:sp>
    </p:spTree>
    <p:extLst>
      <p:ext uri="{BB962C8B-B14F-4D97-AF65-F5344CB8AC3E}">
        <p14:creationId xmlns:p14="http://schemas.microsoft.com/office/powerpoint/2010/main" val="296983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12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1725" y="404664"/>
            <a:ext cx="62775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800" dirty="0"/>
              <a:t>Большое внимание для развития </a:t>
            </a:r>
            <a:r>
              <a:rPr lang="ru-RU" sz="2800" dirty="0" smtClean="0"/>
              <a:t>интонационной </a:t>
            </a:r>
            <a:r>
              <a:rPr lang="ru-RU" sz="2800" dirty="0"/>
              <a:t>стороны речи играет </a:t>
            </a:r>
            <a:r>
              <a:rPr lang="ru-RU" sz="2800" dirty="0" smtClean="0"/>
              <a:t>формирование </a:t>
            </a:r>
            <a:r>
              <a:rPr lang="ru-RU" sz="2800" dirty="0"/>
              <a:t>у детей умения пользоваться </a:t>
            </a:r>
            <a:r>
              <a:rPr lang="ru-RU" sz="2800" dirty="0" smtClean="0"/>
              <a:t>повествовательной</a:t>
            </a:r>
            <a:r>
              <a:rPr lang="ru-RU" sz="2800" dirty="0"/>
              <a:t>, вопросительной и </a:t>
            </a:r>
            <a:r>
              <a:rPr lang="ru-RU" sz="2800" dirty="0" smtClean="0"/>
              <a:t>восклицательной </a:t>
            </a:r>
            <a:r>
              <a:rPr lang="ru-RU" sz="2800" dirty="0"/>
              <a:t>интонацией. Предлагается </a:t>
            </a:r>
            <a:r>
              <a:rPr lang="ru-RU" sz="2800" dirty="0" err="1"/>
              <a:t>прочи</a:t>
            </a:r>
            <a:r>
              <a:rPr lang="ru-RU" sz="2800" dirty="0"/>
              <a:t>-тать предложение, мысленно поставив в конце его точку, вопросительный или </a:t>
            </a:r>
            <a:r>
              <a:rPr lang="ru-RU" sz="2800" dirty="0" err="1" smtClean="0"/>
              <a:t>восклицатель-ный</a:t>
            </a:r>
            <a:r>
              <a:rPr lang="ru-RU" sz="2800" dirty="0" smtClean="0"/>
              <a:t> </a:t>
            </a:r>
            <a:r>
              <a:rPr lang="ru-RU" sz="2800" dirty="0"/>
              <a:t>знак.</a:t>
            </a:r>
          </a:p>
        </p:txBody>
      </p:sp>
    </p:spTree>
    <p:extLst>
      <p:ext uri="{BB962C8B-B14F-4D97-AF65-F5344CB8AC3E}">
        <p14:creationId xmlns:p14="http://schemas.microsoft.com/office/powerpoint/2010/main" val="386842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13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0347" y="27299"/>
            <a:ext cx="67688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/>
              <a:t> Кроме того, ведется работа по </a:t>
            </a:r>
            <a:r>
              <a:rPr lang="ru-RU" sz="2800" dirty="0" err="1"/>
              <a:t>форми-рованию</a:t>
            </a:r>
            <a:r>
              <a:rPr lang="ru-RU" sz="2800" dirty="0"/>
              <a:t> у детей естественной интонации, выражающей различные эмоциональные состояния или действия.</a:t>
            </a:r>
          </a:p>
          <a:p>
            <a:pPr>
              <a:buNone/>
            </a:pPr>
            <a:r>
              <a:rPr lang="ru-RU" sz="2800" dirty="0"/>
              <a:t>  </a:t>
            </a:r>
          </a:p>
          <a:p>
            <a:pPr>
              <a:buNone/>
            </a:pPr>
            <a:r>
              <a:rPr lang="ru-RU" sz="2800" dirty="0"/>
              <a:t>     Ребенку предлагается прочитать предложение с такой интонацией, как будто ты хочешь: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101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14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050" y="751344"/>
            <a:ext cx="67945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попросить</a:t>
            </a:r>
            <a:r>
              <a:rPr lang="ru-RU" dirty="0"/>
              <a:t>		              подбодрить		 </a:t>
            </a:r>
            <a:r>
              <a:rPr lang="ru-RU" dirty="0" smtClean="0"/>
              <a:t>     намекнуть</a:t>
            </a:r>
            <a:r>
              <a:rPr lang="ru-RU" dirty="0"/>
              <a:t>		              пожаловаться		 </a:t>
            </a:r>
            <a:r>
              <a:rPr lang="ru-RU" dirty="0" smtClean="0"/>
              <a:t> посочувствовать</a:t>
            </a:r>
            <a:r>
              <a:rPr lang="ru-RU" dirty="0"/>
              <a:t>	             </a:t>
            </a:r>
            <a:r>
              <a:rPr lang="ru-RU" dirty="0" smtClean="0"/>
              <a:t>              </a:t>
            </a:r>
            <a:r>
              <a:rPr lang="ru-RU" dirty="0"/>
              <a:t>польстить		 </a:t>
            </a:r>
          </a:p>
          <a:p>
            <a:pPr>
              <a:buNone/>
            </a:pPr>
            <a:r>
              <a:rPr lang="ru-RU" dirty="0" smtClean="0"/>
              <a:t>приказать</a:t>
            </a:r>
            <a:r>
              <a:rPr lang="ru-RU" dirty="0"/>
              <a:t>		              похвалить		  </a:t>
            </a:r>
          </a:p>
          <a:p>
            <a:pPr>
              <a:buNone/>
            </a:pPr>
            <a:r>
              <a:rPr lang="ru-RU" dirty="0" smtClean="0"/>
              <a:t>ответить </a:t>
            </a:r>
            <a:r>
              <a:rPr lang="ru-RU" dirty="0"/>
              <a:t>		              отругать		 	</a:t>
            </a:r>
          </a:p>
          <a:p>
            <a:pPr>
              <a:buNone/>
            </a:pPr>
            <a:r>
              <a:rPr lang="ru-RU" dirty="0" smtClean="0"/>
              <a:t>передразнить</a:t>
            </a:r>
            <a:r>
              <a:rPr lang="ru-RU" dirty="0"/>
              <a:t>		</a:t>
            </a:r>
            <a:r>
              <a:rPr lang="ru-RU" dirty="0" smtClean="0"/>
              <a:t>              вдохновить</a:t>
            </a:r>
            <a:r>
              <a:rPr lang="ru-RU" dirty="0"/>
              <a:t>		 </a:t>
            </a:r>
          </a:p>
          <a:p>
            <a:pPr>
              <a:buNone/>
            </a:pPr>
            <a:r>
              <a:rPr lang="ru-RU" dirty="0" smtClean="0"/>
              <a:t>настоять</a:t>
            </a:r>
            <a:r>
              <a:rPr lang="ru-RU" dirty="0"/>
              <a:t>		              успокоить		 </a:t>
            </a:r>
            <a:r>
              <a:rPr lang="ru-RU" dirty="0" smtClean="0"/>
              <a:t> </a:t>
            </a:r>
            <a:r>
              <a:rPr lang="ru-RU" dirty="0"/>
              <a:t>похвастать		              извиниться		 </a:t>
            </a:r>
          </a:p>
          <a:p>
            <a:pPr>
              <a:buNone/>
            </a:pPr>
            <a:r>
              <a:rPr lang="ru-RU" dirty="0" smtClean="0"/>
              <a:t>предостеречь            </a:t>
            </a:r>
            <a:r>
              <a:rPr lang="ru-RU" dirty="0"/>
              <a:t>	</a:t>
            </a:r>
            <a:r>
              <a:rPr lang="ru-RU" dirty="0" smtClean="0"/>
              <a:t>              </a:t>
            </a:r>
            <a:r>
              <a:rPr lang="ru-RU" dirty="0"/>
              <a:t>оправдаться              	 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7750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15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050" y="889844"/>
            <a:ext cx="67945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напугать		             </a:t>
            </a:r>
            <a:r>
              <a:rPr lang="ru-RU" dirty="0" smtClean="0"/>
              <a:t>убедить</a:t>
            </a:r>
          </a:p>
          <a:p>
            <a:pPr>
              <a:buNone/>
            </a:pPr>
            <a:r>
              <a:rPr lang="ru-RU" dirty="0" smtClean="0"/>
              <a:t>подразнить</a:t>
            </a:r>
            <a:r>
              <a:rPr lang="ru-RU" dirty="0"/>
              <a:t>		</a:t>
            </a:r>
            <a:r>
              <a:rPr lang="ru-RU" dirty="0" smtClean="0"/>
              <a:t>             поучать</a:t>
            </a:r>
            <a:endParaRPr lang="ru-RU" dirty="0"/>
          </a:p>
          <a:p>
            <a:pPr>
              <a:buNone/>
            </a:pPr>
            <a:r>
              <a:rPr lang="ru-RU" dirty="0" smtClean="0"/>
              <a:t>запретить</a:t>
            </a:r>
            <a:r>
              <a:rPr lang="ru-RU" dirty="0"/>
              <a:t>		             устыдить</a:t>
            </a:r>
          </a:p>
          <a:p>
            <a:pPr>
              <a:buNone/>
            </a:pPr>
            <a:r>
              <a:rPr lang="ru-RU" dirty="0" smtClean="0"/>
              <a:t>призвать</a:t>
            </a:r>
            <a:r>
              <a:rPr lang="ru-RU" dirty="0"/>
              <a:t>		             спросить </a:t>
            </a:r>
          </a:p>
          <a:p>
            <a:pPr>
              <a:buNone/>
            </a:pPr>
            <a:r>
              <a:rPr lang="ru-RU" dirty="0" smtClean="0"/>
              <a:t>обрадовать</a:t>
            </a:r>
            <a:r>
              <a:rPr lang="ru-RU" dirty="0"/>
              <a:t>		</a:t>
            </a:r>
            <a:r>
              <a:rPr lang="ru-RU" dirty="0" smtClean="0"/>
              <a:t>             удивить</a:t>
            </a:r>
            <a:r>
              <a:rPr lang="ru-RU" dirty="0"/>
              <a:t>	</a:t>
            </a:r>
          </a:p>
          <a:p>
            <a:pPr>
              <a:buNone/>
            </a:pPr>
            <a:r>
              <a:rPr lang="ru-RU" dirty="0" smtClean="0"/>
              <a:t>заворожить</a:t>
            </a:r>
            <a:r>
              <a:rPr lang="ru-RU" dirty="0"/>
              <a:t>		</a:t>
            </a:r>
            <a:r>
              <a:rPr lang="ru-RU" dirty="0" smtClean="0"/>
              <a:t>             умолить</a:t>
            </a:r>
            <a:endParaRPr lang="ru-RU" dirty="0"/>
          </a:p>
          <a:p>
            <a:pPr>
              <a:buNone/>
            </a:pPr>
            <a:r>
              <a:rPr lang="ru-RU" dirty="0" smtClean="0"/>
              <a:t>упрекнуть</a:t>
            </a:r>
            <a:r>
              <a:rPr lang="ru-RU" dirty="0"/>
              <a:t>		             развеселить</a:t>
            </a:r>
          </a:p>
          <a:p>
            <a:pPr>
              <a:buNone/>
            </a:pPr>
            <a:r>
              <a:rPr lang="ru-RU" dirty="0" smtClean="0"/>
              <a:t>поблагодарить</a:t>
            </a:r>
            <a:r>
              <a:rPr lang="ru-RU" dirty="0"/>
              <a:t>	            </a:t>
            </a:r>
            <a:r>
              <a:rPr lang="ru-RU" dirty="0" smtClean="0"/>
              <a:t>              </a:t>
            </a:r>
            <a:r>
              <a:rPr lang="ru-RU" dirty="0"/>
              <a:t>удивиться	</a:t>
            </a:r>
          </a:p>
          <a:p>
            <a:pPr>
              <a:buNone/>
            </a:pPr>
            <a:r>
              <a:rPr lang="ru-RU" dirty="0" smtClean="0"/>
              <a:t>передразнить                               </a:t>
            </a:r>
            <a:r>
              <a:rPr lang="ru-RU" dirty="0"/>
              <a:t>обратить на себя внимание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330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16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172853"/>
            <a:ext cx="5904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000" dirty="0"/>
              <a:t>Использование зрительного диктанта на  занятиях открывает возможности для развития ребенка в нескольких направлениях:</a:t>
            </a:r>
          </a:p>
          <a:p>
            <a:pPr lvl="0">
              <a:buNone/>
            </a:pPr>
            <a:r>
              <a:rPr lang="ru-RU" sz="2000" dirty="0"/>
              <a:t>    1) осуществляется развитие навыка чтения;</a:t>
            </a:r>
          </a:p>
          <a:p>
            <a:pPr lvl="0">
              <a:buNone/>
            </a:pPr>
            <a:r>
              <a:rPr lang="ru-RU" sz="2000" dirty="0"/>
              <a:t>    2) развивается оперативная память;</a:t>
            </a:r>
          </a:p>
          <a:p>
            <a:pPr lvl="0">
              <a:buNone/>
            </a:pPr>
            <a:r>
              <a:rPr lang="ru-RU" sz="2000" dirty="0"/>
              <a:t>    3) идет развитие коммуникативных </a:t>
            </a:r>
            <a:r>
              <a:rPr lang="ru-RU" sz="2000" dirty="0" smtClean="0"/>
              <a:t>способностей </a:t>
            </a:r>
            <a:r>
              <a:rPr lang="ru-RU" sz="2000" dirty="0"/>
              <a:t>ребенка путем тренировки речи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36732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17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2547" y="2349500"/>
            <a:ext cx="6336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6273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398b29526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221088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4000" dirty="0" smtClean="0"/>
              <a:t>Зрительный </a:t>
            </a:r>
            <a:r>
              <a:rPr lang="ru-RU" sz="4000" dirty="0" smtClean="0"/>
              <a:t>диктант позволяет развивать память , а так же способствует коррекции устной и письменной речи детей .</a:t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30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3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5638" y="633001"/>
            <a:ext cx="63187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Зрительные диктанты, позволяют развивать оперативную память. </a:t>
            </a:r>
          </a:p>
          <a:p>
            <a:r>
              <a:rPr lang="ru-RU" sz="2400" dirty="0"/>
              <a:t>        Ребенку предлагается прочитать и запомнить предложение. Сначала это предложение, состоящее из двух слов – трех слогов. Постепенно длина предложения наращивается до 10 слов – 22 слогов и больше. Одновременно возрастает и оперативная память.   </a:t>
            </a:r>
          </a:p>
        </p:txBody>
      </p:sp>
    </p:spTree>
    <p:extLst>
      <p:ext uri="{BB962C8B-B14F-4D97-AF65-F5344CB8AC3E}">
        <p14:creationId xmlns:p14="http://schemas.microsoft.com/office/powerpoint/2010/main" val="17325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4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050" y="681733"/>
            <a:ext cx="62653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Наращивание длины предложений происходит постепенно: каждый раз добавляется один слог и, таким образом, получается набор, состоящий из двадцати предложений. </a:t>
            </a:r>
          </a:p>
        </p:txBody>
      </p:sp>
    </p:spTree>
    <p:extLst>
      <p:ext uri="{BB962C8B-B14F-4D97-AF65-F5344CB8AC3E}">
        <p14:creationId xmlns:p14="http://schemas.microsoft.com/office/powerpoint/2010/main" val="11387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5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5655" y="764450"/>
            <a:ext cx="648071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Методика проведения зрительного диктанта следующая: ребенок читает предложение, на-печатанное на листе бумаги, потом закрывает его и пишет по памяти; а после выполнения работы самостоятельно проверяет </a:t>
            </a:r>
            <a:r>
              <a:rPr lang="ru-RU" sz="2000" dirty="0" smtClean="0"/>
              <a:t>правильность </a:t>
            </a:r>
            <a:r>
              <a:rPr lang="ru-RU" sz="2000" dirty="0"/>
              <a:t>ее выполнения. Не обязательно </a:t>
            </a:r>
            <a:r>
              <a:rPr lang="ru-RU" sz="2000" dirty="0" smtClean="0"/>
              <a:t>начинать </a:t>
            </a:r>
            <a:r>
              <a:rPr lang="ru-RU" sz="2000" dirty="0"/>
              <a:t>работу с самого первого предложения, если вы уверены, что для конкретного ребенка это будет слишком легко.</a:t>
            </a:r>
          </a:p>
          <a:p>
            <a:r>
              <a:rPr lang="ru-RU" sz="2000" dirty="0"/>
              <a:t>      Если ребенок допускает ошибки, то </a:t>
            </a:r>
            <a:r>
              <a:rPr lang="ru-RU" sz="2000" dirty="0" smtClean="0"/>
              <a:t>необходимо </a:t>
            </a:r>
            <a:r>
              <a:rPr lang="ru-RU" sz="2000" dirty="0"/>
              <a:t>еще раз прочитать предложение.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35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6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7" y="877163"/>
            <a:ext cx="68034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Речевой материал, используемый для зрительных диктантов, можно широко применять в ходе занятий. Можно, например, разобрать предложение, записанное в ходе зрительного диктанта; сделать </a:t>
            </a:r>
            <a:r>
              <a:rPr lang="ru-RU" sz="2800" dirty="0" err="1"/>
              <a:t>звуко</a:t>
            </a:r>
            <a:r>
              <a:rPr lang="ru-RU" sz="2800" dirty="0"/>
              <a:t>-буквенный анализ отдельных слов из этого предложения и т.д.</a:t>
            </a:r>
          </a:p>
        </p:txBody>
      </p:sp>
    </p:spTree>
    <p:extLst>
      <p:ext uri="{BB962C8B-B14F-4D97-AF65-F5344CB8AC3E}">
        <p14:creationId xmlns:p14="http://schemas.microsoft.com/office/powerpoint/2010/main" val="29131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7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 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ropisi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0368" y="1072227"/>
            <a:ext cx="63367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dirty="0"/>
              <a:t>Задания,      </a:t>
            </a:r>
            <a:r>
              <a:rPr lang="ru-RU" sz="4000" b="1" dirty="0" smtClean="0"/>
              <a:t>предлагаемые </a:t>
            </a:r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на  </a:t>
            </a:r>
            <a:r>
              <a:rPr lang="ru-RU" sz="4000" b="1" dirty="0"/>
              <a:t>занятиях для развития  речи.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456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8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11413" y="0"/>
            <a:ext cx="622776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/>
              <a:t>Упражнения на изменение силы голоса.</a:t>
            </a:r>
            <a:r>
              <a:rPr lang="ru-RU" sz="6000" dirty="0"/>
              <a:t/>
            </a:r>
            <a:br>
              <a:rPr lang="ru-RU" sz="6000" dirty="0"/>
            </a:b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484784"/>
            <a:ext cx="6264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dirty="0"/>
              <a:t> </a:t>
            </a:r>
            <a:r>
              <a:rPr lang="ru-RU" sz="2400" dirty="0"/>
              <a:t>Детям предлагается читать предложения с разной силой голоса: нормально, тихо, очень тихо, громче, еще громче, громко;</a:t>
            </a:r>
          </a:p>
          <a:p>
            <a:pPr lvl="0">
              <a:buNone/>
            </a:pPr>
            <a:endParaRPr lang="ru-RU" sz="2400" dirty="0"/>
          </a:p>
          <a:p>
            <a:pPr lvl="0">
              <a:buNone/>
            </a:pPr>
            <a:r>
              <a:rPr lang="ru-RU" sz="2400" dirty="0"/>
              <a:t>        Длинные предложения читаются с </a:t>
            </a:r>
            <a:r>
              <a:rPr lang="ru-RU" sz="2400" dirty="0" smtClean="0"/>
              <a:t>постепенным </a:t>
            </a:r>
            <a:r>
              <a:rPr lang="ru-RU" sz="2400" dirty="0"/>
              <a:t>наращиванием или, наоборот, </a:t>
            </a:r>
            <a:r>
              <a:rPr lang="ru-RU" sz="2400" dirty="0" smtClean="0"/>
              <a:t>ослаблением </a:t>
            </a:r>
            <a:r>
              <a:rPr lang="ru-RU" sz="2400" dirty="0"/>
              <a:t>силы голоса.</a:t>
            </a:r>
          </a:p>
          <a:p>
            <a:pPr>
              <a:buNone/>
            </a:pP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940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9CB-3E5E-46CB-B8B8-32EE63EB416A}" type="slidenum">
              <a:rPr lang="ru-RU">
                <a:solidFill>
                  <a:srgbClr val="000000"/>
                </a:solidFill>
              </a:rPr>
              <a:pPr/>
              <a:t>9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27652" name="Picture 4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9" r="48108"/>
          <a:stretch>
            <a:fillRect/>
          </a:stretch>
        </p:blipFill>
        <p:spPr bwMode="auto">
          <a:xfrm>
            <a:off x="0" y="0"/>
            <a:ext cx="9144000" cy="23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/>
          <a:stretch>
            <a:fillRect/>
          </a:stretch>
        </p:blipFill>
        <p:spPr bwMode="auto">
          <a:xfrm>
            <a:off x="0" y="2349500"/>
            <a:ext cx="9144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titsy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8" b="29167"/>
          <a:stretch>
            <a:fillRect/>
          </a:stretch>
        </p:blipFill>
        <p:spPr bwMode="auto">
          <a:xfrm>
            <a:off x="0" y="4941888"/>
            <a:ext cx="91440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/>
          <a:stretch>
            <a:fillRect/>
          </a:stretch>
        </p:blipFill>
        <p:spPr bwMode="auto">
          <a:xfrm>
            <a:off x="7092950" y="4076700"/>
            <a:ext cx="17526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ludy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>
            <a:fillRect/>
          </a:stretch>
        </p:blipFill>
        <p:spPr bwMode="auto">
          <a:xfrm>
            <a:off x="2051050" y="4221163"/>
            <a:ext cx="1873250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elky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933825"/>
            <a:ext cx="24479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017304" y="-524329"/>
            <a:ext cx="65881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/>
              <a:t/>
            </a:r>
            <a:br>
              <a:rPr lang="ru-RU" sz="6000" b="1" i="1" dirty="0"/>
            </a:br>
            <a:r>
              <a:rPr lang="ru-RU" sz="3600" b="1" i="1" dirty="0"/>
              <a:t>Упражнения на изменение высоты голоса.</a:t>
            </a:r>
            <a:r>
              <a:rPr lang="ru-RU" sz="6000" dirty="0"/>
              <a:t/>
            </a:r>
            <a:br>
              <a:rPr lang="ru-RU" sz="6000" dirty="0"/>
            </a:br>
            <a:endParaRPr lang="ru-RU" sz="4800" b="1" dirty="0" smtClean="0">
              <a:solidFill>
                <a:srgbClr val="000000"/>
              </a:solidFill>
              <a:latin typeface="Propisi" pitchFamily="2" charset="0"/>
            </a:endParaRPr>
          </a:p>
        </p:txBody>
      </p:sp>
      <p:sp>
        <p:nvSpPr>
          <p:cNvPr id="27660" name="WordArt 12" descr="star13"/>
          <p:cNvSpPr>
            <a:spLocks noChangeArrowheads="1" noChangeShapeType="1" noTextEdit="1"/>
          </p:cNvSpPr>
          <p:nvPr/>
        </p:nvSpPr>
        <p:spPr bwMode="auto">
          <a:xfrm>
            <a:off x="4381500" y="0"/>
            <a:ext cx="2927350" cy="4022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Boyarsky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867132"/>
            <a:ext cx="696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Courier New" pitchFamily="49" charset="0"/>
              </a:rPr>
              <a:t> </a:t>
            </a:r>
            <a:endParaRPr lang="ru-RU" sz="36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997839"/>
            <a:ext cx="626469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000" dirty="0"/>
              <a:t>Чтение предложений с использованием голоса разной тесситуры (высокой, средней, низкой).</a:t>
            </a:r>
          </a:p>
          <a:p>
            <a:pPr lvl="0">
              <a:buNone/>
            </a:pPr>
            <a:endParaRPr lang="ru-RU" sz="2000" dirty="0"/>
          </a:p>
          <a:p>
            <a:pPr lvl="0">
              <a:buNone/>
            </a:pPr>
            <a:r>
              <a:rPr lang="ru-RU" sz="2000" dirty="0"/>
              <a:t>            Покажи, как бы читали это предложение герои сказки «Три медведя»: Михайло Иванович, Настасья Петровна, маленький Мишутка, девочка Машенька.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2841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</TotalTime>
  <Words>562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Зрительные диктанты.                               Соболева Н.В.</vt:lpstr>
      <vt:lpstr>Зрительный диктант позволяет развивать память , а так же способствует коррекции устной и письменной речи детей 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Зрительный диктант позволяет развивать память , а так же способствует коррекции устной и письменной речи детей . </dc:title>
  <dc:creator>Натуся</dc:creator>
  <cp:lastModifiedBy>наташа</cp:lastModifiedBy>
  <cp:revision>42</cp:revision>
  <dcterms:created xsi:type="dcterms:W3CDTF">2011-08-20T15:11:48Z</dcterms:created>
  <dcterms:modified xsi:type="dcterms:W3CDTF">2011-12-01T06:48:48Z</dcterms:modified>
</cp:coreProperties>
</file>