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0E0A8-3A59-4AB1-BCBE-05BB7B37FDCB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A3A4A-29DE-4833-B969-38E36E7054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6696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Гоу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A3A4A-29DE-4833-B969-38E36E7054F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29BC0CF-6671-46B9-B3F2-ED6D652EFF56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DC0115B-BF1A-4E7E-9349-74CD67D83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9BC0CF-6671-46B9-B3F2-ED6D652EFF56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C0115B-BF1A-4E7E-9349-74CD67D83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29BC0CF-6671-46B9-B3F2-ED6D652EFF56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DC0115B-BF1A-4E7E-9349-74CD67D83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9BC0CF-6671-46B9-B3F2-ED6D652EFF56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C0115B-BF1A-4E7E-9349-74CD67D83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29BC0CF-6671-46B9-B3F2-ED6D652EFF56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DC0115B-BF1A-4E7E-9349-74CD67D83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9BC0CF-6671-46B9-B3F2-ED6D652EFF56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C0115B-BF1A-4E7E-9349-74CD67D83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9BC0CF-6671-46B9-B3F2-ED6D652EFF56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C0115B-BF1A-4E7E-9349-74CD67D83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9BC0CF-6671-46B9-B3F2-ED6D652EFF56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C0115B-BF1A-4E7E-9349-74CD67D83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29BC0CF-6671-46B9-B3F2-ED6D652EFF56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C0115B-BF1A-4E7E-9349-74CD67D83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9BC0CF-6671-46B9-B3F2-ED6D652EFF56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C0115B-BF1A-4E7E-9349-74CD67D83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9BC0CF-6671-46B9-B3F2-ED6D652EFF56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C0115B-BF1A-4E7E-9349-74CD67D83B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29BC0CF-6671-46B9-B3F2-ED6D652EFF56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DC0115B-BF1A-4E7E-9349-74CD67D83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692696"/>
            <a:ext cx="5105400" cy="2868168"/>
          </a:xfrm>
        </p:spPr>
        <p:txBody>
          <a:bodyPr/>
          <a:lstStyle/>
          <a:p>
            <a:r>
              <a:rPr lang="ru-RU" dirty="0" smtClean="0"/>
              <a:t>Тематический учет знаний по теме « Глагол» 4 класс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3501008"/>
            <a:ext cx="5616624" cy="3356992"/>
          </a:xfrm>
        </p:spPr>
        <p:txBody>
          <a:bodyPr>
            <a:normAutofit/>
          </a:bodyPr>
          <a:lstStyle/>
          <a:p>
            <a:r>
              <a:rPr lang="ru-RU" dirty="0" smtClean="0"/>
              <a:t>Правописание личных  безударных окончаний глаголов настоящего времени единственного и множественного числа.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Цели: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2060"/>
                </a:solidFill>
              </a:rPr>
              <a:t>- формировать у учащихся умение писать безударные личные окончания глаголов;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- развивать умение обосновывать написания окончания глаголов.</a:t>
            </a:r>
            <a:endParaRPr lang="ru-RU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Безымянный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916832"/>
            <a:ext cx="367240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C00000"/>
                </a:solidFill>
              </a:rPr>
              <a:t>Задание№1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Угадай буквы и сложи тему урока:</a:t>
            </a:r>
          </a:p>
          <a:p>
            <a:endParaRPr lang="ru-RU" i="1" dirty="0">
              <a:solidFill>
                <a:srgbClr val="002060"/>
              </a:solidFill>
            </a:endParaRPr>
          </a:p>
          <a:p>
            <a:endParaRPr lang="ru-RU" i="1" dirty="0" smtClean="0">
              <a:solidFill>
                <a:srgbClr val="002060"/>
              </a:solidFill>
            </a:endParaRPr>
          </a:p>
          <a:p>
            <a:endParaRPr lang="ru-RU" i="1" dirty="0">
              <a:solidFill>
                <a:srgbClr val="002060"/>
              </a:solidFill>
            </a:endParaRPr>
          </a:p>
          <a:p>
            <a:endParaRPr lang="ru-RU" i="1" dirty="0" smtClean="0">
              <a:solidFill>
                <a:srgbClr val="002060"/>
              </a:solidFill>
            </a:endParaRPr>
          </a:p>
          <a:p>
            <a:endParaRPr lang="ru-RU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3200" i="1" dirty="0" smtClean="0">
                <a:solidFill>
                  <a:srgbClr val="002060"/>
                </a:solidFill>
              </a:rPr>
              <a:t>А</a:t>
            </a:r>
          </a:p>
          <a:p>
            <a:pPr marL="0" indent="0">
              <a:buNone/>
            </a:pPr>
            <a:r>
              <a:rPr lang="ru-RU" sz="3200" i="1" dirty="0" smtClean="0">
                <a:solidFill>
                  <a:srgbClr val="002060"/>
                </a:solidFill>
              </a:rPr>
              <a:t>Г                     </a:t>
            </a:r>
          </a:p>
          <a:p>
            <a:pPr marL="0" indent="0">
              <a:buNone/>
            </a:pPr>
            <a:r>
              <a:rPr lang="ru-RU" sz="3200" i="1" dirty="0" smtClean="0">
                <a:solidFill>
                  <a:srgbClr val="002060"/>
                </a:solidFill>
              </a:rPr>
              <a:t>О</a:t>
            </a:r>
          </a:p>
          <a:p>
            <a:pPr marL="0" indent="0">
              <a:buNone/>
            </a:pPr>
            <a:r>
              <a:rPr lang="ru-RU" sz="3200" i="1" dirty="0">
                <a:solidFill>
                  <a:srgbClr val="002060"/>
                </a:solidFill>
              </a:rPr>
              <a:t>Л</a:t>
            </a:r>
            <a:r>
              <a:rPr lang="ru-RU" sz="3200" i="1" dirty="0" smtClean="0">
                <a:solidFill>
                  <a:srgbClr val="002060"/>
                </a:solidFill>
              </a:rPr>
              <a:t>  </a:t>
            </a:r>
          </a:p>
          <a:p>
            <a:pPr marL="0" indent="0">
              <a:buNone/>
            </a:pPr>
            <a:r>
              <a:rPr lang="ru-RU" sz="3200" i="1" smtClean="0">
                <a:solidFill>
                  <a:srgbClr val="002060"/>
                </a:solidFill>
              </a:rPr>
              <a:t>                       </a:t>
            </a:r>
            <a:r>
              <a:rPr lang="ru-RU" sz="3200" i="1" dirty="0" smtClean="0">
                <a:solidFill>
                  <a:srgbClr val="002060"/>
                </a:solidFill>
              </a:rPr>
              <a:t>Глагол                        </a:t>
            </a:r>
            <a:endParaRPr lang="ru-RU" i="1" dirty="0">
              <a:solidFill>
                <a:srgbClr val="002060"/>
              </a:solidFill>
            </a:endParaRPr>
          </a:p>
          <a:p>
            <a:endParaRPr lang="ru-RU" i="1" dirty="0" smtClean="0">
              <a:solidFill>
                <a:srgbClr val="002060"/>
              </a:solidFill>
            </a:endParaRPr>
          </a:p>
          <a:p>
            <a:endParaRPr lang="ru-RU" i="1" dirty="0">
              <a:solidFill>
                <a:srgbClr val="002060"/>
              </a:solidFill>
            </a:endParaRPr>
          </a:p>
          <a:p>
            <a:endParaRPr lang="ru-RU" i="1" dirty="0" smtClean="0">
              <a:solidFill>
                <a:srgbClr val="002060"/>
              </a:solidFill>
            </a:endParaRPr>
          </a:p>
          <a:p>
            <a:endParaRPr lang="ru-RU" i="1" dirty="0">
              <a:solidFill>
                <a:srgbClr val="002060"/>
              </a:solidFill>
            </a:endParaRPr>
          </a:p>
          <a:p>
            <a:endParaRPr lang="ru-RU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i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C00000"/>
                </a:solidFill>
              </a:rPr>
              <a:t>Задание№2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Выписать только те глаголы, личные окончания которых следует проверить по неопределённой форме.     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1 вариант:                        2 вариант:</a:t>
            </a:r>
          </a:p>
          <a:p>
            <a:endParaRPr lang="ru-RU" i="1" dirty="0" smtClean="0">
              <a:solidFill>
                <a:srgbClr val="00206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-пишет;                            - читает;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-молчит;                          - дает;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-рисует;                           - решает;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-просит;                           - лежит.</a:t>
            </a:r>
          </a:p>
          <a:p>
            <a:endParaRPr lang="ru-RU" i="1" dirty="0" smtClean="0">
              <a:solidFill>
                <a:srgbClr val="002060"/>
              </a:solidFill>
            </a:endParaRPr>
          </a:p>
          <a:p>
            <a:endParaRPr lang="ru-RU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C00000"/>
                </a:solidFill>
              </a:rPr>
              <a:t>Задание№3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2060"/>
                </a:solidFill>
              </a:rPr>
              <a:t>Образовать от глаголов неопределённой формы глаголы 3-его лица единственного и множественного числа настоящего времени:  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- писать;                          - рисовать;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- тянуть;                         - носить;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- ответить;                   - терять.</a:t>
            </a:r>
            <a:endParaRPr lang="ru-RU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C00000"/>
                </a:solidFill>
              </a:rPr>
              <a:t>Задание№4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Списать текст. Вставить пропущенные буквы. У глаголов указать спряжение, лицо и число.  </a:t>
            </a:r>
          </a:p>
          <a:p>
            <a:pPr marL="0" indent="0">
              <a:buNone/>
            </a:pPr>
            <a:r>
              <a:rPr lang="ru-RU" dirty="0" smtClean="0"/>
              <a:t>Утро. </a:t>
            </a:r>
            <a:r>
              <a:rPr lang="ru-RU" dirty="0" err="1" smtClean="0"/>
              <a:t>Зелене_т</a:t>
            </a:r>
            <a:r>
              <a:rPr lang="ru-RU" dirty="0" smtClean="0"/>
              <a:t> луг, </a:t>
            </a:r>
            <a:r>
              <a:rPr lang="ru-RU" dirty="0" err="1" smtClean="0"/>
              <a:t>пестре_т</a:t>
            </a:r>
            <a:r>
              <a:rPr lang="ru-RU" dirty="0" smtClean="0"/>
              <a:t> </a:t>
            </a:r>
            <a:r>
              <a:rPr lang="ru-RU" dirty="0" err="1" smtClean="0"/>
              <a:t>цв_тами</a:t>
            </a:r>
            <a:r>
              <a:rPr lang="ru-RU" dirty="0" smtClean="0"/>
              <a:t>.  </a:t>
            </a:r>
          </a:p>
          <a:p>
            <a:pPr marL="0" indent="0">
              <a:buNone/>
            </a:pPr>
            <a:r>
              <a:rPr lang="ru-RU" dirty="0" err="1" smtClean="0"/>
              <a:t>Пахн_т</a:t>
            </a:r>
            <a:r>
              <a:rPr lang="ru-RU" dirty="0" smtClean="0"/>
              <a:t> свежей травой. В синем небе                  </a:t>
            </a:r>
            <a:r>
              <a:rPr lang="ru-RU" dirty="0" err="1" smtClean="0"/>
              <a:t>трепещ_т</a:t>
            </a:r>
            <a:r>
              <a:rPr lang="ru-RU" dirty="0" smtClean="0"/>
              <a:t> золотая звездочка.</a:t>
            </a:r>
          </a:p>
          <a:p>
            <a:endParaRPr lang="ru-RU" dirty="0" smtClean="0"/>
          </a:p>
        </p:txBody>
      </p:sp>
      <p:sp>
        <p:nvSpPr>
          <p:cNvPr id="4" name="Дуга 3"/>
          <p:cNvSpPr/>
          <p:nvPr/>
        </p:nvSpPr>
        <p:spPr>
          <a:xfrm flipV="1">
            <a:off x="1835696" y="3789040"/>
            <a:ext cx="1800200" cy="7200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Памятка по определению гласной в окончании глагола.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2060"/>
                </a:solidFill>
              </a:rPr>
              <a:t>- Поставь глагол в начальную форму (инфинитив). 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- Обрати внимание  на гласную перед –</a:t>
            </a:r>
            <a:r>
              <a:rPr lang="ru-RU" i="1" dirty="0" err="1" smtClean="0">
                <a:solidFill>
                  <a:srgbClr val="002060"/>
                </a:solidFill>
              </a:rPr>
              <a:t>ть</a:t>
            </a:r>
            <a:r>
              <a:rPr lang="ru-RU" i="1" dirty="0" smtClean="0">
                <a:solidFill>
                  <a:srgbClr val="002060"/>
                </a:solidFill>
              </a:rPr>
              <a:t>. 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- Если перед – </a:t>
            </a:r>
            <a:r>
              <a:rPr lang="ru-RU" i="1" dirty="0" err="1" smtClean="0">
                <a:solidFill>
                  <a:srgbClr val="002060"/>
                </a:solidFill>
              </a:rPr>
              <a:t>ть</a:t>
            </a:r>
            <a:r>
              <a:rPr lang="ru-RU" i="1" dirty="0" smtClean="0">
                <a:solidFill>
                  <a:srgbClr val="002060"/>
                </a:solidFill>
              </a:rPr>
              <a:t> будет –и, то глагол относится ко 2-му спряжению. 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- Если же перед –</a:t>
            </a:r>
            <a:r>
              <a:rPr lang="ru-RU" i="1" dirty="0" err="1" smtClean="0">
                <a:solidFill>
                  <a:srgbClr val="002060"/>
                </a:solidFill>
              </a:rPr>
              <a:t>ть</a:t>
            </a:r>
            <a:r>
              <a:rPr lang="ru-RU" i="1" dirty="0" smtClean="0">
                <a:solidFill>
                  <a:srgbClr val="002060"/>
                </a:solidFill>
              </a:rPr>
              <a:t> окажется другая гласная, то глагол относится к 1-му спряжению.  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C00000"/>
                </a:solidFill>
              </a:rPr>
              <a:t>Образец записи в тетради: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Пиш</a:t>
            </a:r>
            <a:r>
              <a:rPr lang="ru-RU" i="1" dirty="0" smtClean="0">
                <a:solidFill>
                  <a:srgbClr val="002060"/>
                </a:solidFill>
              </a:rPr>
              <a:t>е</a:t>
            </a:r>
            <a:r>
              <a:rPr lang="ru-RU" dirty="0" smtClean="0">
                <a:solidFill>
                  <a:srgbClr val="002060"/>
                </a:solidFill>
              </a:rPr>
              <a:t>т – </a:t>
            </a:r>
            <a:r>
              <a:rPr lang="ru-RU" dirty="0" err="1" smtClean="0">
                <a:solidFill>
                  <a:srgbClr val="002060"/>
                </a:solidFill>
              </a:rPr>
              <a:t>пис</a:t>
            </a:r>
            <a:r>
              <a:rPr lang="ru-RU" i="1" dirty="0" err="1" smtClean="0">
                <a:solidFill>
                  <a:srgbClr val="002060"/>
                </a:solidFill>
              </a:rPr>
              <a:t>а-ть</a:t>
            </a:r>
            <a:r>
              <a:rPr lang="ru-RU" i="1" dirty="0" smtClean="0">
                <a:solidFill>
                  <a:srgbClr val="002060"/>
                </a:solidFill>
              </a:rPr>
              <a:t> – 1 спряжение ;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Став</a:t>
            </a:r>
            <a:r>
              <a:rPr lang="ru-RU" i="1" dirty="0" smtClean="0">
                <a:solidFill>
                  <a:srgbClr val="002060"/>
                </a:solidFill>
              </a:rPr>
              <a:t>и</a:t>
            </a:r>
            <a:r>
              <a:rPr lang="ru-RU" dirty="0" smtClean="0">
                <a:solidFill>
                  <a:srgbClr val="002060"/>
                </a:solidFill>
              </a:rPr>
              <a:t>т – </a:t>
            </a:r>
            <a:r>
              <a:rPr lang="ru-RU" dirty="0" err="1" smtClean="0">
                <a:solidFill>
                  <a:srgbClr val="002060"/>
                </a:solidFill>
              </a:rPr>
              <a:t>став</a:t>
            </a:r>
            <a:r>
              <a:rPr lang="ru-RU" i="1" dirty="0" err="1" smtClean="0">
                <a:solidFill>
                  <a:srgbClr val="002060"/>
                </a:solidFill>
              </a:rPr>
              <a:t>и</a:t>
            </a:r>
            <a:r>
              <a:rPr lang="ru-RU" i="1" dirty="0" smtClean="0">
                <a:solidFill>
                  <a:srgbClr val="002060"/>
                </a:solidFill>
              </a:rPr>
              <a:t> -</a:t>
            </a:r>
            <a:r>
              <a:rPr lang="ru-RU" i="1" dirty="0" err="1" smtClean="0">
                <a:solidFill>
                  <a:srgbClr val="002060"/>
                </a:solidFill>
              </a:rPr>
              <a:t>ть</a:t>
            </a:r>
            <a:r>
              <a:rPr lang="ru-RU" i="1" dirty="0" smtClean="0">
                <a:solidFill>
                  <a:srgbClr val="002060"/>
                </a:solidFill>
              </a:rPr>
              <a:t> – 2 спряжение;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Смотр</a:t>
            </a:r>
            <a:r>
              <a:rPr lang="ru-RU" i="1" dirty="0" smtClean="0">
                <a:solidFill>
                  <a:srgbClr val="002060"/>
                </a:solidFill>
              </a:rPr>
              <a:t>и</a:t>
            </a:r>
            <a:r>
              <a:rPr lang="ru-RU" dirty="0" smtClean="0">
                <a:solidFill>
                  <a:srgbClr val="002060"/>
                </a:solidFill>
              </a:rPr>
              <a:t>т – </a:t>
            </a:r>
            <a:r>
              <a:rPr lang="ru-RU" dirty="0" err="1" smtClean="0">
                <a:solidFill>
                  <a:srgbClr val="002060"/>
                </a:solidFill>
              </a:rPr>
              <a:t>смотр</a:t>
            </a:r>
            <a:r>
              <a:rPr lang="ru-RU" i="1" dirty="0" err="1" smtClean="0">
                <a:solidFill>
                  <a:srgbClr val="002060"/>
                </a:solidFill>
              </a:rPr>
              <a:t>е-ть</a:t>
            </a:r>
            <a:r>
              <a:rPr lang="ru-RU" i="1" dirty="0" smtClean="0">
                <a:solidFill>
                  <a:srgbClr val="002060"/>
                </a:solidFill>
              </a:rPr>
              <a:t> – 2 спряжение-исключение.</a:t>
            </a:r>
            <a:endParaRPr lang="ru-RU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85</TotalTime>
  <Words>272</Words>
  <Application>Microsoft Office PowerPoint</Application>
  <PresentationFormat>Экран (4:3)</PresentationFormat>
  <Paragraphs>53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Тематический учет знаний по теме « Глагол» 4 класс </vt:lpstr>
      <vt:lpstr>Цели:</vt:lpstr>
      <vt:lpstr>Задание№1</vt:lpstr>
      <vt:lpstr>Задание№2</vt:lpstr>
      <vt:lpstr>Задание№3</vt:lpstr>
      <vt:lpstr>Задание№4</vt:lpstr>
      <vt:lpstr>Памятка по определению гласной в окончании глагола.</vt:lpstr>
      <vt:lpstr>Образец записи в тетради: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 4 классе</dc:title>
  <dc:creator>Елена</dc:creator>
  <cp:lastModifiedBy>User</cp:lastModifiedBy>
  <cp:revision>11</cp:revision>
  <dcterms:created xsi:type="dcterms:W3CDTF">2011-12-13T13:40:44Z</dcterms:created>
  <dcterms:modified xsi:type="dcterms:W3CDTF">2012-02-02T16:32:55Z</dcterms:modified>
</cp:coreProperties>
</file>