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132856"/>
            <a:ext cx="8458200" cy="1222375"/>
          </a:xfrm>
        </p:spPr>
        <p:txBody>
          <a:bodyPr/>
          <a:lstStyle/>
          <a:p>
            <a:pPr algn="ctr"/>
            <a:r>
              <a:rPr lang="ru-RU" b="1" dirty="0" smtClean="0"/>
              <a:t>ГЛАВНЫЕ И ВТОРОСТЕПЕННЫЕ </a:t>
            </a:r>
            <a:br>
              <a:rPr lang="ru-RU" b="1" dirty="0" smtClean="0"/>
            </a:br>
            <a:r>
              <a:rPr lang="ru-RU" b="1" dirty="0" smtClean="0"/>
              <a:t>ЧЛЕНЫ ПРЕДЛОЖЕНИЯ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900" dirty="0" smtClean="0"/>
              <a:t>Урок русского языка в 8 классе</a:t>
            </a:r>
            <a:endParaRPr lang="ru-RU" sz="19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260648"/>
            <a:ext cx="8458200" cy="914400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Муниципальное образовательное учреждение </a:t>
            </a:r>
          </a:p>
          <a:p>
            <a:pPr algn="ctr"/>
            <a:r>
              <a:rPr lang="ru-RU" dirty="0" smtClean="0"/>
              <a:t>средняя общеобразовательная школа № 48</a:t>
            </a:r>
          </a:p>
          <a:p>
            <a:pPr algn="ctr"/>
            <a:r>
              <a:rPr lang="ru-RU" dirty="0" smtClean="0"/>
              <a:t>Ворошиловского района г. Волгограда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07504" y="5517232"/>
            <a:ext cx="8458200" cy="9144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900" dirty="0" smtClean="0"/>
              <a:t>Подготовила и провела: </a:t>
            </a:r>
            <a:r>
              <a:rPr lang="ru-RU" sz="1600" dirty="0" smtClean="0"/>
              <a:t>учитель русского языка </a:t>
            </a:r>
            <a:r>
              <a:rPr lang="ru-RU" sz="1600" dirty="0" smtClean="0"/>
              <a:t>высшей квалификационной категории</a:t>
            </a:r>
            <a:r>
              <a:rPr lang="ru-RU" sz="1900" dirty="0" smtClean="0"/>
              <a:t> ГОРБУНОВА </a:t>
            </a:r>
            <a:r>
              <a:rPr lang="ru-RU" sz="1900" dirty="0" smtClean="0"/>
              <a:t>Елена Викторовна</a:t>
            </a: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97976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ПОВТОРИМ ПРОЙДЕННОЕ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9837" y="1556792"/>
            <a:ext cx="864096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latin typeface="Calibri"/>
                <a:ea typeface="Calibri"/>
                <a:cs typeface="Times New Roman"/>
              </a:rPr>
              <a:t>Назовите главные члены предложения.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latin typeface="Calibri"/>
                <a:ea typeface="Calibri"/>
                <a:cs typeface="Times New Roman"/>
              </a:rPr>
              <a:t>Что такое подлежащее? Чем оно может выражаться?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latin typeface="Calibri"/>
                <a:ea typeface="Calibri"/>
                <a:cs typeface="Times New Roman"/>
              </a:rPr>
              <a:t>Что такое сказуемое? Назовите виды сказуемого.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latin typeface="Calibri"/>
                <a:ea typeface="Calibri"/>
                <a:cs typeface="Times New Roman"/>
              </a:rPr>
              <a:t>Что значит простое глагольное сказуемое?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latin typeface="Calibri"/>
                <a:ea typeface="Calibri"/>
                <a:cs typeface="Times New Roman"/>
              </a:rPr>
              <a:t>Что значит составное глагольное сказуемое? Из каких частей оно состоит?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latin typeface="Calibri"/>
                <a:ea typeface="Calibri"/>
                <a:cs typeface="Times New Roman"/>
              </a:rPr>
              <a:t>Что такое составное именное сказуемое? Из каких частей оно состоит?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latin typeface="Calibri"/>
                <a:ea typeface="Calibri"/>
                <a:cs typeface="Times New Roman"/>
              </a:rPr>
              <a:t>В каких случаях между подлежащим и тире ставится тире?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sz="2400" dirty="0">
                <a:latin typeface="Calibri"/>
                <a:ea typeface="Calibri"/>
                <a:cs typeface="Times New Roman"/>
              </a:rPr>
              <a:t>Когда тире между подлежащим и сказуемым не ставится?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6099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249510"/>
            <a:ext cx="8640960" cy="2897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8320">
              <a:lnSpc>
                <a:spcPct val="115000"/>
              </a:lnSpc>
              <a:spcAft>
                <a:spcPts val="1000"/>
              </a:spcAft>
            </a:pPr>
            <a:endParaRPr lang="ru-RU" sz="2400" dirty="0">
              <a:latin typeface="Calibri"/>
              <a:ea typeface="Calibri"/>
              <a:cs typeface="Times New Roman"/>
            </a:endParaRPr>
          </a:p>
          <a:p>
            <a:pPr marL="1798320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Играют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волны, ветер свищет,                                                                                                                                                 И мачта гнется и </a:t>
            </a:r>
            <a:r>
              <a:rPr lang="ru-RU" sz="2400" dirty="0" err="1">
                <a:latin typeface="Calibri"/>
                <a:ea typeface="Calibri"/>
                <a:cs typeface="Times New Roman"/>
              </a:rPr>
              <a:t>скрыпит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.                                                                                                                               Увы, он </a:t>
            </a:r>
            <a:r>
              <a:rPr lang="ru-RU" sz="2400" dirty="0" err="1">
                <a:latin typeface="Calibri"/>
                <a:ea typeface="Calibri"/>
                <a:cs typeface="Times New Roman"/>
              </a:rPr>
              <a:t>счастия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 не ищет                                                                                     И не от </a:t>
            </a:r>
            <a:r>
              <a:rPr lang="ru-RU" sz="2400" dirty="0" err="1">
                <a:latin typeface="Calibri"/>
                <a:ea typeface="Calibri"/>
                <a:cs typeface="Times New Roman"/>
              </a:rPr>
              <a:t>счастия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 бежит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marL="1798320" algn="r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effectLst/>
                <a:latin typeface="Calibri"/>
                <a:ea typeface="Calibri"/>
                <a:cs typeface="Times New Roman"/>
              </a:rPr>
              <a:t>М.Ю. Лермонтов «Парус»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0235" y="332656"/>
            <a:ext cx="8640960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i="1" dirty="0" smtClean="0">
                <a:latin typeface="Calibri"/>
                <a:ea typeface="Calibri"/>
                <a:cs typeface="Times New Roman"/>
              </a:rPr>
              <a:t>Задание</a:t>
            </a:r>
            <a:r>
              <a:rPr lang="ru-RU" sz="2400" i="1" dirty="0">
                <a:latin typeface="Calibri"/>
                <a:ea typeface="Calibri"/>
                <a:cs typeface="Times New Roman"/>
              </a:rPr>
              <a:t>: записать четверостишие, подчеркнуть грамматические основы предложения.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6276" y="4293096"/>
            <a:ext cx="864096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latin typeface="Calibri"/>
                <a:ea typeface="Calibri"/>
                <a:cs typeface="Times New Roman"/>
              </a:rPr>
              <a:t>В чем разница между этими двумя предложениями?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latin typeface="Calibri"/>
                <a:ea typeface="Calibri"/>
                <a:cs typeface="Times New Roman"/>
              </a:rPr>
              <a:t>В чем различие между главными и второстепенными членами предложения?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2400" dirty="0">
                <a:latin typeface="Calibri"/>
                <a:ea typeface="Calibri"/>
                <a:cs typeface="Times New Roman"/>
              </a:rPr>
              <a:t>Назовите второстепенные члены предложения.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ru-RU" sz="2400" dirty="0">
                <a:latin typeface="Calibri"/>
                <a:ea typeface="Calibri"/>
                <a:cs typeface="Times New Roman"/>
              </a:rPr>
              <a:t>Какова их роль в предложении?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1417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Члены предложения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9624588"/>
              </p:ext>
            </p:extLst>
          </p:nvPr>
        </p:nvGraphicFramePr>
        <p:xfrm>
          <a:off x="304800" y="1554163"/>
          <a:ext cx="86868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737360"/>
                <a:gridCol w="1737360"/>
                <a:gridCol w="173736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Члены предложения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главные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второстепенные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подле-</a:t>
                      </a:r>
                      <a:r>
                        <a:rPr lang="ru-RU" sz="2800" dirty="0" err="1" smtClean="0"/>
                        <a:t>жащее</a:t>
                      </a:r>
                      <a:endParaRPr lang="ru-RU" sz="2800" dirty="0" smtClean="0"/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сказу-</a:t>
                      </a:r>
                      <a:r>
                        <a:rPr lang="ru-RU" sz="2800" dirty="0" err="1" smtClean="0"/>
                        <a:t>емое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err="1" smtClean="0"/>
                        <a:t>допол-нение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err="1" smtClean="0"/>
                        <a:t>опреде-ление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обстоя-</a:t>
                      </a:r>
                      <a:r>
                        <a:rPr lang="ru-RU" sz="2800" dirty="0" err="1" smtClean="0"/>
                        <a:t>тельство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078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Домашнее задание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464890"/>
            <a:ext cx="8103372" cy="7586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000" dirty="0">
                <a:latin typeface="Calibri"/>
                <a:ea typeface="Calibri"/>
                <a:cs typeface="Calibri"/>
              </a:rPr>
              <a:t>§</a:t>
            </a:r>
            <a:r>
              <a:rPr lang="ru-RU" sz="4000" dirty="0">
                <a:latin typeface="Calibri"/>
                <a:ea typeface="Calibri"/>
                <a:cs typeface="Times New Roman"/>
              </a:rPr>
              <a:t> 23, 24, упр.122 (предложения 1-4).</a:t>
            </a:r>
            <a:endParaRPr lang="ru-RU" sz="40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327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</TotalTime>
  <Words>200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ГЛАВНЫЕ И ВТОРОСТЕПЕННЫЕ  ЧЛЕНЫ ПРЕДЛОЖЕНИЯ</vt:lpstr>
      <vt:lpstr>ПОВТОРИМ ПРОЙДЕННОЕ</vt:lpstr>
      <vt:lpstr>Презентация PowerPoint</vt:lpstr>
      <vt:lpstr>Члены предложения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ГЛАВНЫЕ И ВТОРОСТЕПЕННЫЕ  ЧЛЕНЫ ПРЕДЛОЖЕНИЯ</dc:title>
  <dc:creator>Елена</dc:creator>
  <cp:lastModifiedBy>Пользователь</cp:lastModifiedBy>
  <cp:revision>5</cp:revision>
  <dcterms:created xsi:type="dcterms:W3CDTF">2011-11-27T16:12:45Z</dcterms:created>
  <dcterms:modified xsi:type="dcterms:W3CDTF">2012-02-13T09:34:20Z</dcterms:modified>
</cp:coreProperties>
</file>