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374E-9F50-4223-840D-6299F92667FD}" type="datetimeFigureOut">
              <a:rPr lang="ru-RU" smtClean="0"/>
              <a:pPr/>
              <a:t>07.08.2012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172CA-2B69-4171-BDE2-18AFE232729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374E-9F50-4223-840D-6299F92667FD}" type="datetimeFigureOut">
              <a:rPr lang="ru-RU" smtClean="0"/>
              <a:pPr/>
              <a:t>07.08.2012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172CA-2B69-4171-BDE2-18AFE232729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374E-9F50-4223-840D-6299F92667FD}" type="datetimeFigureOut">
              <a:rPr lang="ru-RU" smtClean="0"/>
              <a:pPr/>
              <a:t>07.08.2012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172CA-2B69-4171-BDE2-18AFE232729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374E-9F50-4223-840D-6299F92667FD}" type="datetimeFigureOut">
              <a:rPr lang="ru-RU" smtClean="0"/>
              <a:pPr/>
              <a:t>07.08.2012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172CA-2B69-4171-BDE2-18AFE232729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374E-9F50-4223-840D-6299F92667FD}" type="datetimeFigureOut">
              <a:rPr lang="ru-RU" smtClean="0"/>
              <a:pPr/>
              <a:t>07.08.2012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172CA-2B69-4171-BDE2-18AFE232729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374E-9F50-4223-840D-6299F92667FD}" type="datetimeFigureOut">
              <a:rPr lang="ru-RU" smtClean="0"/>
              <a:pPr/>
              <a:t>07.08.2012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172CA-2B69-4171-BDE2-18AFE232729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374E-9F50-4223-840D-6299F92667FD}" type="datetimeFigureOut">
              <a:rPr lang="ru-RU" smtClean="0"/>
              <a:pPr/>
              <a:t>07.08.2012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172CA-2B69-4171-BDE2-18AFE232729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374E-9F50-4223-840D-6299F92667FD}" type="datetimeFigureOut">
              <a:rPr lang="ru-RU" smtClean="0"/>
              <a:pPr/>
              <a:t>07.08.2012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172CA-2B69-4171-BDE2-18AFE232729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374E-9F50-4223-840D-6299F92667FD}" type="datetimeFigureOut">
              <a:rPr lang="ru-RU" smtClean="0"/>
              <a:pPr/>
              <a:t>07.08.2012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172CA-2B69-4171-BDE2-18AFE232729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374E-9F50-4223-840D-6299F92667FD}" type="datetimeFigureOut">
              <a:rPr lang="ru-RU" smtClean="0"/>
              <a:pPr/>
              <a:t>07.08.2012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172CA-2B69-4171-BDE2-18AFE232729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374E-9F50-4223-840D-6299F92667FD}" type="datetimeFigureOut">
              <a:rPr lang="ru-RU" smtClean="0"/>
              <a:pPr/>
              <a:t>07.08.2012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172CA-2B69-4171-BDE2-18AFE232729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0374E-9F50-4223-840D-6299F92667FD}" type="datetimeFigureOut">
              <a:rPr lang="ru-RU" smtClean="0"/>
              <a:pPr/>
              <a:t>07.08.2012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172CA-2B69-4171-BDE2-18AFE232729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4.png"/><Relationship Id="rId7" Type="http://schemas.openxmlformats.org/officeDocument/2006/relationships/image" Target="../media/image1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7.png"/><Relationship Id="rId10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4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7.png"/><Relationship Id="rId10" Type="http://schemas.openxmlformats.org/officeDocument/2006/relationships/image" Target="../media/image25.png"/><Relationship Id="rId4" Type="http://schemas.openxmlformats.org/officeDocument/2006/relationships/image" Target="../media/image5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500042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Решение дробных рациональных уравнений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9060" y="5286388"/>
            <a:ext cx="4714940" cy="57150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Учитель ГБОУ СОШ №1692 Новикова Н.В</a:t>
            </a:r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642918"/>
            <a:ext cx="2328850" cy="1143000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Домашняя работа</a:t>
            </a:r>
            <a:endParaRPr lang="ru-RU" sz="3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71736" y="1285860"/>
            <a:ext cx="3000396" cy="45974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№ 583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x² + x -56=0  </a:t>
            </a: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endParaRPr lang="en-US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№580</a:t>
            </a:r>
            <a:endParaRPr lang="en-US" sz="2800" dirty="0" smtClean="0">
              <a:solidFill>
                <a:schemeClr val="bg1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е) </a:t>
            </a: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5x²+12x+7=0</a:t>
            </a:r>
          </a:p>
          <a:p>
            <a:pPr>
              <a:buNone/>
            </a:pP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ж) </a:t>
            </a: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²+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=0</a:t>
            </a:r>
          </a:p>
          <a:p>
            <a:pPr>
              <a:buNone/>
            </a:pPr>
            <a:endParaRPr lang="en-US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3x²-10=0</a:t>
            </a:r>
            <a:endParaRPr lang="ru-RU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86446" y="1785926"/>
            <a:ext cx="21226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x = -8, x =7</a:t>
            </a:r>
            <a:endParaRPr lang="ru-RU" sz="3200" b="1" i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15008" y="2786058"/>
            <a:ext cx="27719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x = - 1,4, x = -1</a:t>
            </a:r>
            <a:endParaRPr lang="ru-RU" sz="3200" b="1" i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86446" y="4071942"/>
            <a:ext cx="18966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200" b="1" i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0, </a:t>
            </a:r>
            <a:r>
              <a:rPr lang="en-US" sz="3200" i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200" b="1" i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=1</a:t>
            </a:r>
            <a:endParaRPr lang="ru-RU" sz="3200" b="1" i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2076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4929198"/>
            <a:ext cx="3467100" cy="1257300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714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1085850" cy="1028700"/>
          </a:xfrm>
          <a:prstGeom prst="rect">
            <a:avLst/>
          </a:prstGeom>
          <a:noFill/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943100"/>
            <a:ext cx="1085850" cy="1028700"/>
          </a:xfrm>
          <a:prstGeom prst="rect">
            <a:avLst/>
          </a:prstGeom>
          <a:noFill/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429000"/>
            <a:ext cx="1085850" cy="1038225"/>
          </a:xfrm>
          <a:prstGeom prst="rect">
            <a:avLst/>
          </a:prstGeom>
          <a:noFill/>
        </p:spPr>
      </p:pic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924425"/>
            <a:ext cx="2924175" cy="1104900"/>
          </a:xfrm>
          <a:prstGeom prst="rect">
            <a:avLst/>
          </a:prstGeom>
          <a:noFill/>
        </p:spPr>
      </p:pic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486525"/>
            <a:ext cx="1295400" cy="942975"/>
          </a:xfrm>
          <a:prstGeom prst="rect">
            <a:avLst/>
          </a:prstGeom>
          <a:noFill/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1485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2971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0" y="44672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6029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0" y="7429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7424" name="Picture 1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1085850" cy="1028700"/>
          </a:xfrm>
          <a:prstGeom prst="rect">
            <a:avLst/>
          </a:prstGeom>
          <a:noFill/>
        </p:spPr>
      </p:pic>
      <p:pic>
        <p:nvPicPr>
          <p:cNvPr id="17423" name="Picture 1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943100"/>
            <a:ext cx="1085850" cy="1028700"/>
          </a:xfrm>
          <a:prstGeom prst="rect">
            <a:avLst/>
          </a:prstGeom>
          <a:noFill/>
        </p:spPr>
      </p:pic>
      <p:pic>
        <p:nvPicPr>
          <p:cNvPr id="17422" name="Picture 1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429000"/>
            <a:ext cx="1085850" cy="1038225"/>
          </a:xfrm>
          <a:prstGeom prst="rect">
            <a:avLst/>
          </a:prstGeom>
          <a:noFill/>
        </p:spPr>
      </p:pic>
      <p:pic>
        <p:nvPicPr>
          <p:cNvPr id="17421" name="Picture 1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924425"/>
            <a:ext cx="2924175" cy="1104900"/>
          </a:xfrm>
          <a:prstGeom prst="rect">
            <a:avLst/>
          </a:prstGeom>
          <a:noFill/>
        </p:spPr>
      </p:pic>
      <p:pic>
        <p:nvPicPr>
          <p:cNvPr id="17420" name="Picture 1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486525"/>
            <a:ext cx="1295400" cy="942975"/>
          </a:xfrm>
          <a:prstGeom prst="rect">
            <a:avLst/>
          </a:prstGeom>
          <a:noFill/>
        </p:spPr>
      </p:pic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0" y="1485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27" name="Rectangle 19"/>
          <p:cNvSpPr>
            <a:spLocks noChangeArrowheads="1"/>
          </p:cNvSpPr>
          <p:nvPr/>
        </p:nvSpPr>
        <p:spPr bwMode="auto">
          <a:xfrm>
            <a:off x="0" y="2971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0" y="44672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29" name="Rectangle 21"/>
          <p:cNvSpPr>
            <a:spLocks noChangeArrowheads="1"/>
          </p:cNvSpPr>
          <p:nvPr/>
        </p:nvSpPr>
        <p:spPr bwMode="auto">
          <a:xfrm>
            <a:off x="0" y="6029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30" name="Rectangle 22"/>
          <p:cNvSpPr>
            <a:spLocks noChangeArrowheads="1"/>
          </p:cNvSpPr>
          <p:nvPr/>
        </p:nvSpPr>
        <p:spPr bwMode="auto">
          <a:xfrm>
            <a:off x="0" y="7429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7434" name="Picture 2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3665" y="1785926"/>
            <a:ext cx="2186797" cy="2071702"/>
          </a:xfrm>
          <a:prstGeom prst="rect">
            <a:avLst/>
          </a:prstGeom>
          <a:noFill/>
        </p:spPr>
      </p:pic>
      <p:pic>
        <p:nvPicPr>
          <p:cNvPr id="17433" name="Picture 2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429000"/>
            <a:ext cx="1085850" cy="1038225"/>
          </a:xfrm>
          <a:prstGeom prst="rect">
            <a:avLst/>
          </a:prstGeom>
          <a:noFill/>
        </p:spPr>
      </p:pic>
      <p:pic>
        <p:nvPicPr>
          <p:cNvPr id="17432" name="Picture 2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924425"/>
            <a:ext cx="2924175" cy="1104900"/>
          </a:xfrm>
          <a:prstGeom prst="rect">
            <a:avLst/>
          </a:prstGeom>
          <a:noFill/>
        </p:spPr>
      </p:pic>
      <p:pic>
        <p:nvPicPr>
          <p:cNvPr id="17431" name="Picture 2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486525"/>
            <a:ext cx="1295400" cy="942975"/>
          </a:xfrm>
          <a:prstGeom prst="rect">
            <a:avLst/>
          </a:prstGeom>
          <a:noFill/>
        </p:spPr>
      </p:pic>
      <p:sp>
        <p:nvSpPr>
          <p:cNvPr id="17436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37" name="Rectangle 29"/>
          <p:cNvSpPr>
            <a:spLocks noChangeArrowheads="1"/>
          </p:cNvSpPr>
          <p:nvPr/>
        </p:nvSpPr>
        <p:spPr bwMode="auto">
          <a:xfrm>
            <a:off x="0" y="1485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38" name="Rectangle 30"/>
          <p:cNvSpPr>
            <a:spLocks noChangeArrowheads="1"/>
          </p:cNvSpPr>
          <p:nvPr/>
        </p:nvSpPr>
        <p:spPr bwMode="auto">
          <a:xfrm>
            <a:off x="0" y="2971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39" name="Rectangle 31"/>
          <p:cNvSpPr>
            <a:spLocks noChangeArrowheads="1"/>
          </p:cNvSpPr>
          <p:nvPr/>
        </p:nvSpPr>
        <p:spPr bwMode="auto">
          <a:xfrm>
            <a:off x="0" y="44672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40" name="Rectangle 32"/>
          <p:cNvSpPr>
            <a:spLocks noChangeArrowheads="1"/>
          </p:cNvSpPr>
          <p:nvPr/>
        </p:nvSpPr>
        <p:spPr bwMode="auto">
          <a:xfrm>
            <a:off x="0" y="6029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41" name="Rectangle 33"/>
          <p:cNvSpPr>
            <a:spLocks noChangeArrowheads="1"/>
          </p:cNvSpPr>
          <p:nvPr/>
        </p:nvSpPr>
        <p:spPr bwMode="auto">
          <a:xfrm>
            <a:off x="0" y="7429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7444" name="Picture 3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429000"/>
            <a:ext cx="1085850" cy="1038225"/>
          </a:xfrm>
          <a:prstGeom prst="rect">
            <a:avLst/>
          </a:prstGeom>
          <a:noFill/>
        </p:spPr>
      </p:pic>
      <p:pic>
        <p:nvPicPr>
          <p:cNvPr id="17443" name="Picture 3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924425"/>
            <a:ext cx="2924175" cy="1104900"/>
          </a:xfrm>
          <a:prstGeom prst="rect">
            <a:avLst/>
          </a:prstGeom>
          <a:noFill/>
        </p:spPr>
      </p:pic>
      <p:pic>
        <p:nvPicPr>
          <p:cNvPr id="17442" name="Picture 3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486525"/>
            <a:ext cx="1295400" cy="942975"/>
          </a:xfrm>
          <a:prstGeom prst="rect">
            <a:avLst/>
          </a:prstGeom>
          <a:noFill/>
        </p:spPr>
      </p:pic>
      <p:sp>
        <p:nvSpPr>
          <p:cNvPr id="17447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48" name="Rectangle 40"/>
          <p:cNvSpPr>
            <a:spLocks noChangeArrowheads="1"/>
          </p:cNvSpPr>
          <p:nvPr/>
        </p:nvSpPr>
        <p:spPr bwMode="auto">
          <a:xfrm>
            <a:off x="0" y="1485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49" name="Rectangle 41"/>
          <p:cNvSpPr>
            <a:spLocks noChangeArrowheads="1"/>
          </p:cNvSpPr>
          <p:nvPr/>
        </p:nvSpPr>
        <p:spPr bwMode="auto">
          <a:xfrm>
            <a:off x="0" y="2971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50" name="Rectangle 42"/>
          <p:cNvSpPr>
            <a:spLocks noChangeArrowheads="1"/>
          </p:cNvSpPr>
          <p:nvPr/>
        </p:nvSpPr>
        <p:spPr bwMode="auto">
          <a:xfrm>
            <a:off x="0" y="44672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51" name="Rectangle 43"/>
          <p:cNvSpPr>
            <a:spLocks noChangeArrowheads="1"/>
          </p:cNvSpPr>
          <p:nvPr/>
        </p:nvSpPr>
        <p:spPr bwMode="auto">
          <a:xfrm>
            <a:off x="0" y="6029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52" name="Rectangle 44"/>
          <p:cNvSpPr>
            <a:spLocks noChangeArrowheads="1"/>
          </p:cNvSpPr>
          <p:nvPr/>
        </p:nvSpPr>
        <p:spPr bwMode="auto">
          <a:xfrm>
            <a:off x="0" y="7429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58" name="Rectangle 5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60" name="Rectangle 52"/>
          <p:cNvSpPr>
            <a:spLocks noChangeArrowheads="1"/>
          </p:cNvSpPr>
          <p:nvPr/>
        </p:nvSpPr>
        <p:spPr bwMode="auto">
          <a:xfrm>
            <a:off x="0" y="2971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61" name="Rectangle 53"/>
          <p:cNvSpPr>
            <a:spLocks noChangeArrowheads="1"/>
          </p:cNvSpPr>
          <p:nvPr/>
        </p:nvSpPr>
        <p:spPr bwMode="auto">
          <a:xfrm>
            <a:off x="0" y="44672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62" name="Rectangle 54"/>
          <p:cNvSpPr>
            <a:spLocks noChangeArrowheads="1"/>
          </p:cNvSpPr>
          <p:nvPr/>
        </p:nvSpPr>
        <p:spPr bwMode="auto">
          <a:xfrm>
            <a:off x="0" y="6029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63" name="Rectangle 55"/>
          <p:cNvSpPr>
            <a:spLocks noChangeArrowheads="1"/>
          </p:cNvSpPr>
          <p:nvPr/>
        </p:nvSpPr>
        <p:spPr bwMode="auto">
          <a:xfrm>
            <a:off x="0" y="7429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65" name="Rectangle 5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68" name="Rectangle 6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71" name="Rectangle 6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78" name="Rectangle 7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80" name="Rectangle 72"/>
          <p:cNvSpPr>
            <a:spLocks noChangeArrowheads="1"/>
          </p:cNvSpPr>
          <p:nvPr/>
        </p:nvSpPr>
        <p:spPr bwMode="auto">
          <a:xfrm>
            <a:off x="0" y="2971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81" name="Rectangle 73"/>
          <p:cNvSpPr>
            <a:spLocks noChangeArrowheads="1"/>
          </p:cNvSpPr>
          <p:nvPr/>
        </p:nvSpPr>
        <p:spPr bwMode="auto">
          <a:xfrm>
            <a:off x="0" y="44672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82" name="Rectangle 74"/>
          <p:cNvSpPr>
            <a:spLocks noChangeArrowheads="1"/>
          </p:cNvSpPr>
          <p:nvPr/>
        </p:nvSpPr>
        <p:spPr bwMode="auto">
          <a:xfrm>
            <a:off x="0" y="6029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83" name="Rectangle 75"/>
          <p:cNvSpPr>
            <a:spLocks noChangeArrowheads="1"/>
          </p:cNvSpPr>
          <p:nvPr/>
        </p:nvSpPr>
        <p:spPr bwMode="auto">
          <a:xfrm>
            <a:off x="0" y="7429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7488" name="Picture 80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571480"/>
            <a:ext cx="1057275" cy="1028700"/>
          </a:xfrm>
          <a:prstGeom prst="rect">
            <a:avLst/>
          </a:prstGeom>
          <a:noFill/>
        </p:spPr>
      </p:pic>
      <p:pic>
        <p:nvPicPr>
          <p:cNvPr id="17487" name="Picture 79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1714488"/>
            <a:ext cx="1057275" cy="1028700"/>
          </a:xfrm>
          <a:prstGeom prst="rect">
            <a:avLst/>
          </a:prstGeom>
          <a:noFill/>
        </p:spPr>
      </p:pic>
      <p:pic>
        <p:nvPicPr>
          <p:cNvPr id="17486" name="Picture 7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2928934"/>
            <a:ext cx="1057275" cy="1038225"/>
          </a:xfrm>
          <a:prstGeom prst="rect">
            <a:avLst/>
          </a:prstGeom>
          <a:noFill/>
        </p:spPr>
      </p:pic>
      <p:pic>
        <p:nvPicPr>
          <p:cNvPr id="17485" name="Picture 77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4071942"/>
            <a:ext cx="2867025" cy="1104900"/>
          </a:xfrm>
          <a:prstGeom prst="rect">
            <a:avLst/>
          </a:prstGeom>
          <a:noFill/>
        </p:spPr>
      </p:pic>
      <p:pic>
        <p:nvPicPr>
          <p:cNvPr id="17484" name="Picture 76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5429264"/>
            <a:ext cx="1276350" cy="942975"/>
          </a:xfrm>
          <a:prstGeom prst="rect">
            <a:avLst/>
          </a:prstGeom>
          <a:noFill/>
        </p:spPr>
      </p:pic>
      <p:sp>
        <p:nvSpPr>
          <p:cNvPr id="17489" name="Rectangle 8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90" name="Rectangle 82"/>
          <p:cNvSpPr>
            <a:spLocks noChangeArrowheads="1"/>
          </p:cNvSpPr>
          <p:nvPr/>
        </p:nvSpPr>
        <p:spPr bwMode="auto">
          <a:xfrm>
            <a:off x="0" y="1485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91" name="Rectangle 83"/>
          <p:cNvSpPr>
            <a:spLocks noChangeArrowheads="1"/>
          </p:cNvSpPr>
          <p:nvPr/>
        </p:nvSpPr>
        <p:spPr bwMode="auto">
          <a:xfrm>
            <a:off x="0" y="2514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92" name="Rectangle 84"/>
          <p:cNvSpPr>
            <a:spLocks noChangeArrowheads="1"/>
          </p:cNvSpPr>
          <p:nvPr/>
        </p:nvSpPr>
        <p:spPr bwMode="auto">
          <a:xfrm>
            <a:off x="0" y="3552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93" name="Rectangle 85"/>
          <p:cNvSpPr>
            <a:spLocks noChangeArrowheads="1"/>
          </p:cNvSpPr>
          <p:nvPr/>
        </p:nvSpPr>
        <p:spPr bwMode="auto">
          <a:xfrm>
            <a:off x="0" y="465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94" name="Rectangle 86"/>
          <p:cNvSpPr>
            <a:spLocks noChangeArrowheads="1"/>
          </p:cNvSpPr>
          <p:nvPr/>
        </p:nvSpPr>
        <p:spPr bwMode="auto">
          <a:xfrm>
            <a:off x="0" y="5600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85720" y="500042"/>
            <a:ext cx="28575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Какие значения недопустимо подставлять в данные выражения?</a:t>
            </a:r>
            <a:endParaRPr lang="ru-RU" sz="3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95" name="Rectangle 87"/>
          <p:cNvSpPr>
            <a:spLocks noChangeArrowheads="1"/>
          </p:cNvSpPr>
          <p:nvPr/>
        </p:nvSpPr>
        <p:spPr bwMode="auto">
          <a:xfrm>
            <a:off x="2786050" y="785794"/>
            <a:ext cx="6429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Arial" pitchFamily="34" charset="0"/>
                <a:ea typeface="Times New Roman" pitchFamily="18" charset="0"/>
              </a:rPr>
              <a:t>1)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96" name="Rectangle 88"/>
          <p:cNvSpPr>
            <a:spLocks noChangeArrowheads="1"/>
          </p:cNvSpPr>
          <p:nvPr/>
        </p:nvSpPr>
        <p:spPr bwMode="auto">
          <a:xfrm>
            <a:off x="2928926" y="1928802"/>
            <a:ext cx="6429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F2F2F2"/>
                </a:solidFill>
                <a:latin typeface="Arial" pitchFamily="34" charset="0"/>
                <a:ea typeface="Times New Roman" pitchFamily="18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97" name="Rectangle 89"/>
          <p:cNvSpPr>
            <a:spLocks noChangeArrowheads="1"/>
          </p:cNvSpPr>
          <p:nvPr/>
        </p:nvSpPr>
        <p:spPr bwMode="auto">
          <a:xfrm>
            <a:off x="2857488" y="3214686"/>
            <a:ext cx="7857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F2F2F2"/>
                </a:solidFill>
                <a:latin typeface="Arial" pitchFamily="34" charset="0"/>
                <a:ea typeface="Times New Roman" pitchFamily="18" charset="0"/>
              </a:rPr>
              <a:t>3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98" name="Rectangle 90"/>
          <p:cNvSpPr>
            <a:spLocks noChangeArrowheads="1"/>
          </p:cNvSpPr>
          <p:nvPr/>
        </p:nvSpPr>
        <p:spPr bwMode="auto">
          <a:xfrm>
            <a:off x="2000232" y="4357694"/>
            <a:ext cx="7143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F2F2F2"/>
                </a:solidFill>
                <a:latin typeface="Arial" pitchFamily="34" charset="0"/>
                <a:ea typeface="Times New Roman" pitchFamily="18" charset="0"/>
              </a:rPr>
              <a:t>4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99" name="Rectangle 91"/>
          <p:cNvSpPr>
            <a:spLocks noChangeArrowheads="1"/>
          </p:cNvSpPr>
          <p:nvPr/>
        </p:nvSpPr>
        <p:spPr bwMode="auto">
          <a:xfrm>
            <a:off x="2786050" y="5643578"/>
            <a:ext cx="7143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F2F2F2"/>
                </a:solidFill>
                <a:latin typeface="Arial" pitchFamily="34" charset="0"/>
                <a:ea typeface="Times New Roman" pitchFamily="18" charset="0"/>
              </a:rPr>
              <a:t>5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501" name="Rectangle 93"/>
          <p:cNvSpPr>
            <a:spLocks noChangeArrowheads="1"/>
          </p:cNvSpPr>
          <p:nvPr/>
        </p:nvSpPr>
        <p:spPr bwMode="auto">
          <a:xfrm>
            <a:off x="4714876" y="1071546"/>
            <a:ext cx="14287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dirty="0" smtClean="0">
                <a:solidFill>
                  <a:srgbClr val="F2F2F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502" name="Rectangle 94"/>
          <p:cNvSpPr>
            <a:spLocks noChangeArrowheads="1"/>
          </p:cNvSpPr>
          <p:nvPr/>
        </p:nvSpPr>
        <p:spPr bwMode="auto">
          <a:xfrm>
            <a:off x="4714876" y="2071678"/>
            <a:ext cx="13572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dirty="0" smtClean="0">
                <a:solidFill>
                  <a:srgbClr val="F2F2F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=0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4643438" y="3357562"/>
            <a:ext cx="16430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dirty="0" smtClean="0">
                <a:solidFill>
                  <a:srgbClr val="F2F2F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 </a:t>
            </a:r>
            <a:r>
              <a:rPr lang="ru-RU" sz="3600" b="1" i="1" dirty="0" smtClean="0">
                <a:solidFill>
                  <a:srgbClr val="F2F2F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-4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5500694" y="4572008"/>
            <a:ext cx="248016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7,</a:t>
            </a:r>
            <a:r>
              <a:rPr kumimoji="0" lang="ru-RU" sz="3600" b="1" i="1" u="none" strike="noStrike" cap="none" normalizeH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1" u="none" strike="noStrike" cap="none" normalizeH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3600" b="1" i="1" u="none" strike="noStrike" cap="none" normalizeH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en-US" sz="3600" b="1" i="1" u="none" strike="noStrike" cap="none" normalizeH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-5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505" name="Rectangle 97"/>
          <p:cNvSpPr>
            <a:spLocks noChangeArrowheads="1"/>
          </p:cNvSpPr>
          <p:nvPr/>
        </p:nvSpPr>
        <p:spPr bwMode="auto">
          <a:xfrm>
            <a:off x="4857752" y="5786454"/>
            <a:ext cx="25002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en-US" sz="3600" b="1" i="1" u="none" strike="noStrike" cap="none" normalizeH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</a:t>
            </a: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3,</a:t>
            </a:r>
            <a:r>
              <a:rPr kumimoji="0" lang="en-US" sz="3600" b="1" i="1" u="none" strike="noStrike" cap="none" normalizeH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x</a:t>
            </a:r>
            <a:r>
              <a:rPr kumimoji="0" lang="ru-RU" sz="3600" b="1" i="1" u="none" strike="noStrike" cap="none" normalizeH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en-US" sz="3600" b="1" i="1" u="none" strike="noStrike" cap="none" normalizeH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286512" y="642918"/>
            <a:ext cx="27146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 остальных мы получаем 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200" b="1" i="1" dirty="0" smtClean="0">
                <a:solidFill>
                  <a:srgbClr val="AC0000"/>
                </a:solidFill>
                <a:latin typeface="Times New Roman" pitchFamily="18" charset="0"/>
                <a:cs typeface="Times New Roman" pitchFamily="18" charset="0"/>
              </a:rPr>
              <a:t>бласть 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3200" b="1" i="1" dirty="0" smtClean="0">
                <a:solidFill>
                  <a:srgbClr val="AC0000"/>
                </a:solidFill>
                <a:latin typeface="Times New Roman" pitchFamily="18" charset="0"/>
                <a:cs typeface="Times New Roman" pitchFamily="18" charset="0"/>
              </a:rPr>
              <a:t>опустимых 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b="1" i="1" dirty="0" smtClean="0">
                <a:solidFill>
                  <a:srgbClr val="AC0000"/>
                </a:solidFill>
                <a:latin typeface="Times New Roman" pitchFamily="18" charset="0"/>
                <a:cs typeface="Times New Roman" pitchFamily="18" charset="0"/>
              </a:rPr>
              <a:t>начений</a:t>
            </a:r>
            <a:endParaRPr lang="ru-RU" sz="3200" b="1" i="1" dirty="0">
              <a:solidFill>
                <a:srgbClr val="A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85720" y="500042"/>
            <a:ext cx="28575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 при каких значениях данные дроби равны нулю?</a:t>
            </a:r>
            <a:endParaRPr lang="ru-RU" sz="3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Rectangle 93"/>
          <p:cNvSpPr>
            <a:spLocks noChangeArrowheads="1"/>
          </p:cNvSpPr>
          <p:nvPr/>
        </p:nvSpPr>
        <p:spPr bwMode="auto">
          <a:xfrm>
            <a:off x="4714876" y="1000108"/>
            <a:ext cx="13572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dirty="0" smtClean="0">
                <a:solidFill>
                  <a:srgbClr val="F2F2F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=0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Rectangle 94"/>
          <p:cNvSpPr>
            <a:spLocks noChangeArrowheads="1"/>
          </p:cNvSpPr>
          <p:nvPr/>
        </p:nvSpPr>
        <p:spPr bwMode="auto">
          <a:xfrm>
            <a:off x="4714876" y="2143116"/>
            <a:ext cx="13572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dirty="0" smtClean="0">
                <a:solidFill>
                  <a:srgbClr val="F2F2F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 </a:t>
            </a:r>
            <a:r>
              <a:rPr lang="ru-RU" sz="3600" b="1" i="1" dirty="0" smtClean="0">
                <a:solidFill>
                  <a:srgbClr val="F2F2F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=2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Rectangle 95"/>
          <p:cNvSpPr>
            <a:spLocks noChangeArrowheads="1"/>
          </p:cNvSpPr>
          <p:nvPr/>
        </p:nvSpPr>
        <p:spPr bwMode="auto">
          <a:xfrm>
            <a:off x="4714876" y="3357562"/>
            <a:ext cx="16430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dirty="0" smtClean="0">
                <a:solidFill>
                  <a:srgbClr val="F2F2F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ru-RU" sz="3600" b="1" i="1" u="none" strike="noStrike" cap="none" normalizeH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Rectangle 96"/>
          <p:cNvSpPr>
            <a:spLocks noChangeArrowheads="1"/>
          </p:cNvSpPr>
          <p:nvPr/>
        </p:nvSpPr>
        <p:spPr bwMode="auto">
          <a:xfrm>
            <a:off x="5572132" y="4572008"/>
            <a:ext cx="235745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 </a:t>
            </a:r>
            <a:r>
              <a:rPr lang="ru-RU" sz="3600" b="1" i="1" dirty="0" smtClean="0">
                <a:solidFill>
                  <a:srgbClr val="F2F2F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en-US" sz="3600" b="1" i="1" u="none" strike="noStrike" cap="none" normalizeH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</a:t>
            </a:r>
            <a:r>
              <a:rPr kumimoji="0" lang="ru-RU" sz="3600" b="1" i="1" u="none" strike="noStrike" cap="none" normalizeH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Rectangle 97"/>
          <p:cNvSpPr>
            <a:spLocks noChangeArrowheads="1"/>
          </p:cNvSpPr>
          <p:nvPr/>
        </p:nvSpPr>
        <p:spPr bwMode="auto">
          <a:xfrm>
            <a:off x="4929190" y="5786454"/>
            <a:ext cx="250033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3600" b="1" i="1" u="none" strike="noStrike" cap="none" normalizeH="0" dirty="0" smtClean="0">
                <a:ln>
                  <a:noFill/>
                </a:ln>
                <a:solidFill>
                  <a:srgbClr val="F2F2F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=0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175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175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175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175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75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17501" grpId="0"/>
      <p:bldP spid="17501" grpId="1"/>
      <p:bldP spid="17502" grpId="0"/>
      <p:bldP spid="17502" grpId="1"/>
      <p:bldP spid="17503" grpId="0"/>
      <p:bldP spid="17503" grpId="1"/>
      <p:bldP spid="17504" grpId="0"/>
      <p:bldP spid="17504" grpId="1"/>
      <p:bldP spid="17505" grpId="0"/>
      <p:bldP spid="17505" grpId="1"/>
      <p:bldP spid="101" grpId="0"/>
      <p:bldP spid="101" grpId="1"/>
      <p:bldP spid="80" grpId="0"/>
      <p:bldP spid="82" grpId="0"/>
      <p:bldP spid="83" grpId="0"/>
      <p:bldP spid="84" grpId="0"/>
      <p:bldP spid="85" grpId="0"/>
      <p:bldP spid="8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6398" name="Picture 1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1085850" cy="1028700"/>
          </a:xfrm>
          <a:prstGeom prst="rect">
            <a:avLst/>
          </a:prstGeom>
          <a:noFill/>
        </p:spPr>
      </p:pic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486525"/>
            <a:ext cx="1295400" cy="942975"/>
          </a:xfrm>
          <a:prstGeom prst="rect">
            <a:avLst/>
          </a:prstGeom>
          <a:noFill/>
        </p:spPr>
      </p:pic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0" y="1485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0" y="2971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0" y="44672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0" y="6029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0" y="7429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05" name="Picture 2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1295400" cy="942975"/>
          </a:xfrm>
          <a:prstGeom prst="rect">
            <a:avLst/>
          </a:prstGeom>
          <a:noFill/>
        </p:spPr>
      </p:pic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0" y="1400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09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08" name="Picture 2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1295400" cy="942975"/>
          </a:xfrm>
          <a:prstGeom prst="rect">
            <a:avLst/>
          </a:prstGeom>
          <a:noFill/>
        </p:spPr>
      </p:pic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11" name="Picture 2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1295400" cy="942975"/>
          </a:xfrm>
          <a:prstGeom prst="rect">
            <a:avLst/>
          </a:prstGeom>
          <a:noFill/>
        </p:spPr>
      </p:pic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1495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0" y="5143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0" y="1571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85720" y="500042"/>
            <a:ext cx="28575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Являются ли корнями уравнений</a:t>
            </a:r>
            <a:r>
              <a:rPr lang="en-US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числа?</a:t>
            </a:r>
            <a:endParaRPr lang="ru-RU" sz="3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1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9384" b="-3212"/>
          <a:stretch>
            <a:fillRect/>
          </a:stretch>
        </p:blipFill>
        <p:spPr bwMode="auto">
          <a:xfrm>
            <a:off x="6000760" y="2500306"/>
            <a:ext cx="1323954" cy="1071570"/>
          </a:xfrm>
          <a:prstGeom prst="rect">
            <a:avLst/>
          </a:prstGeom>
          <a:noFill/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6667" b="1315"/>
          <a:stretch>
            <a:fillRect/>
          </a:stretch>
        </p:blipFill>
        <p:spPr bwMode="auto">
          <a:xfrm>
            <a:off x="6215074" y="3929066"/>
            <a:ext cx="1571603" cy="1071570"/>
          </a:xfrm>
          <a:prstGeom prst="rect">
            <a:avLst/>
          </a:prstGeom>
          <a:noFill/>
        </p:spPr>
      </p:pic>
      <p:pic>
        <p:nvPicPr>
          <p:cNvPr id="12" name="Picture 1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4118" b="2173"/>
          <a:stretch>
            <a:fillRect/>
          </a:stretch>
        </p:blipFill>
        <p:spPr bwMode="auto">
          <a:xfrm>
            <a:off x="5643570" y="4857760"/>
            <a:ext cx="3167045" cy="1071570"/>
          </a:xfrm>
          <a:prstGeom prst="rect">
            <a:avLst/>
          </a:prstGeom>
          <a:noFill/>
        </p:spPr>
      </p:pic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0" y="1495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0" y="2581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0" y="3676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4" name="Picture 1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2180"/>
          <a:stretch>
            <a:fillRect/>
          </a:stretch>
        </p:blipFill>
        <p:spPr bwMode="auto">
          <a:xfrm>
            <a:off x="2500298" y="2143116"/>
            <a:ext cx="2500330" cy="1038225"/>
          </a:xfrm>
          <a:prstGeom prst="rect">
            <a:avLst/>
          </a:prstGeom>
          <a:noFill/>
        </p:spPr>
      </p:pic>
      <p:pic>
        <p:nvPicPr>
          <p:cNvPr id="45" name="Picture 1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8484"/>
          <a:stretch>
            <a:fillRect/>
          </a:stretch>
        </p:blipFill>
        <p:spPr bwMode="auto">
          <a:xfrm>
            <a:off x="2714612" y="3571876"/>
            <a:ext cx="2428892" cy="1085850"/>
          </a:xfrm>
          <a:prstGeom prst="rect">
            <a:avLst/>
          </a:prstGeom>
          <a:noFill/>
        </p:spPr>
      </p:pic>
      <p:pic>
        <p:nvPicPr>
          <p:cNvPr id="46" name="Picture 1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54622"/>
          <a:stretch>
            <a:fillRect/>
          </a:stretch>
        </p:blipFill>
        <p:spPr bwMode="auto">
          <a:xfrm>
            <a:off x="2714612" y="4929198"/>
            <a:ext cx="2571768" cy="1095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6398" name="Picture 1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1085850" cy="1028700"/>
          </a:xfrm>
          <a:prstGeom prst="rect">
            <a:avLst/>
          </a:prstGeom>
          <a:noFill/>
        </p:spPr>
      </p:pic>
      <p:pic>
        <p:nvPicPr>
          <p:cNvPr id="16396" name="Picture 1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429000"/>
            <a:ext cx="1085850" cy="1038225"/>
          </a:xfrm>
          <a:prstGeom prst="rect">
            <a:avLst/>
          </a:prstGeom>
          <a:noFill/>
        </p:spPr>
      </p:pic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486525"/>
            <a:ext cx="1295400" cy="942975"/>
          </a:xfrm>
          <a:prstGeom prst="rect">
            <a:avLst/>
          </a:prstGeom>
          <a:noFill/>
        </p:spPr>
      </p:pic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0" y="1485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0" y="2971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0" y="6029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0" y="7429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05" name="Picture 2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1295400" cy="942975"/>
          </a:xfrm>
          <a:prstGeom prst="rect">
            <a:avLst/>
          </a:prstGeom>
          <a:noFill/>
        </p:spPr>
      </p:pic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0" y="1400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09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08" name="Picture 2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1295400" cy="942975"/>
          </a:xfrm>
          <a:prstGeom prst="rect">
            <a:avLst/>
          </a:prstGeom>
          <a:noFill/>
        </p:spPr>
      </p:pic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11" name="Picture 2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1295400" cy="942975"/>
          </a:xfrm>
          <a:prstGeom prst="rect">
            <a:avLst/>
          </a:prstGeom>
          <a:noFill/>
        </p:spPr>
      </p:pic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1495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0" y="1571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85720" y="500042"/>
            <a:ext cx="2857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Пример 1.</a:t>
            </a:r>
            <a:endParaRPr lang="ru-RU" sz="3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1214422"/>
            <a:ext cx="3419475" cy="1038225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1495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6" y="1214422"/>
            <a:ext cx="3952875" cy="533400"/>
          </a:xfrm>
          <a:prstGeom prst="rect">
            <a:avLst/>
          </a:prstGeom>
          <a:noFill/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990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1857364"/>
            <a:ext cx="1457325" cy="533400"/>
          </a:xfrm>
          <a:prstGeom prst="rect">
            <a:avLst/>
          </a:prstGeom>
          <a:noFill/>
        </p:spPr>
      </p:pic>
      <p:sp>
        <p:nvSpPr>
          <p:cNvPr id="37" name="TextBox 36"/>
          <p:cNvSpPr txBox="1"/>
          <p:nvPr/>
        </p:nvSpPr>
        <p:spPr>
          <a:xfrm>
            <a:off x="285720" y="2428868"/>
            <a:ext cx="2857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Пример 2.</a:t>
            </a:r>
            <a:endParaRPr lang="ru-RU" sz="3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9" name="Picture 9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3143248"/>
            <a:ext cx="4143375" cy="1123950"/>
          </a:xfrm>
          <a:prstGeom prst="rect">
            <a:avLst/>
          </a:prstGeom>
          <a:noFill/>
        </p:spPr>
      </p:pic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1" name="Picture 11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6" y="4857760"/>
            <a:ext cx="5324475" cy="53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6398" name="Picture 1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1085850" cy="1028700"/>
          </a:xfrm>
          <a:prstGeom prst="rect">
            <a:avLst/>
          </a:prstGeom>
          <a:noFill/>
        </p:spPr>
      </p:pic>
      <p:pic>
        <p:nvPicPr>
          <p:cNvPr id="16396" name="Picture 1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429000"/>
            <a:ext cx="1085850" cy="1038225"/>
          </a:xfrm>
          <a:prstGeom prst="rect">
            <a:avLst/>
          </a:prstGeom>
          <a:noFill/>
        </p:spPr>
      </p:pic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486525"/>
            <a:ext cx="1295400" cy="942975"/>
          </a:xfrm>
          <a:prstGeom prst="rect">
            <a:avLst/>
          </a:prstGeom>
          <a:noFill/>
        </p:spPr>
      </p:pic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0" y="1485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0" y="2971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0" y="7429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05" name="Picture 2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1295400" cy="942975"/>
          </a:xfrm>
          <a:prstGeom prst="rect">
            <a:avLst/>
          </a:prstGeom>
          <a:noFill/>
        </p:spPr>
      </p:pic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0" y="1400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09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08" name="Picture 2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1295400" cy="942975"/>
          </a:xfrm>
          <a:prstGeom prst="rect">
            <a:avLst/>
          </a:prstGeom>
          <a:noFill/>
        </p:spPr>
      </p:pic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11" name="Picture 2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1295400" cy="942975"/>
          </a:xfrm>
          <a:prstGeom prst="rect">
            <a:avLst/>
          </a:prstGeom>
          <a:noFill/>
        </p:spPr>
      </p:pic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1495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0" y="1571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85720" y="500042"/>
            <a:ext cx="2857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Запишем решение уравнения</a:t>
            </a:r>
            <a:endParaRPr lang="ru-RU" sz="3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30670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1495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69" name="Picture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500042"/>
            <a:ext cx="4343400" cy="1123950"/>
          </a:xfrm>
          <a:prstGeom prst="rect">
            <a:avLst/>
          </a:prstGeom>
          <a:noFill/>
        </p:spPr>
      </p:pic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0" y="1581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72" name="Picture 16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1643050"/>
            <a:ext cx="5295900" cy="1200150"/>
          </a:xfrm>
          <a:prstGeom prst="rect">
            <a:avLst/>
          </a:prstGeom>
          <a:noFill/>
        </p:spPr>
      </p:pic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0" y="1657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75" name="Picture 19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3000372"/>
            <a:ext cx="2638425" cy="533400"/>
          </a:xfrm>
          <a:prstGeom prst="rect">
            <a:avLst/>
          </a:prstGeom>
          <a:noFill/>
        </p:spPr>
      </p:pic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0" y="990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78" name="Picture 22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3714752"/>
            <a:ext cx="4781550" cy="542925"/>
          </a:xfrm>
          <a:prstGeom prst="rect">
            <a:avLst/>
          </a:prstGeom>
          <a:noFill/>
        </p:spPr>
      </p:pic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81" name="Picture 25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4357694"/>
            <a:ext cx="3429000" cy="542925"/>
          </a:xfrm>
          <a:prstGeom prst="rect">
            <a:avLst/>
          </a:prstGeom>
          <a:noFill/>
        </p:spPr>
      </p:pic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5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84" name="Picture 28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5000636"/>
            <a:ext cx="2981325" cy="533400"/>
          </a:xfrm>
          <a:prstGeom prst="rect">
            <a:avLst/>
          </a:prstGeom>
          <a:noFill/>
        </p:spPr>
      </p:pic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88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87" name="Picture 31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5786454"/>
            <a:ext cx="2409825" cy="533400"/>
          </a:xfrm>
          <a:prstGeom prst="rect">
            <a:avLst/>
          </a:prstGeom>
          <a:noFill/>
        </p:spPr>
      </p:pic>
      <p:sp>
        <p:nvSpPr>
          <p:cNvPr id="19489" name="Rectangle 33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91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90" name="Picture 34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3000372"/>
            <a:ext cx="1104900" cy="533400"/>
          </a:xfrm>
          <a:prstGeom prst="rect">
            <a:avLst/>
          </a:prstGeom>
          <a:noFill/>
        </p:spPr>
      </p:pic>
      <p:sp>
        <p:nvSpPr>
          <p:cNvPr id="19492" name="Rectangle 36"/>
          <p:cNvSpPr>
            <a:spLocks noChangeArrowheads="1"/>
          </p:cNvSpPr>
          <p:nvPr/>
        </p:nvSpPr>
        <p:spPr bwMode="auto">
          <a:xfrm>
            <a:off x="0" y="990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94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93" name="Picture 37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5000636"/>
            <a:ext cx="1104900" cy="533400"/>
          </a:xfrm>
          <a:prstGeom prst="rect">
            <a:avLst/>
          </a:prstGeom>
          <a:noFill/>
        </p:spPr>
      </p:pic>
      <p:sp>
        <p:nvSpPr>
          <p:cNvPr id="19495" name="Rectangle 39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70" decel="100000"/>
                                        <p:tgtEl>
                                          <p:spTgt spid="194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770" decel="100000"/>
                                        <p:tgtEl>
                                          <p:spTgt spid="1949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70" decel="100000"/>
                                        <p:tgtEl>
                                          <p:spTgt spid="1949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770" decel="100000"/>
                                        <p:tgtEl>
                                          <p:spTgt spid="1949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19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19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642918"/>
            <a:ext cx="8429684" cy="1143000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Алгоритм решения дробных рациональных уравнений</a:t>
            </a:r>
            <a:endParaRPr lang="ru-RU" sz="3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00100" y="1928802"/>
            <a:ext cx="66339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Привести дроби к общему знаменателю</a:t>
            </a:r>
            <a:endParaRPr lang="ru-RU" sz="2800" b="1" i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28662" y="2500306"/>
            <a:ext cx="8001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Исключить значения, которые обращают в нуль общий знаменатель</a:t>
            </a:r>
            <a:endParaRPr lang="ru-RU" sz="2800" b="1" i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00100" y="3571876"/>
            <a:ext cx="64378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Решить получившееся целое уравнение</a:t>
            </a:r>
            <a:endParaRPr lang="ru-RU" sz="2800" b="1" i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2076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714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43174" y="4286256"/>
            <a:ext cx="28561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Записать ответ</a:t>
            </a:r>
            <a:endParaRPr lang="ru-RU" sz="2800" b="1" i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186</Words>
  <Application>Microsoft Office PowerPoint</Application>
  <PresentationFormat>Экран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Решение дробных рациональных уравнений</vt:lpstr>
      <vt:lpstr>Домашняя работа</vt:lpstr>
      <vt:lpstr>Слайд 3</vt:lpstr>
      <vt:lpstr>Слайд 4</vt:lpstr>
      <vt:lpstr>Слайд 5</vt:lpstr>
      <vt:lpstr>Слайд 6</vt:lpstr>
      <vt:lpstr>Алгоритм решения дробных рациональных уравнений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дробных рациональных уравнений</dc:title>
  <dc:creator>User</dc:creator>
  <cp:lastModifiedBy>User</cp:lastModifiedBy>
  <cp:revision>49</cp:revision>
  <dcterms:created xsi:type="dcterms:W3CDTF">2012-08-02T14:40:58Z</dcterms:created>
  <dcterms:modified xsi:type="dcterms:W3CDTF">2012-08-07T07:45:13Z</dcterms:modified>
</cp:coreProperties>
</file>