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4" r:id="rId2"/>
    <p:sldId id="278" r:id="rId3"/>
    <p:sldId id="282" r:id="rId4"/>
    <p:sldId id="293" r:id="rId5"/>
    <p:sldId id="295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8" r:id="rId15"/>
    <p:sldId id="309" r:id="rId16"/>
    <p:sldId id="29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0B12"/>
    <a:srgbClr val="800000"/>
    <a:srgbClr val="4F81BD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AD8BE3-C6E6-4C02-8FF4-C3F06A01BC9E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EE923-5CDA-4B18-AE58-23BEE39B4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C3AE8D-D11A-4D40-AAB7-0125E6C808C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2285992"/>
            <a:ext cx="6786610" cy="18272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407194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35F70-6A58-4160-A7E2-C3FD0E4B7501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39BB5-FA17-44B4-B593-58F6E97BD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370D6-A3BA-40E7-9FE3-5511CC0F0545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B048-D56B-45A4-8F15-F3CAE7A75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56649-299F-4297-83F1-CD6AB412DBD7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032E-96FB-4050-AFC8-380928AE3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78946-4CB3-45A0-824B-FE25DFEEEC1A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92295-AA40-4C22-8296-CA637FDFE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7" y="4406900"/>
            <a:ext cx="68580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3108" y="2714620"/>
            <a:ext cx="684370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7AAFF-8E9A-43B8-AD17-41EBD0D6E824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05A0A-67BD-4E43-A31C-253E52854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08" y="1617681"/>
            <a:ext cx="32861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2" y="1643050"/>
            <a:ext cx="33242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6EEC-7C33-43E0-B191-EF1655BC63BB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2661-BEBA-4126-9489-187B445B7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E024-33EE-485C-9E53-BD9FAF004375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45272-9D09-4827-A0C5-17796D981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9960A-ADC7-4667-886A-67F994A3D627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0564F-E95D-40DF-BA81-A6BA5295B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475F-6055-4B13-AD5E-C7549939EFBB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A63AE-F386-4678-A543-BA804ED5E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05AB4-8229-4E42-B8CA-0662F71CB402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25F1-5CE9-4720-899E-F09B4D354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F872-D4DD-432C-92C8-44C36EA74226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AD167-55E1-4CFE-9D82-8654AC836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14563" y="142875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 prst="angle"/>
              <a:bevelB w="38100" h="38100" prst="angle"/>
              <a:extrusionClr>
                <a:srgbClr val="C00000"/>
              </a:extrusionClr>
              <a:contourClr>
                <a:srgbClr val="C00000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357438" y="1428750"/>
            <a:ext cx="67151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E63E84-06A4-4B20-92CA-B281CF3D8FF9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4BB192-23CD-484C-9DF9-E5EB34079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gradFill>
            <a:gsLst>
              <a:gs pos="0">
                <a:srgbClr val="C00000"/>
              </a:gs>
              <a:gs pos="50000">
                <a:schemeClr val="accent6">
                  <a:lumMod val="75000"/>
                </a:schemeClr>
              </a:gs>
            </a:gsLst>
            <a:lin ang="5400000" scaled="0"/>
          </a:gradFill>
          <a:latin typeface="Segoe UI" pitchFamily="34" charset="0"/>
          <a:ea typeface="+mj-ea"/>
          <a:cs typeface="Segoe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UI" pitchFamily="34" charset="0"/>
          <a:cs typeface="Segoe U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UI" pitchFamily="34" charset="0"/>
          <a:cs typeface="Segoe U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UI" pitchFamily="34" charset="0"/>
          <a:cs typeface="Segoe U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UI" pitchFamily="34" charset="0"/>
          <a:cs typeface="Segoe U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UI" pitchFamily="34" charset="0"/>
          <a:cs typeface="Segoe U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UI" pitchFamily="34" charset="0"/>
          <a:cs typeface="Segoe U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UI" pitchFamily="34" charset="0"/>
          <a:cs typeface="Segoe U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egoe UI" pitchFamily="34" charset="0"/>
          <a:cs typeface="Segoe U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632523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rgbClr val="632523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632523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632523"/>
          </a:solidFill>
          <a:latin typeface="Segoe UI" pitchFamily="34" charset="0"/>
          <a:ea typeface="+mn-ea"/>
          <a:cs typeface="Segoe U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632523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63" y="380999"/>
            <a:ext cx="6858000" cy="904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МКОУ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Мамонтовская основная общеобразовательная школа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2428875" y="1752600"/>
            <a:ext cx="6715125" cy="45339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областной конкурс </a:t>
            </a:r>
            <a:r>
              <a:rPr lang="ru-RU" sz="2000" b="1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медиатворчества</a:t>
            </a:r>
            <a:r>
              <a:rPr lang="ru-RU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Праздник к нам приходит</a:t>
            </a:r>
            <a:r>
              <a:rPr lang="ru-RU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 smtClean="0"/>
          </a:p>
          <a:p>
            <a:pPr algn="ctr">
              <a:buFontTx/>
              <a:buNone/>
            </a:pPr>
            <a:r>
              <a:rPr lang="ru-RU" sz="2800" b="1" dirty="0" smtClean="0"/>
              <a:t>мастер </a:t>
            </a:r>
            <a:r>
              <a:rPr lang="ru-RU" sz="2800" b="1" dirty="0" smtClean="0"/>
              <a:t> - класс</a:t>
            </a:r>
            <a:endParaRPr lang="ru-RU" sz="2800" b="1" dirty="0" smtClean="0"/>
          </a:p>
          <a:p>
            <a:pPr algn="ctr">
              <a:buFontTx/>
              <a:buNone/>
            </a:pPr>
            <a:r>
              <a:rPr lang="ru-RU" sz="2800" b="1" dirty="0" smtClean="0"/>
              <a:t> «Новогодняя ёлочка</a:t>
            </a:r>
            <a:r>
              <a:rPr lang="ru-RU" b="1" dirty="0" smtClean="0"/>
              <a:t>»</a:t>
            </a:r>
          </a:p>
          <a:p>
            <a:pPr algn="ctr">
              <a:buFontTx/>
              <a:buNone/>
            </a:pPr>
            <a:r>
              <a:rPr lang="ru-RU" b="1" dirty="0" smtClean="0"/>
              <a:t> </a:t>
            </a:r>
            <a:endParaRPr lang="ru-RU" b="1" dirty="0" smtClean="0"/>
          </a:p>
          <a:p>
            <a:pPr algn="ctr">
              <a:buFontTx/>
              <a:buNone/>
            </a:pPr>
            <a:endParaRPr lang="ru-RU" b="1" dirty="0" smtClean="0"/>
          </a:p>
          <a:p>
            <a:pPr algn="ctr">
              <a:buFontTx/>
              <a:buNone/>
            </a:pPr>
            <a:r>
              <a:rPr lang="ru-RU" sz="1800" b="1" dirty="0" smtClean="0"/>
              <a:t>                                                         </a:t>
            </a:r>
            <a:r>
              <a:rPr lang="ru-RU" sz="1800" b="1" dirty="0" smtClean="0"/>
              <a:t>Выполнил:</a:t>
            </a:r>
            <a:endParaRPr lang="ru-RU" sz="1800" b="1" dirty="0" smtClean="0"/>
          </a:p>
          <a:p>
            <a:pPr algn="ctr">
              <a:buFontTx/>
              <a:buNone/>
            </a:pPr>
            <a:r>
              <a:rPr lang="ru-RU" sz="1800" b="1" dirty="0" smtClean="0"/>
              <a:t>                                                              </a:t>
            </a:r>
            <a:r>
              <a:rPr lang="ru-RU" sz="1800" b="1" dirty="0" smtClean="0"/>
              <a:t> Виноградов А.</a:t>
            </a:r>
          </a:p>
          <a:p>
            <a:pPr algn="ctr">
              <a:buFontTx/>
              <a:buNone/>
            </a:pPr>
            <a:r>
              <a:rPr lang="ru-RU" sz="1800" b="1" dirty="0" smtClean="0"/>
              <a:t>                                                                  ученик 6 класса</a:t>
            </a:r>
            <a:endParaRPr lang="ru-RU" sz="1800" b="1" dirty="0" smtClean="0"/>
          </a:p>
          <a:p>
            <a:pPr algn="ctr">
              <a:buFontTx/>
              <a:buNone/>
            </a:pPr>
            <a:endParaRPr lang="ru-RU" sz="1800" b="1" dirty="0" smtClean="0"/>
          </a:p>
          <a:p>
            <a:pPr algn="ctr">
              <a:buFontTx/>
              <a:buNone/>
            </a:pPr>
            <a:r>
              <a:rPr lang="ru-RU" sz="1800" b="1" dirty="0" smtClean="0"/>
              <a:t>2013</a:t>
            </a:r>
          </a:p>
          <a:p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Загибаем угол вправо. Таким способом обрабатываем все наши четыре угла в основном треугольнике.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057400"/>
            <a:ext cx="5197813" cy="390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После всех загибов углов должна получиться вот такая фигура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152497"/>
            <a:ext cx="5105400" cy="383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63" y="142874"/>
            <a:ext cx="6858000" cy="244792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Далее нам потребуются ножницы</a:t>
            </a:r>
            <a:r>
              <a:rPr lang="ru-RU" dirty="0" smtClean="0"/>
              <a:t>.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Срезаем низ ромба либо целиком, либо моделируя ножку у елки. Делаем по три надреза по сторонам. Надрезы делаются не до середины и параллельно основанию будущей елки.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798063"/>
            <a:ext cx="4876800" cy="366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63" y="142874"/>
            <a:ext cx="6858000" cy="206692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Каждый надрезанный полученный прямоугольник загибаем внутрь по диагонали, формируя треугольники. Обязательно делаем в одну сторону на всех гранях елки.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590800"/>
            <a:ext cx="5029200" cy="378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0" y="142874"/>
            <a:ext cx="4271962" cy="610552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Расправляем получившуюся елку и можно украшать.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украшения можно использовать конфетти, нарезанные дыроколом, золотой лак для волос, блестки и другую новогоднюю атрибутику.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00" cy="69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63" y="142874"/>
            <a:ext cx="6858000" cy="19145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Ведь наши елки краше всех,</a:t>
            </a:r>
            <a:br>
              <a:rPr lang="ru-RU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Они спасут леса от бед.</a:t>
            </a:r>
            <a:br>
              <a:rPr lang="ru-RU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Пусть каждый сделает по елке,</a:t>
            </a:r>
            <a:br>
              <a:rPr lang="ru-RU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И будет век у леса долгий</a:t>
            </a:r>
            <a:r>
              <a:rPr lang="ru-RU" b="1" dirty="0" smtClean="0">
                <a:solidFill>
                  <a:srgbClr val="550B12"/>
                </a:solidFill>
              </a:rPr>
              <a:t>.</a:t>
            </a:r>
            <a:endParaRPr lang="ru-RU" dirty="0"/>
          </a:p>
        </p:txBody>
      </p:sp>
      <p:pic>
        <p:nvPicPr>
          <p:cNvPr id="34818" name="Picture 2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388717"/>
            <a:ext cx="4724400" cy="446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63" y="685799"/>
            <a:ext cx="6858000" cy="7620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43" name="Содержимое 3"/>
          <p:cNvSpPr>
            <a:spLocks noGrp="1"/>
          </p:cNvSpPr>
          <p:nvPr>
            <p:ph idx="1"/>
          </p:nvPr>
        </p:nvSpPr>
        <p:spPr>
          <a:xfrm>
            <a:off x="5105400" y="381000"/>
            <a:ext cx="3657600" cy="5905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Мы все хозяева Земли,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Мы наши елки сберегли!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Пусть радость праздник принесет!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Пусть каждый елочку спасет!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А наши елки в Новый год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Пусть дружно водят хоровод!</a:t>
            </a:r>
          </a:p>
          <a:p>
            <a:pPr algn="r" eaLnBrk="1" hangingPunct="1">
              <a:buFontTx/>
              <a:buNone/>
            </a:pPr>
            <a:endParaRPr lang="ru-RU" sz="2400" b="1" i="1" dirty="0" smtClean="0">
              <a:solidFill>
                <a:srgbClr val="550B1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Tx/>
              <a:buNone/>
            </a:pPr>
            <a:endParaRPr lang="ru-RU" sz="2400" b="1" i="1" dirty="0" smtClean="0">
              <a:solidFill>
                <a:srgbClr val="550B1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800" b="1" i="1" dirty="0" smtClean="0">
                <a:solidFill>
                  <a:srgbClr val="550B12"/>
                </a:solidFill>
                <a:latin typeface="Monotype Corsiva" pitchFamily="66" charset="0"/>
                <a:cs typeface="Times New Roman" pitchFamily="18" charset="0"/>
              </a:rPr>
              <a:t>С </a:t>
            </a:r>
            <a:r>
              <a:rPr lang="ru-RU" sz="2800" b="1" i="1" smtClean="0">
                <a:solidFill>
                  <a:srgbClr val="550B12"/>
                </a:solidFill>
                <a:latin typeface="Monotype Corsiva" pitchFamily="66" charset="0"/>
                <a:cs typeface="Times New Roman" pitchFamily="18" charset="0"/>
              </a:rPr>
              <a:t>Новым 2013 </a:t>
            </a:r>
            <a:r>
              <a:rPr lang="ru-RU" sz="2800" b="1" i="1" dirty="0" smtClean="0">
                <a:solidFill>
                  <a:srgbClr val="550B12"/>
                </a:solidFill>
                <a:latin typeface="Monotype Corsiva" pitchFamily="66" charset="0"/>
                <a:cs typeface="Times New Roman" pitchFamily="18" charset="0"/>
              </a:rPr>
              <a:t>годом!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 descr="782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800000"/>
                </a:solidFill>
              </a:rPr>
              <a:t/>
            </a:r>
            <a:br>
              <a:rPr lang="ru-RU" sz="3200" b="1" dirty="0" smtClean="0">
                <a:solidFill>
                  <a:srgbClr val="800000"/>
                </a:solidFill>
              </a:rPr>
            </a:br>
            <a:endParaRPr lang="ru-RU" sz="3200" b="1" dirty="0" smtClean="0">
              <a:solidFill>
                <a:srgbClr val="800000"/>
              </a:solidFill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2428875" y="990600"/>
            <a:ext cx="5419725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Не за горами Новый год,</a:t>
            </a:r>
          </a:p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За елкой в лес идет народ,</a:t>
            </a:r>
          </a:p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И сколько елок молодых</a:t>
            </a:r>
          </a:p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Появятся в домах больших.</a:t>
            </a:r>
          </a:p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Зажгутся свечи ярко…</a:t>
            </a:r>
          </a:p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А нам красавиц жалко!</a:t>
            </a:r>
          </a:p>
          <a:p>
            <a:pPr eaLnBrk="1" hangingPunct="1"/>
            <a:endParaRPr lang="ru-RU" sz="2800" smtClean="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082445"/>
            <a:ext cx="1676400" cy="2527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905000"/>
            <a:ext cx="13525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63" y="142874"/>
            <a:ext cx="6858000" cy="275272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Решили елки не рубить!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сможем сами смастерить!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029200" y="2819400"/>
            <a:ext cx="990600" cy="1143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dirty="0" smtClean="0"/>
          </a:p>
        </p:txBody>
      </p:sp>
      <p:pic>
        <p:nvPicPr>
          <p:cNvPr id="2050" name="Picture 2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47625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858000" cy="1143000"/>
          </a:xfrm>
        </p:spPr>
        <p:txBody>
          <a:bodyPr/>
          <a:lstStyle/>
          <a:p>
            <a:pPr algn="l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      </a:t>
            </a:r>
            <a:r>
              <a:rPr lang="ru-RU" sz="2800" u="sng" dirty="0" smtClean="0">
                <a:solidFill>
                  <a:schemeClr val="tx1"/>
                </a:solidFill>
              </a:rPr>
              <a:t>Материалы :</a:t>
            </a:r>
            <a:endParaRPr lang="ru-RU" sz="2800" u="sng" dirty="0">
              <a:solidFill>
                <a:schemeClr val="tx1"/>
              </a:solidFill>
            </a:endParaRPr>
          </a:p>
        </p:txBody>
      </p:sp>
      <p:sp>
        <p:nvSpPr>
          <p:cNvPr id="4100" name="Содержимое 5"/>
          <p:cNvSpPr>
            <a:spLocks noGrp="1"/>
          </p:cNvSpPr>
          <p:nvPr>
            <p:ph idx="1"/>
          </p:nvPr>
        </p:nvSpPr>
        <p:spPr>
          <a:xfrm>
            <a:off x="2590800" y="1143000"/>
            <a:ext cx="6096000" cy="485775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      - цветная офисная бумага;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      - старые глянцевые журналы;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      - конфетти;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      - ножницы.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Высота елки – зависит от размера квадрата</a:t>
            </a:r>
          </a:p>
          <a:p>
            <a:pPr algn="ctr">
              <a:buFontTx/>
              <a:buNone/>
            </a:pPr>
            <a:r>
              <a:rPr lang="ru-RU" dirty="0" smtClean="0">
                <a:solidFill>
                  <a:srgbClr val="550B1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rgbClr val="550B1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667000" y="457200"/>
            <a:ext cx="6477000" cy="17526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800000"/>
                </a:solidFill>
                <a:latin typeface="Monotype Corsiva" pitchFamily="66" charset="0"/>
              </a:rPr>
              <a:t/>
            </a:r>
            <a:br>
              <a:rPr lang="ru-RU" b="1" i="1" dirty="0" smtClean="0">
                <a:solidFill>
                  <a:srgbClr val="800000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br>
              <a:rPr lang="ru-RU" b="1" i="1" dirty="0" smtClean="0">
                <a:solidFill>
                  <a:srgbClr val="800000"/>
                </a:solidFill>
                <a:latin typeface="Monotype Corsiva" pitchFamily="66" charset="0"/>
              </a:rPr>
            </a:br>
            <a:endParaRPr lang="ru-RU" b="1" i="1" dirty="0" smtClean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362200" y="381000"/>
            <a:ext cx="6400800" cy="6019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Вырезаем из заготовки квадратный лист и складываем его во всех направлениях.</a:t>
            </a:r>
          </a:p>
          <a:p>
            <a:pPr eaLnBrk="1" hangingPunct="1"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горизонтали, вертикали и диагоналям. Разворачиваем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3200" dirty="0" smtClean="0">
              <a:solidFill>
                <a:srgbClr val="632523"/>
              </a:solidFill>
            </a:endParaRPr>
          </a:p>
        </p:txBody>
      </p:sp>
      <p:pic>
        <p:nvPicPr>
          <p:cNvPr id="1026" name="Picture 2" descr="4df22f109afb8077d18ee6422bfb31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590800"/>
            <a:ext cx="51308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390" y="457200"/>
            <a:ext cx="6786610" cy="182721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Используя готовые линии сгиба, складываем из квадратного листа базовую модель оригами – двойной треугольник.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3400" y="3657600"/>
            <a:ext cx="2057400" cy="838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User\Рабочий стол\IMG_2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4673876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81000"/>
            <a:ext cx="68580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2642" y="2209800"/>
            <a:ext cx="506648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63" y="142874"/>
            <a:ext cx="6858000" cy="13049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Намечаем линией сгиба середину правого треугольника, складывая его пополам, как на фото. Разворачиваем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419502"/>
            <a:ext cx="5071353" cy="381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858000" cy="1524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Используя линию сгиба разворачиваем (раскрываем) угол так, чтобы крайний нижний угол оказался по центру нашего основного треугольника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362200"/>
            <a:ext cx="5071352" cy="381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RU_RU_RedNewYear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283</Words>
  <Application>Microsoft Office PowerPoint</Application>
  <PresentationFormat>Экран (4:3)</PresentationFormat>
  <Paragraphs>50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MS_RU_RU_RedNewYear_2007v_Russia</vt:lpstr>
      <vt:lpstr>МКОУ Мамонтовская основная общеобразовательная школа  </vt:lpstr>
      <vt:lpstr> </vt:lpstr>
      <vt:lpstr>Решили елки не рубить! Их сможем сами смастерить! </vt:lpstr>
      <vt:lpstr>           Материалы :</vt:lpstr>
      <vt:lpstr>   </vt:lpstr>
      <vt:lpstr>Используя готовые линии сгиба, складываем из квадратного листа базовую модель оригами – двойной треугольник.</vt:lpstr>
      <vt:lpstr>Результат</vt:lpstr>
      <vt:lpstr>Намечаем линией сгиба середину правого треугольника, складывая его пополам, как на фото. Разворачиваем</vt:lpstr>
      <vt:lpstr>Используя линию сгиба разворачиваем (раскрываем) угол так, чтобы крайний нижний угол оказался по центру нашего основного треугольника</vt:lpstr>
      <vt:lpstr>Загибаем угол вправо. Таким способом обрабатываем все наши четыре угла в основном треугольнике.</vt:lpstr>
      <vt:lpstr>После всех загибов углов должна получиться вот такая фигура.</vt:lpstr>
      <vt:lpstr>Далее нам потребуются ножницы. Срезаем низ ромба либо целиком, либо моделируя ножку у елки. Делаем по три надреза по сторонам. Надрезы делаются не до середины и параллельно основанию будущей елки.</vt:lpstr>
      <vt:lpstr>Каждый надрезанный полученный прямоугольник загибаем внутрь по диагонали, формируя треугольники. Обязательно делаем в одну сторону на всех гранях елки.</vt:lpstr>
      <vt:lpstr>Расправляем получившуюся елку и можно украшать.  Для украшения можно использовать конфетти, нарезанные дыроколом, золотой лак для волос, блестки и другую новогоднюю атрибутику. </vt:lpstr>
      <vt:lpstr>Ведь наши елки краше всех, Они спасут леса от бед. Пусть каждый сделает по елке, И будет век у леса долгий.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оформления</dc:title>
  <dc:subject>Шаблон оформления</dc:subject>
  <dc:creator>Корпорация Майкрософт</dc:creator>
  <cp:keywords>Корпорация Майкрософт</cp:keywords>
  <dc:description>Корпорация Майкрософт</dc:description>
  <cp:lastModifiedBy>User</cp:lastModifiedBy>
  <cp:revision>72</cp:revision>
  <dcterms:created xsi:type="dcterms:W3CDTF">2008-09-04T10:19:15Z</dcterms:created>
  <dcterms:modified xsi:type="dcterms:W3CDTF">2013-01-23T18:33:29Z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TC102881451049</vt:lpwstr>
  </property>
</Properties>
</file>