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7" r:id="rId11"/>
    <p:sldId id="266" r:id="rId12"/>
    <p:sldId id="265" r:id="rId13"/>
    <p:sldId id="270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/>
            </a:r>
            <a:br>
              <a:rPr lang="ru-RU" sz="6000" dirty="0" smtClean="0">
                <a:solidFill>
                  <a:srgbClr val="FF0000"/>
                </a:solidFill>
              </a:rPr>
            </a:br>
            <a:r>
              <a:rPr lang="ru-RU" sz="6000" dirty="0" smtClean="0">
                <a:solidFill>
                  <a:srgbClr val="FF0000"/>
                </a:solidFill>
              </a:rPr>
              <a:t/>
            </a:r>
            <a:br>
              <a:rPr lang="ru-RU" sz="6000" dirty="0" smtClean="0">
                <a:solidFill>
                  <a:srgbClr val="FF0000"/>
                </a:solidFill>
              </a:rPr>
            </a:br>
            <a:r>
              <a:rPr lang="ru-RU" sz="6000" dirty="0" smtClean="0">
                <a:solidFill>
                  <a:srgbClr val="FF0000"/>
                </a:solidFill>
              </a:rPr>
              <a:t>Точность </a:t>
            </a:r>
            <a:r>
              <a:rPr lang="ru-RU" sz="6000" dirty="0" smtClean="0">
                <a:solidFill>
                  <a:srgbClr val="FF0000"/>
                </a:solidFill>
              </a:rPr>
              <a:t>речи</a:t>
            </a:r>
            <a:r>
              <a:rPr lang="ru-RU" sz="6000" dirty="0" smtClean="0">
                <a:solidFill>
                  <a:srgbClr val="FF0000"/>
                </a:solidFill>
              </a:rPr>
              <a:t>.</a:t>
            </a:r>
            <a:br>
              <a:rPr lang="ru-RU" sz="6000" dirty="0" smtClean="0">
                <a:solidFill>
                  <a:srgbClr val="FF0000"/>
                </a:solidFill>
              </a:rPr>
            </a:br>
            <a:r>
              <a:rPr lang="ru-RU" sz="6000" dirty="0" smtClean="0">
                <a:solidFill>
                  <a:srgbClr val="FF0000"/>
                </a:solidFill>
              </a:rPr>
              <a:t/>
            </a:r>
            <a:br>
              <a:rPr lang="ru-RU" sz="6000" dirty="0" smtClean="0">
                <a:solidFill>
                  <a:srgbClr val="FF0000"/>
                </a:solidFill>
              </a:rPr>
            </a:br>
            <a:r>
              <a:rPr lang="ru-RU" sz="6000" dirty="0" smtClean="0"/>
              <a:t> 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 </a:t>
            </a:r>
            <a:endParaRPr lang="ru-RU" sz="5400" dirty="0" smtClean="0">
              <a:solidFill>
                <a:srgbClr val="FF0000"/>
              </a:solidFill>
            </a:endParaRPr>
          </a:p>
          <a:p>
            <a:pPr algn="r"/>
            <a:r>
              <a:rPr lang="ru-RU" sz="16000" i="1" dirty="0" smtClean="0">
                <a:solidFill>
                  <a:srgbClr val="3333CC"/>
                </a:solidFill>
                <a:latin typeface="Monotype Corsiva" pitchFamily="66" charset="0"/>
              </a:rPr>
              <a:t>Определите точно каждое слово,  </a:t>
            </a:r>
          </a:p>
          <a:p>
            <a:pPr algn="r"/>
            <a:r>
              <a:rPr lang="ru-RU" sz="16000" i="1" dirty="0" smtClean="0">
                <a:solidFill>
                  <a:srgbClr val="3333CC"/>
                </a:solidFill>
                <a:latin typeface="Monotype Corsiva" pitchFamily="66" charset="0"/>
              </a:rPr>
              <a:t>и  </a:t>
            </a:r>
            <a:r>
              <a:rPr lang="ru-RU" sz="16000" i="1" dirty="0" smtClean="0">
                <a:solidFill>
                  <a:srgbClr val="3333CC"/>
                </a:solidFill>
                <a:latin typeface="Monotype Corsiva" pitchFamily="66" charset="0"/>
              </a:rPr>
              <a:t>вы избавитесь от половины </a:t>
            </a:r>
            <a:r>
              <a:rPr lang="ru-RU" sz="16000" i="1" dirty="0" smtClean="0">
                <a:solidFill>
                  <a:srgbClr val="3333CC"/>
                </a:solidFill>
                <a:latin typeface="Monotype Corsiva" pitchFamily="66" charset="0"/>
              </a:rPr>
              <a:t>заблуждений</a:t>
            </a:r>
            <a:r>
              <a:rPr lang="ru-RU" sz="16000" i="1" dirty="0" smtClean="0">
                <a:solidFill>
                  <a:srgbClr val="3333CC"/>
                </a:solidFill>
                <a:latin typeface="Monotype Corsiva" pitchFamily="66" charset="0"/>
              </a:rPr>
              <a:t>.</a:t>
            </a:r>
          </a:p>
          <a:p>
            <a:pPr algn="r"/>
            <a:r>
              <a:rPr lang="ru-RU" sz="16000" i="1" dirty="0" smtClean="0">
                <a:solidFill>
                  <a:srgbClr val="3333CC"/>
                </a:solidFill>
                <a:latin typeface="Monotype Corsiva" pitchFamily="66" charset="0"/>
              </a:rPr>
              <a:t>                    Декарт</a:t>
            </a:r>
            <a:endParaRPr lang="ru-RU" sz="16000" dirty="0" smtClean="0"/>
          </a:p>
          <a:p>
            <a:r>
              <a:rPr lang="ru-RU" sz="16000" dirty="0" smtClean="0">
                <a:solidFill>
                  <a:srgbClr val="FF0000"/>
                </a:solidFill>
              </a:rPr>
              <a:t> </a:t>
            </a:r>
            <a:endParaRPr lang="ru-RU" sz="16000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Documents and Settings\User 4\Рабочий стол\картинки\j0356784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928670"/>
            <a:ext cx="1443044" cy="1428760"/>
          </a:xfrm>
          <a:prstGeom prst="rect">
            <a:avLst/>
          </a:prstGeom>
          <a:noFill/>
        </p:spPr>
      </p:pic>
      <p:pic>
        <p:nvPicPr>
          <p:cNvPr id="1028" name="Picture 4" descr="C:\Documents and Settings\User 4\Рабочий стол\картинки\j0356784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928670"/>
            <a:ext cx="1500198" cy="1428760"/>
          </a:xfrm>
          <a:prstGeom prst="rect">
            <a:avLst/>
          </a:prstGeom>
          <a:noFill/>
        </p:spPr>
      </p:pic>
      <p:pic>
        <p:nvPicPr>
          <p:cNvPr id="1029" name="Picture 5" descr="C:\Documents and Settings\User 4\Рабочий стол\картинки\j0356784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857232"/>
            <a:ext cx="1500198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 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Д.Н.Ушаков   и       С.И.Ожегов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5" descr="ushakov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5" y="2000240"/>
            <a:ext cx="342902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ogego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285860"/>
            <a:ext cx="3500461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Правда ли, что…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214554"/>
            <a:ext cx="814393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dirty="0" smtClean="0"/>
              <a:t>Слово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«кавардак» </a:t>
            </a:r>
            <a:r>
              <a:rPr lang="ru-RU" sz="2000" dirty="0" smtClean="0"/>
              <a:t>(беспорядок, неразбериха) в некоторых говорах обозначает разнообразные блюда, кушанья.</a:t>
            </a:r>
            <a:endParaRPr lang="ru-RU" sz="2000" b="1" i="1" dirty="0" smtClean="0"/>
          </a:p>
          <a:p>
            <a:pPr>
              <a:lnSpc>
                <a:spcPct val="80000"/>
              </a:lnSpc>
            </a:pPr>
            <a:r>
              <a:rPr lang="ru-RU" sz="2000" b="1" i="1" dirty="0" smtClean="0">
                <a:solidFill>
                  <a:srgbClr val="92D050"/>
                </a:solidFill>
              </a:rPr>
              <a:t>Правда.</a:t>
            </a:r>
            <a:r>
              <a:rPr lang="ru-RU" sz="2000" b="1" i="1" dirty="0" smtClean="0"/>
              <a:t> Например, приготовление некоторых блюд (окрошки, солянки) требует смешения разнообразных компонентов. </a:t>
            </a:r>
            <a:endParaRPr lang="ru-RU" sz="2000" dirty="0" smtClean="0"/>
          </a:p>
          <a:p>
            <a:pPr>
              <a:lnSpc>
                <a:spcPct val="80000"/>
              </a:lnSpc>
            </a:pPr>
            <a:r>
              <a:rPr lang="ru-RU" sz="2000" dirty="0" smtClean="0"/>
              <a:t>Слово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«куролесить» </a:t>
            </a:r>
            <a:r>
              <a:rPr lang="ru-RU" sz="2000" dirty="0" smtClean="0"/>
              <a:t>производное от слов «курица», «куры».</a:t>
            </a:r>
            <a:endParaRPr lang="ru-RU" sz="2000" b="1" i="1" dirty="0" smtClean="0"/>
          </a:p>
          <a:p>
            <a:pPr>
              <a:lnSpc>
                <a:spcPct val="80000"/>
              </a:lnSpc>
            </a:pPr>
            <a:r>
              <a:rPr lang="ru-RU" sz="2000" b="1" i="1" dirty="0" smtClean="0">
                <a:solidFill>
                  <a:srgbClr val="92D050"/>
                </a:solidFill>
              </a:rPr>
              <a:t>Неправда. </a:t>
            </a:r>
            <a:r>
              <a:rPr lang="ru-RU" sz="2000" b="1" i="1" dirty="0" smtClean="0"/>
              <a:t>Куролесить (озорничать, проказничать) восходит к греческому сочетанию «Господи, помилуй» (</a:t>
            </a:r>
            <a:r>
              <a:rPr lang="en-US" sz="2000" b="1" i="1" dirty="0" err="1" smtClean="0"/>
              <a:t>kirie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eleison</a:t>
            </a:r>
            <a:r>
              <a:rPr lang="ru-RU" sz="2000" b="1" i="1" dirty="0" smtClean="0"/>
              <a:t>). В древнее время на Руси многие церковные песни исполнялись на греческом языке, смысл многих слов был непонятен простому народу.</a:t>
            </a:r>
            <a:endParaRPr lang="ru-RU" sz="2000" dirty="0" smtClean="0"/>
          </a:p>
          <a:p>
            <a:pPr>
              <a:lnSpc>
                <a:spcPct val="80000"/>
              </a:lnSpc>
            </a:pPr>
            <a:r>
              <a:rPr lang="ru-RU" sz="2000" dirty="0" smtClean="0"/>
              <a:t>Слово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«демонстрация» </a:t>
            </a:r>
            <a:r>
              <a:rPr lang="ru-RU" sz="2000" dirty="0" smtClean="0"/>
              <a:t>производное от слова «монстр».</a:t>
            </a:r>
            <a:endParaRPr lang="ru-RU" sz="2000" b="1" i="1" dirty="0" smtClean="0"/>
          </a:p>
          <a:p>
            <a:pPr>
              <a:lnSpc>
                <a:spcPct val="80000"/>
              </a:lnSpc>
            </a:pPr>
            <a:r>
              <a:rPr lang="ru-RU" sz="2000" b="1" i="1" dirty="0" smtClean="0">
                <a:solidFill>
                  <a:srgbClr val="92D050"/>
                </a:solidFill>
              </a:rPr>
              <a:t>Правда.</a:t>
            </a:r>
            <a:r>
              <a:rPr lang="ru-RU" sz="2000" b="1" i="1" dirty="0" smtClean="0"/>
              <a:t> По своему происхождению эти слова связаны. «Монстр» от латинского – то, что выделяется своей необычностью, в глагольной форме  – указывать, показывать.</a:t>
            </a:r>
            <a:endParaRPr lang="ru-RU" sz="2000" dirty="0" smtClean="0"/>
          </a:p>
          <a:p>
            <a:pPr>
              <a:lnSpc>
                <a:spcPct val="80000"/>
              </a:lnSpc>
            </a:pPr>
            <a:r>
              <a:rPr lang="ru-RU" sz="2000" dirty="0" smtClean="0"/>
              <a:t>Слова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«пастух» и «спасти» </a:t>
            </a:r>
            <a:r>
              <a:rPr lang="ru-RU" sz="2000" dirty="0" smtClean="0"/>
              <a:t>исконные по происхождению слова и являются однокоренными.</a:t>
            </a:r>
            <a:endParaRPr lang="ru-RU" sz="2000" b="1" i="1" dirty="0" smtClean="0"/>
          </a:p>
          <a:p>
            <a:pPr>
              <a:lnSpc>
                <a:spcPct val="80000"/>
              </a:lnSpc>
            </a:pPr>
            <a:r>
              <a:rPr lang="ru-RU" sz="2000" b="1" i="1" dirty="0" smtClean="0">
                <a:solidFill>
                  <a:srgbClr val="92D050"/>
                </a:solidFill>
              </a:rPr>
              <a:t>Правда.</a:t>
            </a:r>
            <a:r>
              <a:rPr lang="ru-RU" sz="2000" b="1" i="1" dirty="0" smtClean="0"/>
              <a:t> Слово «пастух» образовано от глаг. «пасти» (спасти) – присматривать, беречь, охранять.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Толковый словарь дает ответы на следующие вопросы: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Каково значение слова?</a:t>
            </a:r>
          </a:p>
          <a:p>
            <a:r>
              <a:rPr lang="ru-RU" sz="3600" dirty="0" smtClean="0"/>
              <a:t>Где нужно ставить ударение в слове?</a:t>
            </a:r>
          </a:p>
          <a:p>
            <a:r>
              <a:rPr lang="ru-RU" sz="3600" dirty="0" smtClean="0"/>
              <a:t>Какими могут быть особенности произношения слова?</a:t>
            </a:r>
          </a:p>
          <a:p>
            <a:r>
              <a:rPr lang="ru-RU" sz="3600" dirty="0" smtClean="0"/>
              <a:t>Каковы особенности изменения слова?</a:t>
            </a:r>
          </a:p>
          <a:p>
            <a:r>
              <a:rPr lang="ru-RU" sz="3600" dirty="0" smtClean="0"/>
              <a:t>Из какого языка слово пришло в русский язык?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Словарная    статья из 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«Толкового словаря русского языка»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С.И.Ожегова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58204" cy="4483113"/>
          </a:xfrm>
        </p:spPr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Фарватер </a:t>
            </a:r>
            <a:r>
              <a:rPr lang="ru-RU" dirty="0" smtClean="0"/>
              <a:t>[</a:t>
            </a:r>
            <a:r>
              <a:rPr lang="ru-RU" dirty="0" err="1" smtClean="0"/>
              <a:t>тэ</a:t>
            </a:r>
            <a:r>
              <a:rPr lang="ru-RU" dirty="0" smtClean="0"/>
              <a:t>]  -а, м. Часть водного </a:t>
            </a:r>
          </a:p>
          <a:p>
            <a:pPr>
              <a:buNone/>
            </a:pPr>
            <a:r>
              <a:rPr lang="ru-RU" dirty="0" smtClean="0"/>
              <a:t>пространства, достаточно глубокая для </a:t>
            </a:r>
          </a:p>
          <a:p>
            <a:pPr>
              <a:buNone/>
            </a:pPr>
            <a:r>
              <a:rPr lang="ru-RU" dirty="0" smtClean="0"/>
              <a:t>прохода судов и являющаяся судоходным </a:t>
            </a:r>
          </a:p>
          <a:p>
            <a:pPr>
              <a:buNone/>
            </a:pPr>
            <a:r>
              <a:rPr lang="ru-RU" dirty="0" smtClean="0"/>
              <a:t>путем. </a:t>
            </a:r>
            <a:r>
              <a:rPr lang="ru-RU" i="1" dirty="0" smtClean="0"/>
              <a:t>Речной фарватер.</a:t>
            </a:r>
          </a:p>
          <a:p>
            <a:pPr>
              <a:buNone/>
            </a:pPr>
            <a:r>
              <a:rPr lang="ru-RU" i="1" dirty="0" smtClean="0"/>
              <a:t>Проанализируйте статью.</a:t>
            </a:r>
          </a:p>
          <a:p>
            <a:pPr>
              <a:buNone/>
            </a:pPr>
            <a:r>
              <a:rPr lang="ru-RU" i="1" dirty="0" smtClean="0"/>
              <a:t>      </a:t>
            </a:r>
            <a:endParaRPr lang="ru-RU" i="1" dirty="0"/>
          </a:p>
        </p:txBody>
      </p:sp>
      <p:pic>
        <p:nvPicPr>
          <p:cNvPr id="5" name="Picture 7" descr="0001_12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78868">
            <a:off x="6035317" y="4138385"/>
            <a:ext cx="2499302" cy="2462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Задание.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Определите по одному из толковых</a:t>
            </a:r>
          </a:p>
          <a:p>
            <a:pPr>
              <a:buNone/>
            </a:pPr>
            <a:r>
              <a:rPr lang="ru-RU" dirty="0" smtClean="0"/>
              <a:t>словарей значение следующих слов и </a:t>
            </a:r>
          </a:p>
          <a:p>
            <a:pPr>
              <a:buNone/>
            </a:pPr>
            <a:r>
              <a:rPr lang="ru-RU" dirty="0" smtClean="0"/>
              <a:t>составьте с ними предложения:</a:t>
            </a:r>
          </a:p>
          <a:p>
            <a:pPr>
              <a:buNone/>
            </a:pPr>
            <a:r>
              <a:rPr lang="ru-RU" sz="5400" i="1" dirty="0" smtClean="0">
                <a:solidFill>
                  <a:schemeClr val="accent5">
                    <a:lumMod val="75000"/>
                  </a:schemeClr>
                </a:solidFill>
              </a:rPr>
              <a:t>  дебют, дилетант, </a:t>
            </a:r>
            <a:r>
              <a:rPr lang="ru-RU" sz="5400" i="1" dirty="0" err="1" smtClean="0">
                <a:solidFill>
                  <a:schemeClr val="accent5">
                    <a:lumMod val="75000"/>
                  </a:schemeClr>
                </a:solidFill>
              </a:rPr>
              <a:t>гусли,интеллект</a:t>
            </a:r>
            <a:r>
              <a:rPr lang="ru-RU" sz="5400" i="1" dirty="0" smtClean="0">
                <a:solidFill>
                  <a:schemeClr val="accent5">
                    <a:lumMod val="75000"/>
                  </a:schemeClr>
                </a:solidFill>
              </a:rPr>
              <a:t>, пономарь, йогурт, опека.</a:t>
            </a:r>
            <a:endParaRPr lang="ru-RU" sz="5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8" descr="gusl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2786058"/>
            <a:ext cx="1643074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Понятная речь – точная речь.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/>
              <a:t>Знание значения слова помогает употребить его точно, в соответствии со значением.</a:t>
            </a:r>
          </a:p>
          <a:p>
            <a:pPr>
              <a:buNone/>
            </a:pPr>
            <a:r>
              <a:rPr lang="ru-RU" sz="2800" dirty="0" smtClean="0"/>
              <a:t>Незнание значения слова ведет к его неточному употреблению, а, значит, к непониманию между говорящими или к ненужному комическому эффекту.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С. 62, упр. 47. Выполняем 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вместе с учителем. 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Д.З. доделать упражнение.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5" descr="-игра0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4071942"/>
            <a:ext cx="2714644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ru-RU" sz="6600" i="1" dirty="0" smtClean="0">
                <a:solidFill>
                  <a:srgbClr val="3333CC"/>
                </a:solidFill>
                <a:latin typeface="Monotype Corsiva" pitchFamily="66" charset="0"/>
              </a:rPr>
              <a:t>Определите точно каждое слово,  и  вы избавитесь от половины заблуждений.</a:t>
            </a:r>
          </a:p>
          <a:p>
            <a:pPr algn="ctr">
              <a:buNone/>
            </a:pPr>
            <a:r>
              <a:rPr lang="ru-RU" sz="6600" i="1" dirty="0" smtClean="0">
                <a:solidFill>
                  <a:srgbClr val="3333CC"/>
                </a:solidFill>
                <a:latin typeface="Monotype Corsiva" pitchFamily="66" charset="0"/>
              </a:rPr>
              <a:t>                    Декарт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Прочитайте стихотворение. Какова цель рассказчика? Достигает ли рассказчик своей цели? Способен ли слушатель понять, кто говорит, кому, когда, где, почему и зачем? Почему?</a:t>
            </a:r>
            <a:br>
              <a:rPr lang="ru-RU" sz="2800" dirty="0" smtClean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Такая, в  общем,  история                     Звали ну…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Жил-был этот, как его…                         А соседа звали это…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Ну и значит, и того,                                 А его родители - 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Жило это самое                                       Видишь ли 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Со своею мамою.                                    И видите ли…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Был еще один чудак –                            И еще какой-то Э-Э-Э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Это в общем, значит, так                       Жил на верхнем этаже…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И его любимый зять.                              И дружили они все…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Звали зятя так сказать.                           Ну и значит, и вообще!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А жену                                                                       </a:t>
            </a:r>
            <a:r>
              <a:rPr lang="ru-RU" sz="2400" i="1" dirty="0" err="1" smtClean="0">
                <a:solidFill>
                  <a:schemeClr val="accent3">
                    <a:lumMod val="50000"/>
                  </a:schemeClr>
                </a:solidFill>
              </a:rPr>
              <a:t>Э.Мошковская</a:t>
            </a:r>
            <a:endParaRPr lang="ru-RU" sz="2400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БЕДНЫЙ СЛОВАРНЫЙ ЗАПАС: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ДЕЛАЕТ РЕЧЬ ЧЕЛОВЕКА </a:t>
            </a:r>
            <a:r>
              <a:rPr lang="ru-RU" sz="28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НЕПОНЯТНОЙ</a:t>
            </a: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ДЛЯ СЛУШАТЕЛЯ;</a:t>
            </a:r>
          </a:p>
          <a:p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ДЕЛАЕТ РЕЧЬ ЧЕЛОВЕКА </a:t>
            </a:r>
            <a:r>
              <a:rPr lang="ru-RU" sz="28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НЕИНТЕРЕСНОЙ</a:t>
            </a: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;                    </a:t>
            </a:r>
          </a:p>
          <a:p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ДЕЛАЕТ РЕЧЬ ЧЕЛОВЕКА </a:t>
            </a:r>
            <a:r>
              <a:rPr lang="ru-RU" sz="28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ОДНООБРАЗНОЙ</a:t>
            </a: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9" name="Picture 5" descr="C:\Documents and Settings\User 4\Рабочий стол\картинки\ClipArt2\j0228977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7" y="3643314"/>
            <a:ext cx="4143404" cy="3032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Чтобы речь была понятной,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нужно понимать значение каждого используемого в речи слова,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нужно учитывать особенности значения, которые приобретает слово при соединении с другими словами.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075" name="Picture 3" descr="C:\Documents and Settings\User 4\Рабочий стол\картинки\ClipArt2\j0217520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4286256"/>
            <a:ext cx="2214578" cy="2000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Прочитайте полилог Мартышки, Удава, Слоненка и Бабушки. Почему животные не сразу поняли намерение Бабушки?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800" dirty="0" smtClean="0">
                <a:solidFill>
                  <a:srgbClr val="00B0F0"/>
                </a:solidFill>
              </a:rPr>
              <a:t>Знаете что, сказала бабушка, -  сейчас я займусь вашим воспитание.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rgbClr val="00B0F0"/>
                </a:solidFill>
              </a:rPr>
              <a:t>Простите, но мы сегодня уже завтракали, - сказал попугай.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rgbClr val="00B0F0"/>
                </a:solidFill>
              </a:rPr>
              <a:t>Знаете, начал слоненок, мы </a:t>
            </a:r>
          </a:p>
          <a:p>
            <a:pPr>
              <a:buNone/>
            </a:pPr>
            <a:r>
              <a:rPr lang="ru-RU" sz="2800" dirty="0" smtClean="0">
                <a:solidFill>
                  <a:srgbClr val="00B0F0"/>
                </a:solidFill>
              </a:rPr>
              <a:t>вообще  очень хорошо питаемся.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rgbClr val="00B0F0"/>
                </a:solidFill>
              </a:rPr>
              <a:t>Особенно я! – сказал удав</a:t>
            </a:r>
            <a:r>
              <a:rPr lang="ru-RU" sz="3600" dirty="0" smtClean="0">
                <a:solidFill>
                  <a:srgbClr val="00B0F0"/>
                </a:solidFill>
              </a:rPr>
              <a:t>.</a:t>
            </a:r>
          </a:p>
          <a:p>
            <a:pPr>
              <a:buNone/>
            </a:pPr>
            <a:r>
              <a:rPr lang="ru-RU" sz="3600" dirty="0" smtClean="0">
                <a:solidFill>
                  <a:srgbClr val="00B0F0"/>
                </a:solidFill>
              </a:rPr>
              <a:t>     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pic>
        <p:nvPicPr>
          <p:cNvPr id="4" name="Picture 7" descr="сканирование0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3143248"/>
            <a:ext cx="3286148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Толковы словари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ru-RU" dirty="0" smtClean="0"/>
              <a:t>Очень важны </a:t>
            </a:r>
            <a:r>
              <a:rPr lang="ru-RU" b="1" dirty="0" smtClean="0">
                <a:solidFill>
                  <a:srgbClr val="FF0000"/>
                </a:solidFill>
              </a:rPr>
              <a:t>толковые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словари, в них дается объяснение, толкование значений слов.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Самый известный среди толковых словарей — </a:t>
            </a:r>
            <a:r>
              <a:rPr lang="ru-RU" b="1" dirty="0" smtClean="0"/>
              <a:t>«Толковый словарь живого великорусского языка» Владимира Ивановича Даля</a:t>
            </a:r>
            <a:r>
              <a:rPr lang="ru-RU" dirty="0" smtClean="0"/>
              <a:t>, замечательного ученого. Даль составлял свой словарь на протяжении всей жизни, а ценность его труда подтверждается тем, что и сегодня, спустя столько лет после выхода его Словаря, к нему постоянно обращаются знатоки и любители русского слова.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В.И.Даль</a:t>
            </a:r>
            <a:endParaRPr lang="ru-RU" dirty="0"/>
          </a:p>
        </p:txBody>
      </p:sp>
      <p:pic>
        <p:nvPicPr>
          <p:cNvPr id="4" name="Picture 4" descr="dal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6140" y="1600200"/>
            <a:ext cx="385171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Толковые словари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92D050"/>
                </a:solidFill>
              </a:rPr>
              <a:t>Не менее известны словари:</a:t>
            </a:r>
          </a:p>
          <a:p>
            <a:r>
              <a:rPr lang="ru-RU" dirty="0" smtClean="0"/>
              <a:t>«Толковый словарь русского языка» </a:t>
            </a:r>
          </a:p>
          <a:p>
            <a:pPr>
              <a:buNone/>
            </a:pPr>
            <a:r>
              <a:rPr lang="ru-RU" dirty="0" smtClean="0"/>
              <a:t>Д.Н. Ушакова,</a:t>
            </a:r>
          </a:p>
          <a:p>
            <a:r>
              <a:rPr lang="ru-RU" dirty="0" smtClean="0"/>
              <a:t> «Словарь русского языка» С. И. Ожегова, </a:t>
            </a:r>
          </a:p>
          <a:p>
            <a:pPr>
              <a:buNone/>
            </a:pPr>
            <a:r>
              <a:rPr lang="ru-RU" dirty="0" smtClean="0"/>
              <a:t>выдержавший более 20 изданий,  </a:t>
            </a:r>
          </a:p>
          <a:p>
            <a:r>
              <a:rPr lang="ru-RU" dirty="0" smtClean="0"/>
              <a:t> «Толковый словарь русского языка» </a:t>
            </a:r>
          </a:p>
          <a:p>
            <a:pPr>
              <a:buNone/>
            </a:pPr>
            <a:r>
              <a:rPr lang="ru-RU" dirty="0" smtClean="0"/>
              <a:t>С. И. Ожегова и Н.Ю. Шведовой. </a:t>
            </a:r>
          </a:p>
          <a:p>
            <a:pPr>
              <a:buNone/>
            </a:pPr>
            <a:r>
              <a:rPr lang="ru-RU" dirty="0" smtClean="0"/>
              <a:t>    Эти словари включают в свой состав основную </a:t>
            </a:r>
          </a:p>
          <a:p>
            <a:pPr>
              <a:buNone/>
            </a:pPr>
            <a:r>
              <a:rPr lang="ru-RU" dirty="0" smtClean="0"/>
              <a:t>лексику современного русского литературного </a:t>
            </a:r>
          </a:p>
          <a:p>
            <a:pPr>
              <a:buNone/>
            </a:pPr>
            <a:r>
              <a:rPr lang="ru-RU" dirty="0" smtClean="0"/>
              <a:t>языка.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624</Words>
  <PresentationFormat>Экран (4:3)</PresentationFormat>
  <Paragraphs>84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Точность речи.   </vt:lpstr>
      <vt:lpstr>Слайд 2</vt:lpstr>
      <vt:lpstr> Прочитайте стихотворение. Какова цель рассказчика? Достигает ли рассказчик своей цели? Способен ли слушатель понять, кто говорит, кому, когда, где, почему и зачем? Почему? </vt:lpstr>
      <vt:lpstr>БЕДНЫЙ СЛОВАРНЫЙ ЗАПАС:</vt:lpstr>
      <vt:lpstr>Чтобы речь была понятной, </vt:lpstr>
      <vt:lpstr>Прочитайте полилог Мартышки, Удава, Слоненка и Бабушки. Почему животные не сразу поняли намерение Бабушки?</vt:lpstr>
      <vt:lpstr>Толковы словари</vt:lpstr>
      <vt:lpstr> В.И.Даль</vt:lpstr>
      <vt:lpstr>Толковые словари</vt:lpstr>
      <vt:lpstr>   Д.Н.Ушаков   и       С.И.Ожегов</vt:lpstr>
      <vt:lpstr>Правда ли, что…</vt:lpstr>
      <vt:lpstr>Толковый словарь дает ответы на следующие вопросы:</vt:lpstr>
      <vt:lpstr>Словарная    статья из  «Толкового словаря русского языка» С.И.Ожегова</vt:lpstr>
      <vt:lpstr>Задание.</vt:lpstr>
      <vt:lpstr>Понятная речь – точная речь.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Восьмое декабря. </dc:title>
  <cp:lastModifiedBy>User 4</cp:lastModifiedBy>
  <cp:revision>15</cp:revision>
  <dcterms:modified xsi:type="dcterms:W3CDTF">2002-01-11T01:13:32Z</dcterms:modified>
</cp:coreProperties>
</file>