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56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E88C4-54F7-465A-83AB-8C91360373E2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5E82D-FB69-4B6B-BBFC-6C5A028FC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5E82D-FB69-4B6B-BBFC-6C5A028FC1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4267200" cy="289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3810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способов решения квадратных уравнений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791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Выполнила: Толстова Софья, 8 «А»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Школа-интернат №9 ОАО «РЖД»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295400"/>
            <a:ext cx="7467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Решим уравнение:     </a:t>
            </a:r>
            <a:r>
              <a:rPr kumimoji="1"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baseline="30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+ 6х - 7 = 0.</a:t>
            </a:r>
          </a:p>
          <a:p>
            <a:pPr eaLnBrk="0" hangingPunct="0"/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baseline="30000" dirty="0" smtClean="0"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+ 6х -7 = 0.</a:t>
            </a:r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(</a:t>
            </a:r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+3)</a:t>
            </a:r>
            <a:r>
              <a:rPr kumimoji="1" lang="ru-RU" b="1" baseline="30000" dirty="0" smtClean="0">
                <a:latin typeface="Bookman Old Style" pitchFamily="18" charset="0"/>
                <a:cs typeface="Times New Roman" pitchFamily="18" charset="0"/>
              </a:rPr>
              <a:t>2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ru-RU" b="1" dirty="0" smtClean="0">
                <a:latin typeface="Monotype Corsiva" pitchFamily="66" charset="0"/>
                <a:cs typeface="Times New Roman" pitchFamily="18" charset="0"/>
              </a:rPr>
              <a:t>–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16 = 0.</a:t>
            </a:r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(</a:t>
            </a:r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+3)</a:t>
            </a:r>
            <a:r>
              <a:rPr kumimoji="1" lang="ru-RU" b="1" baseline="30000" dirty="0" smtClean="0"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= 16.</a:t>
            </a:r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ru-RU" b="1" dirty="0" smtClean="0">
                <a:latin typeface="Monotype Corsiva" pitchFamily="66" charset="0"/>
                <a:cs typeface="Times New Roman" pitchFamily="18" charset="0"/>
              </a:rPr>
              <a:t>+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3 = 4;  </a:t>
            </a:r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ru-RU" b="1" dirty="0" smtClean="0">
                <a:latin typeface="Monotype Corsiva" pitchFamily="66" charset="0"/>
                <a:cs typeface="Times New Roman" pitchFamily="18" charset="0"/>
              </a:rPr>
              <a:t>+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3 = -4.</a:t>
            </a:r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= 1, </a:t>
            </a:r>
            <a:r>
              <a:rPr kumimoji="1" lang="ru-RU" b="1" dirty="0" err="1" smtClean="0"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 =-7.</a:t>
            </a:r>
          </a:p>
          <a:p>
            <a:pPr eaLnBrk="0" hangingPunct="0"/>
            <a:endParaRPr kumimoji="1" lang="ru-RU" b="1" dirty="0" smtClean="0">
              <a:latin typeface="Monotype Corsiva" pitchFamily="66" charset="0"/>
            </a:endParaRPr>
          </a:p>
          <a:p>
            <a:pPr eaLnBrk="0" hangingPunct="0"/>
            <a:r>
              <a:rPr kumimoji="1" lang="ru-RU" b="1" dirty="0" smtClean="0">
                <a:latin typeface="Bookman Old Style" pitchFamily="18" charset="0"/>
                <a:cs typeface="Times New Roman" pitchFamily="18" charset="0"/>
              </a:rPr>
              <a:t>Ответ: 1; -7.</a:t>
            </a:r>
          </a:p>
          <a:p>
            <a:pPr algn="ctr" eaLnBrk="0" hangingPunct="0"/>
            <a:r>
              <a:rPr kumimoji="1" lang="ru-RU" sz="20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kumimoji="1" lang="en-US" sz="20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Метод выделения полного квадрата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4876800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(a + b)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= a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+ 2ab + b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kumimoji="1" lang="ru-RU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kumimoji="1" lang="ru-RU" sz="2800" b="1" dirty="0" smtClean="0">
              <a:solidFill>
                <a:srgbClr val="00008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0" hangingPunct="0"/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(a - b)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= a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- 2ab + b</a:t>
            </a:r>
            <a:r>
              <a:rPr kumimoji="1" lang="en-US" sz="2800" b="1" baseline="30000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kumimoji="1" lang="en-US" sz="2800" b="1" dirty="0" smtClean="0">
                <a:solidFill>
                  <a:srgbClr val="00008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kumimoji="1" lang="en-US" sz="2800" dirty="0">
              <a:latin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2721" y="1828800"/>
            <a:ext cx="28312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05000"/>
            <a:ext cx="5580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Корни квадратного уравнения: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990600"/>
            <a:ext cx="51413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ax</a:t>
            </a:r>
            <a:r>
              <a:rPr lang="en-US" sz="3200" b="1" spc="300" baseline="300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3200" b="1" spc="300" dirty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+bx+c=0</a:t>
            </a:r>
            <a:endParaRPr lang="ru-RU" sz="3200" b="1" spc="300" dirty="0">
              <a:ln w="1143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19400"/>
            <a:ext cx="2085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</a:t>
            </a:r>
            <a:r>
              <a:rPr lang="de-D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D&gt;0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</p:txBody>
      </p:sp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362200"/>
            <a:ext cx="291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-22860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19288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</a:t>
            </a:r>
            <a:r>
              <a:rPr lang="de-D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D&lt;0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</p:txBody>
      </p:sp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657600"/>
            <a:ext cx="1811567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5029200"/>
            <a:ext cx="19288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Если </a:t>
            </a:r>
            <a:r>
              <a:rPr lang="de-DE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D&lt;0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5029200"/>
            <a:ext cx="2554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Нет корней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Решение квадратных уравнений по формуле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15240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Выражение                          называют </a:t>
            </a:r>
            <a:r>
              <a:rPr lang="ru-RU" b="1" i="1" dirty="0" smtClean="0">
                <a:solidFill>
                  <a:srgbClr val="C00000"/>
                </a:solidFill>
              </a:rPr>
              <a:t>дискриминантом</a:t>
            </a:r>
            <a:r>
              <a:rPr lang="ru-RU" dirty="0" smtClean="0">
                <a:solidFill>
                  <a:srgbClr val="C00000"/>
                </a:solidFill>
              </a:rPr>
              <a:t>  квадратного уравнения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447800"/>
            <a:ext cx="1447800" cy="457200"/>
          </a:xfrm>
          <a:prstGeom prst="rect">
            <a:avLst/>
          </a:prstGeom>
          <a:noFill/>
        </p:spPr>
      </p:pic>
      <p:pic>
        <p:nvPicPr>
          <p:cNvPr id="17" name="Picture 38" descr="__554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2362200"/>
            <a:ext cx="18732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9" descr="__554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495800"/>
            <a:ext cx="1863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33400" y="1219200"/>
          <a:ext cx="1439862" cy="487362"/>
        </p:xfrm>
        <a:graphic>
          <a:graphicData uri="http://schemas.openxmlformats.org/presentationml/2006/ole">
            <p:oleObj spid="_x0000_s24578" name="Формула" r:id="rId4" imgW="330200" imgH="13970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5181600" y="2057400"/>
          <a:ext cx="1079500" cy="427038"/>
        </p:xfrm>
        <a:graphic>
          <a:graphicData uri="http://schemas.openxmlformats.org/presentationml/2006/ole">
            <p:oleObj spid="_x0000_s24579" name="Формула" r:id="rId5" imgW="507780" imgH="203112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600200" y="1981200"/>
          <a:ext cx="611187" cy="366712"/>
        </p:xfrm>
        <a:graphic>
          <a:graphicData uri="http://schemas.openxmlformats.org/presentationml/2006/ole">
            <p:oleObj spid="_x0000_s24580" name="Формула" r:id="rId6" imgW="241200" imgH="139680" progId="Equation.3">
              <p:embed/>
            </p:oleObj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2514600" y="1752600"/>
          <a:ext cx="2087563" cy="1150937"/>
        </p:xfrm>
        <a:graphic>
          <a:graphicData uri="http://schemas.openxmlformats.org/presentationml/2006/ole">
            <p:oleObj spid="_x0000_s24581" name="Формула" r:id="rId7" imgW="825500" imgH="457200" progId="Equation.3">
              <p:embed/>
            </p:oleObj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752600" y="1143000"/>
            <a:ext cx="6357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x</a:t>
            </a:r>
            <a:r>
              <a:rPr lang="ru-RU" sz="2800" i="1" baseline="-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1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и </a:t>
            </a: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х</a:t>
            </a:r>
            <a:r>
              <a:rPr lang="ru-RU" sz="2800" i="1" baseline="-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– корни уравнения</a:t>
            </a: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Решение уравнений с помощью теоремы Виета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6324600" y="1143000"/>
          <a:ext cx="2447925" cy="571500"/>
        </p:xfrm>
        <a:graphic>
          <a:graphicData uri="http://schemas.openxmlformats.org/presentationml/2006/ole">
            <p:oleObj spid="_x0000_s24582" name="Формула" r:id="rId8" imgW="977900" imgH="2286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057400" y="3886200"/>
            <a:ext cx="4876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</a:t>
            </a:r>
            <a:r>
              <a:rPr lang="ru-RU" sz="2000" b="1" i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+ 3Х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10 = 0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=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10, значит корни имеют разные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                      знаки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+ 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=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3, значит больший по модулю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                       корень  - отрицательный</a:t>
            </a: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Подбором находим корни: 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=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5, Х</a:t>
            </a:r>
            <a:r>
              <a:rPr lang="ru-RU" sz="2000" b="1" i="1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=  2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276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Например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3" name="Picture 4" descr="BS00559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2667000"/>
            <a:ext cx="2070100" cy="117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47801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     Решите уравнение: </a:t>
            </a:r>
            <a:r>
              <a:rPr kumimoji="1"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2х</a:t>
            </a:r>
            <a:r>
              <a:rPr kumimoji="1" lang="ru-RU" sz="2000" b="1" baseline="30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- 11х </a:t>
            </a:r>
            <a:r>
              <a:rPr kumimoji="1"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+15</a:t>
            </a:r>
            <a:r>
              <a:rPr kumimoji="1"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= 0.</a:t>
            </a:r>
          </a:p>
          <a:p>
            <a:pPr eaLnBrk="0" hangingPunct="0">
              <a:defRPr/>
            </a:pPr>
            <a:endParaRPr kumimoji="1" lang="ru-RU" sz="2000" b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Перебросим коэффициент 2 к свободному члену</a:t>
            </a:r>
          </a:p>
          <a:p>
            <a:pPr eaLnBrk="0" hangingPunct="0">
              <a:defRPr/>
            </a:pPr>
            <a:endParaRPr kumimoji="1" 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 у</a:t>
            </a:r>
            <a:r>
              <a:rPr kumimoji="1" lang="ru-RU" sz="2000" b="1" baseline="30000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- 11у +30= 0.</a:t>
            </a:r>
          </a:p>
          <a:p>
            <a:pPr eaLnBrk="0" hangingPunct="0">
              <a:defRPr/>
            </a:pPr>
            <a:endParaRPr kumimoji="1" lang="ru-RU" sz="20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D&gt;0, по теореме, обратной теореме Виета, </a:t>
            </a: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                                                          получаем корни: 5;6,</a:t>
            </a: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далее возвращаемся к корням исходного уравнения: 2,5; 3.</a:t>
            </a:r>
          </a:p>
          <a:p>
            <a:pPr eaLnBrk="0" hangingPunct="0">
              <a:defRPr/>
            </a:pPr>
            <a:endParaRPr kumimoji="1" lang="ru-RU" sz="2000" dirty="0" smtClean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kumimoji="1"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kumimoji="1"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Ответ: 2,5; 3.</a:t>
            </a:r>
            <a:endParaRPr kumimoji="1"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Решение уравнений способом «переброски»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6" name="Picture 8" descr="j0196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371600"/>
            <a:ext cx="18557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j02819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724400"/>
            <a:ext cx="1801813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143000"/>
            <a:ext cx="6781800" cy="1335087"/>
          </a:xfrm>
          <a:prstGeom prst="rect">
            <a:avLst/>
          </a:prstGeom>
          <a:solidFill>
            <a:schemeClr val="accent1"/>
          </a:solidFill>
        </p:spPr>
        <p:txBody>
          <a:bodyPr vert="horz" lIns="92075" tIns="46038" rIns="92075" bIns="46038">
            <a:normAutofit fontScale="92500"/>
          </a:bodyPr>
          <a:lstStyle/>
          <a:p>
            <a:pPr marL="441325" marR="0" lvl="0" indent="-412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Если в квадратном уравнении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a+b+c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=0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то один из корней равен 1, а </a:t>
            </a:r>
          </a:p>
          <a:p>
            <a:pPr marL="441325" marR="0" lvl="0" indent="-412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   второй по теореме Виета равен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05000" y="2819400"/>
            <a:ext cx="7239001" cy="13234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None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</a:t>
            </a:r>
            <a:r>
              <a:rPr lang="ru-RU" sz="2400" b="1" dirty="0">
                <a:latin typeface="Bookman Old Style" pitchFamily="18" charset="0"/>
              </a:rPr>
              <a:t>Если  в квадратном уравнении </a:t>
            </a:r>
            <a:r>
              <a:rPr lang="en-US" sz="2400" b="1" i="1" dirty="0" err="1">
                <a:solidFill>
                  <a:srgbClr val="336600"/>
                </a:solidFill>
                <a:latin typeface="Bookman Old Style" pitchFamily="18" charset="0"/>
              </a:rPr>
              <a:t>a+c</a:t>
            </a:r>
            <a:r>
              <a:rPr lang="en-US" sz="2400" b="1" i="1" dirty="0">
                <a:solidFill>
                  <a:srgbClr val="336600"/>
                </a:solidFill>
                <a:latin typeface="Bookman Old Style" pitchFamily="18" charset="0"/>
              </a:rPr>
              <a:t>=b</a:t>
            </a:r>
            <a:r>
              <a:rPr lang="ru-RU" sz="2400" b="1" i="1" dirty="0">
                <a:solidFill>
                  <a:srgbClr val="336600"/>
                </a:solidFill>
                <a:latin typeface="Bookman Old Style" pitchFamily="18" charset="0"/>
              </a:rPr>
              <a:t>,</a:t>
            </a:r>
            <a:r>
              <a:rPr lang="ru-RU" sz="2400" b="1" i="1" dirty="0"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то один из корней равен (-1),</a:t>
            </a:r>
          </a:p>
          <a:p>
            <a:pPr marL="358775" indent="-358775"/>
            <a:r>
              <a:rPr lang="ru-RU" sz="2400" b="1" dirty="0">
                <a:latin typeface="Bookman Old Style" pitchFamily="18" charset="0"/>
              </a:rPr>
              <a:t>   а второй  по теореме Виета равен</a:t>
            </a:r>
            <a:r>
              <a:rPr lang="ru-RU" sz="2800" dirty="0">
                <a:latin typeface="Tahoma" pitchFamily="34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4267200"/>
            <a:ext cx="208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336600"/>
                </a:solidFill>
                <a:latin typeface="Bookman Old Style" pitchFamily="18" charset="0"/>
              </a:rPr>
              <a:t>Пример</a:t>
            </a:r>
            <a:r>
              <a:rPr lang="ru-RU" dirty="0" smtClean="0">
                <a:solidFill>
                  <a:srgbClr val="336600"/>
                </a:solidFill>
              </a:rPr>
              <a:t>: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Свойства коэффициентов  квадратного уравнения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 useBgFill="1">
        <p:nvSpPr>
          <p:cNvPr id="13" name="Rectangle 14"/>
          <p:cNvSpPr>
            <a:spLocks noChangeArrowheads="1"/>
          </p:cNvSpPr>
          <p:nvPr/>
        </p:nvSpPr>
        <p:spPr bwMode="auto">
          <a:xfrm>
            <a:off x="1905000" y="4343400"/>
            <a:ext cx="5715000" cy="200054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sz="20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137</a:t>
            </a:r>
            <a:r>
              <a:rPr kumimoji="1" lang="ru-RU" sz="2000" b="1" dirty="0" err="1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en-US" sz="2000" b="1" baseline="30000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2 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+ 20</a:t>
            </a:r>
            <a:r>
              <a:rPr kumimoji="1" lang="ru-RU" sz="2000" b="1" dirty="0" err="1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х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1" lang="en-US" sz="20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–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157 = 0.</a:t>
            </a:r>
            <a:endParaRPr kumimoji="1" lang="ru-RU" sz="2000" b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0" hangingPunct="0"/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a = 137, b = 20, c = -157.</a:t>
            </a:r>
            <a:endParaRPr kumimoji="1" lang="ru-RU" sz="2000" b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pPr eaLnBrk="0" hangingPunct="0"/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a + b+ c = 137 + 20 </a:t>
            </a:r>
            <a:r>
              <a:rPr kumimoji="1" lang="en-US" sz="20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–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157 =0.</a:t>
            </a:r>
            <a:endParaRPr kumimoji="1" lang="ru-RU" sz="2000" b="1" dirty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/>
            <a:endParaRPr kumimoji="1" lang="ru-RU" sz="2000" b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x</a:t>
            </a:r>
            <a:r>
              <a:rPr kumimoji="1" lang="en-US" sz="2000" b="1" baseline="-30000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kumimoji="1" lang="en-US" sz="20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= 1,</a:t>
            </a:r>
            <a:endParaRPr kumimoji="1" lang="ru-RU" sz="2000" b="1" dirty="0">
              <a:solidFill>
                <a:srgbClr val="000000"/>
              </a:solidFill>
              <a:latin typeface="Monotype Corsiva" pitchFamily="66" charset="0"/>
            </a:endParaRPr>
          </a:p>
          <a:p>
            <a:r>
              <a:rPr kumimoji="1" lang="ru-RU" sz="2400" b="1" i="1" dirty="0" smtClean="0">
                <a:latin typeface="Monotype Corsiva" pitchFamily="66" charset="0"/>
              </a:rPr>
              <a:t>Ответ</a:t>
            </a:r>
            <a:r>
              <a:rPr kumimoji="1" lang="ru-RU" sz="2400" b="1" i="1" dirty="0">
                <a:latin typeface="Monotype Corsiva" pitchFamily="66" charset="0"/>
              </a:rPr>
              <a:t>: </a:t>
            </a:r>
            <a:r>
              <a:rPr kumimoji="1" lang="ru-RU" sz="2400" i="1" dirty="0">
                <a:latin typeface="Monotype Corsiva" pitchFamily="66" charset="0"/>
              </a:rPr>
              <a:t>1;</a:t>
            </a:r>
            <a:r>
              <a:rPr kumimoji="1" lang="ru-RU" sz="2400" b="1" i="1" dirty="0">
                <a:latin typeface="Monotype Corsiva" pitchFamily="66" charset="0"/>
              </a:rPr>
              <a:t>     </a:t>
            </a:r>
            <a:endParaRPr kumimoji="1" lang="ru-RU" sz="24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2971800" y="5486400"/>
            <a:ext cx="1699173" cy="45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3124200" y="5867400"/>
            <a:ext cx="62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Второй коэффициент  - четный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535364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200400"/>
            <a:ext cx="521676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80997" y="4876800"/>
            <a:ext cx="24940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</a:rPr>
              <a:t>Графический способ решения квадратного уравнения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1023937"/>
            <a:ext cx="8991600" cy="58340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Не используя формул квадратное уравнение можно решить графическим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способом.  Решим уравнение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Для этого построим два графика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167"/>
          <p:cNvGraphicFramePr>
            <a:graphicFrameLocks noGrp="1"/>
          </p:cNvGraphicFramePr>
          <p:nvPr>
            <p:ph sz="quarter" idx="4294967295"/>
          </p:nvPr>
        </p:nvGraphicFramePr>
        <p:xfrm>
          <a:off x="990600" y="2514600"/>
          <a:ext cx="2736850" cy="647700"/>
        </p:xfrm>
        <a:graphic>
          <a:graphicData uri="http://schemas.openxmlformats.org/drawingml/2006/table">
            <a:tbl>
              <a:tblPr/>
              <a:tblGrid>
                <a:gridCol w="328613"/>
                <a:gridCol w="347662"/>
                <a:gridCol w="342900"/>
                <a:gridCol w="344488"/>
                <a:gridCol w="347662"/>
                <a:gridCol w="346075"/>
                <a:gridCol w="347663"/>
                <a:gridCol w="331787"/>
              </a:tblGrid>
              <a:tr h="307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64"/>
          <p:cNvGraphicFramePr>
            <a:graphicFrameLocks noGrp="1"/>
          </p:cNvGraphicFramePr>
          <p:nvPr>
            <p:ph sz="quarter" idx="4294967295"/>
          </p:nvPr>
        </p:nvGraphicFramePr>
        <p:xfrm>
          <a:off x="4114800" y="2514600"/>
          <a:ext cx="2224087" cy="642938"/>
        </p:xfrm>
        <a:graphic>
          <a:graphicData uri="http://schemas.openxmlformats.org/drawingml/2006/table">
            <a:tbl>
              <a:tblPr/>
              <a:tblGrid>
                <a:gridCol w="534149"/>
                <a:gridCol w="563313"/>
                <a:gridCol w="563312"/>
                <a:gridCol w="563313"/>
              </a:tblGrid>
              <a:tr h="3223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168" descr="x%5e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1600" y="3733800"/>
            <a:ext cx="3559126" cy="2514600"/>
          </a:xfrm>
          <a:prstGeom prst="rect">
            <a:avLst/>
          </a:prstGeom>
          <a:solidFill>
            <a:srgbClr val="92D050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71"/>
          <p:cNvSpPr>
            <a:spLocks noChangeArrowheads="1"/>
          </p:cNvSpPr>
          <p:nvPr/>
        </p:nvSpPr>
        <p:spPr bwMode="auto">
          <a:xfrm>
            <a:off x="228600" y="6324600"/>
            <a:ext cx="933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latin typeface="Arial" charset="0"/>
                <a:cs typeface="Times New Roman" pitchFamily="18" charset="0"/>
              </a:rPr>
              <a:t>Ответ: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12" name="Object 170"/>
          <p:cNvGraphicFramePr>
            <a:graphicFrameLocks noChangeAspect="1"/>
          </p:cNvGraphicFramePr>
          <p:nvPr/>
        </p:nvGraphicFramePr>
        <p:xfrm>
          <a:off x="1143000" y="6400800"/>
          <a:ext cx="1536700" cy="274637"/>
        </p:xfrm>
        <a:graphic>
          <a:graphicData uri="http://schemas.openxmlformats.org/presentationml/2006/ole">
            <p:oleObj spid="_x0000_s25602" name="Формула" r:id="rId5" imgW="1536480" imgH="279360" progId="Equation.3">
              <p:embed/>
            </p:oleObj>
          </a:graphicData>
        </a:graphic>
      </p:graphicFrame>
      <p:sp>
        <p:nvSpPr>
          <p:cNvPr id="13" name="Rectangle 172"/>
          <p:cNvSpPr>
            <a:spLocks noChangeArrowheads="1"/>
          </p:cNvSpPr>
          <p:nvPr/>
        </p:nvSpPr>
        <p:spPr bwMode="auto">
          <a:xfrm>
            <a:off x="228600" y="3352800"/>
            <a:ext cx="4724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Абсциссы точек пересечения графиков и будет корнями уравнения.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Если графики пересекаются в двух точках, то уравнение имеет два корня.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Если графики пересекаются в одной точке, то уравнение имеет один корень.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Если графики не пересекаются, то уравнение корней не имеет.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3743325" y="1390650"/>
          <a:ext cx="1733550" cy="468313"/>
        </p:xfrm>
        <a:graphic>
          <a:graphicData uri="http://schemas.openxmlformats.org/presentationml/2006/ole">
            <p:oleObj spid="_x0000_s25603" name="Формула" r:id="rId6" imgW="1155600" imgH="317160" progId="Equation.3">
              <p:embed/>
            </p:oleObj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038600" y="19050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/>
              <a:t>1)</a:t>
            </a:r>
            <a:r>
              <a:rPr lang="en-US" sz="1400" b="1" dirty="0"/>
              <a:t>y</a:t>
            </a:r>
            <a:r>
              <a:rPr lang="ru-RU" sz="1400" b="1" dirty="0"/>
              <a:t>=</a:t>
            </a:r>
            <a:r>
              <a:rPr lang="en-US" sz="1400" b="1" dirty="0"/>
              <a:t>x</a:t>
            </a:r>
            <a:r>
              <a:rPr lang="ru-RU" sz="1400" b="1" dirty="0"/>
              <a:t>2</a:t>
            </a:r>
          </a:p>
          <a:p>
            <a:pPr algn="ctr"/>
            <a:r>
              <a:rPr lang="ru-RU" sz="1400" b="1" dirty="0"/>
              <a:t> 2)</a:t>
            </a:r>
            <a:r>
              <a:rPr lang="en-US" sz="1400" b="1" dirty="0"/>
              <a:t>y</a:t>
            </a:r>
            <a:r>
              <a:rPr lang="ru-RU" sz="1400" b="1" dirty="0"/>
              <a:t>=</a:t>
            </a:r>
            <a:r>
              <a:rPr lang="en-US" sz="1400" b="1" dirty="0"/>
              <a:t>x</a:t>
            </a:r>
            <a:r>
              <a:rPr lang="ru-RU" sz="1400" b="1" dirty="0"/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52400"/>
            <a:ext cx="8534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</a:rPr>
              <a:t>Решение квадратных уравнений с помощью </a:t>
            </a:r>
          </a:p>
          <a:p>
            <a:pPr algn="ctr"/>
            <a:r>
              <a:rPr lang="ru-RU" sz="2600" b="1" i="1" dirty="0" smtClean="0">
                <a:solidFill>
                  <a:srgbClr val="002060"/>
                </a:solidFill>
              </a:rPr>
              <a:t>циркуля и линейки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1430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">
              <a:spcBef>
                <a:spcPct val="0"/>
              </a:spcBef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Корни квадратного уравнения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ах</a:t>
            </a:r>
            <a:r>
              <a:rPr lang="ru-RU" b="1" i="1" baseline="30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+ </a:t>
            </a:r>
            <a:r>
              <a:rPr lang="en-US" b="1" i="1" dirty="0" smtClean="0">
                <a:solidFill>
                  <a:srgbClr val="002060"/>
                </a:solidFill>
                <a:cs typeface="Times New Roman" pitchFamily="18" charset="0"/>
              </a:rPr>
              <a:t>b</a:t>
            </a:r>
            <a:r>
              <a:rPr lang="ru-RU" b="1" i="1" dirty="0" err="1" smtClean="0">
                <a:solidFill>
                  <a:srgbClr val="002060"/>
                </a:solidFill>
                <a:cs typeface="Times New Roman" pitchFamily="18" charset="0"/>
              </a:rPr>
              <a:t>х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+ с =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0 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а ≠ 0) можно рассматривать </a:t>
            </a:r>
          </a:p>
          <a:p>
            <a:pPr indent="25400">
              <a:spcBef>
                <a:spcPct val="0"/>
              </a:spcBef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как абсциссы точек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пересечения окружности с центром </a:t>
            </a:r>
            <a:r>
              <a:rPr lang="en-US" b="1" dirty="0" smtClean="0">
                <a:solidFill>
                  <a:srgbClr val="002060"/>
                </a:solidFill>
              </a:rPr>
              <a:t>Q</a:t>
            </a:r>
            <a:r>
              <a:rPr lang="ru-RU" b="1" dirty="0" smtClean="0">
                <a:solidFill>
                  <a:srgbClr val="002060"/>
                </a:solidFill>
              </a:rPr>
              <a:t> (-     ;         ), </a:t>
            </a:r>
          </a:p>
          <a:p>
            <a:pPr indent="25400">
              <a:spcBef>
                <a:spcPct val="0"/>
              </a:spcBef>
              <a:buClrTx/>
              <a:buSzTx/>
            </a:pPr>
            <a:r>
              <a:rPr lang="ru-RU" b="1" dirty="0" smtClean="0">
                <a:solidFill>
                  <a:srgbClr val="002060"/>
                </a:solidFill>
              </a:rPr>
              <a:t>проходящей через точку  </a:t>
            </a: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ru-RU" b="1" dirty="0" smtClean="0">
                <a:solidFill>
                  <a:srgbClr val="002060"/>
                </a:solidFill>
              </a:rPr>
              <a:t>(О; 1), и оси  </a:t>
            </a:r>
            <a:r>
              <a:rPr lang="ru-RU" b="1" i="1" dirty="0" smtClean="0">
                <a:solidFill>
                  <a:srgbClr val="002060"/>
                </a:solidFill>
              </a:rPr>
              <a:t>Ох 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371600"/>
            <a:ext cx="228600" cy="46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447800"/>
            <a:ext cx="381000" cy="33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1000" y="213633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2133600"/>
            <a:ext cx="28214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427111"/>
            <a:ext cx="2924748" cy="221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361740"/>
            <a:ext cx="3048000" cy="231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Решение квадратных уравнений с помощью номограммы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Это старый и незаслуженно забытый способ решения квадратных уравнений, помещенный на с.83 «Четырехзначные математические таблицы» </a:t>
            </a:r>
            <a:r>
              <a:rPr lang="ru-RU" b="1" dirty="0" err="1" smtClean="0">
                <a:solidFill>
                  <a:srgbClr val="002060"/>
                </a:solidFill>
              </a:rPr>
              <a:t>Брадис</a:t>
            </a:r>
            <a:r>
              <a:rPr lang="ru-RU" b="1" dirty="0" smtClean="0">
                <a:solidFill>
                  <a:srgbClr val="002060"/>
                </a:solidFill>
              </a:rPr>
              <a:t> В.М.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895600"/>
            <a:ext cx="1781175" cy="35242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19600"/>
            <a:ext cx="1466850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" y="2362200"/>
            <a:ext cx="403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/>
              <a:t>Таблица  </a:t>
            </a:r>
            <a:r>
              <a:rPr lang="en-US" b="1" i="1" dirty="0" smtClean="0"/>
              <a:t>XXII. </a:t>
            </a:r>
            <a:r>
              <a:rPr lang="ru-RU" b="1" i="1" dirty="0" smtClean="0"/>
              <a:t>Номограмма для решения уравнения</a:t>
            </a:r>
          </a:p>
          <a:p>
            <a:r>
              <a:rPr lang="ru-RU" b="1" i="1" dirty="0" smtClean="0"/>
              <a:t>                               </a:t>
            </a:r>
          </a:p>
          <a:p>
            <a:r>
              <a:rPr lang="ru-RU" b="1" i="1" dirty="0" smtClean="0"/>
              <a:t>Эта номограмма позволяет, не решая квадратного уравнения, по его коэффициентам определить корни уравнения. 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2286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Для уравнения </a:t>
            </a:r>
          </a:p>
          <a:p>
            <a:r>
              <a:rPr lang="ru-RU" b="1" i="1" dirty="0" smtClean="0"/>
              <a:t>      номограмма дает корни</a:t>
            </a:r>
            <a:endParaRPr lang="ru-RU" b="1" i="1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86000"/>
            <a:ext cx="1771650" cy="352425"/>
          </a:xfrm>
          <a:prstGeom prst="rect">
            <a:avLst/>
          </a:prstGeom>
          <a:noFill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048000"/>
            <a:ext cx="2133600" cy="2465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791200"/>
            <a:ext cx="2497015" cy="609600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Геометрический способ решения квадратных уравнений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В древности, когда геометрия была более развита, чем алгебра, квадратные уравнения решали не алгебраически, а геометрически. </a:t>
            </a:r>
          </a:p>
          <a:p>
            <a:r>
              <a:rPr lang="ru-RU" dirty="0" smtClean="0"/>
              <a:t>  А вот, например, как древние греки решали уравнение: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или   </a:t>
            </a:r>
          </a:p>
          <a:p>
            <a:endParaRPr lang="ru-RU" dirty="0" smtClean="0"/>
          </a:p>
          <a:p>
            <a:r>
              <a:rPr lang="ru-RU" dirty="0" smtClean="0"/>
              <a:t>Выражения                              и                    геометрически предоставляют собой один и тот же квадрат, а исходное уравнение  </a:t>
            </a:r>
          </a:p>
          <a:p>
            <a:r>
              <a:rPr lang="ru-RU" dirty="0" smtClean="0"/>
              <a:t>                                                    одно и тоже уравнение. </a:t>
            </a:r>
          </a:p>
          <a:p>
            <a:r>
              <a:rPr lang="ru-RU" dirty="0" smtClean="0"/>
              <a:t>Откуда и получаем что                        , или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209800"/>
            <a:ext cx="2362200" cy="428625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667000"/>
            <a:ext cx="1819275" cy="428625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667000"/>
            <a:ext cx="2905125" cy="428625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200400"/>
            <a:ext cx="1600200" cy="428625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00400"/>
            <a:ext cx="914400" cy="409575"/>
          </a:xfrm>
          <a:prstGeom prst="rect">
            <a:avLst/>
          </a:prstGeom>
          <a:noFill/>
        </p:spPr>
      </p:pic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33800"/>
            <a:ext cx="3124199" cy="387298"/>
          </a:xfrm>
          <a:prstGeom prst="rect">
            <a:avLst/>
          </a:prstGeom>
          <a:noFill/>
        </p:spPr>
      </p:pic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7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038600"/>
            <a:ext cx="1428307" cy="381473"/>
          </a:xfrm>
          <a:prstGeom prst="rect">
            <a:avLst/>
          </a:prstGeom>
          <a:noFill/>
        </p:spPr>
      </p:pic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90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038600"/>
            <a:ext cx="1904999" cy="362456"/>
          </a:xfrm>
          <a:prstGeom prst="rect">
            <a:avLst/>
          </a:prstGeom>
          <a:noFill/>
        </p:spPr>
      </p:pic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93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4419600"/>
            <a:ext cx="26670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219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развития квадратных уравнений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ic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39" y="2819400"/>
            <a:ext cx="876432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Заключение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219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  данные приёмы  решения заслуживают внимания, поскольку они не все отражены в школьных учебниках математики;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 овладение данными приёмами поможет учащимся экономить время и эффективно решать уравнения;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 потребность в быстром решении обусловлена применением тестовой системы вступительных экзаменов;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800600"/>
            <a:ext cx="156667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Квадратные уравнения в Древнем Вавилоне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+mj-lt"/>
              </a:rPr>
              <a:t>Необходимость решать уравнения  не только первой, но и второй степени ёщё в древности была вызвана потребностью решать задачи, связанные с нахождением площадей земельных участков и с земляными работами военного характера</a:t>
            </a:r>
            <a:r>
              <a:rPr lang="ru-RU" dirty="0" smtClean="0">
                <a:latin typeface="+mj-lt"/>
              </a:rPr>
              <a:t>, а также с развитием астрономии и самой математики. Квадратные уравнения умели решать около 2000 лет до нашей веры вавилоняне. Применяя современную алгебраическую запись, можно сказать, что в их  клинописных текстах  встречаются, кроме неполных, и такие, например, полные квадратные уравнения:</a:t>
            </a: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Правило решения этих уравнений, изложенное в вавилонских текстах, совпадает с современным, однако неизвестно, каким образом дошли вавилоняне до этого правила. Почти все найденные до сих пор клинописные тексты приводя только задачи с решениями, изложенными в виде рецептов, без указаний относительно того, каким образом они были найдены. Несмотря на высокий уровень развития алгебры в </a:t>
            </a:r>
            <a:r>
              <a:rPr lang="ru-RU" dirty="0" err="1" smtClean="0">
                <a:latin typeface="+mj-lt"/>
              </a:rPr>
              <a:t>Вавилонии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в</a:t>
            </a:r>
            <a:r>
              <a:rPr lang="ru-RU" dirty="0" smtClean="0">
                <a:latin typeface="+mj-lt"/>
              </a:rPr>
              <a:t> клинописных текстах отсутствуют понятие отрицательного числа и общие методы решения квадратных уравнений.</a:t>
            </a:r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76600"/>
            <a:ext cx="1838325" cy="1133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76600"/>
            <a:ext cx="2190750" cy="114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Как составлял и решал Диофант                                      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        квадратные уравнения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114800"/>
            <a:ext cx="20955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1447800"/>
            <a:ext cx="5562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«Найти два числа, зная, что их сумма равна 20, а произведение 96»</a:t>
            </a:r>
          </a:p>
          <a:p>
            <a:r>
              <a:rPr lang="ru-RU" dirty="0" smtClean="0"/>
              <a:t>Диофант рассуждает следующим образом: из условия задачи вытекает, что искомые числа </a:t>
            </a:r>
            <a:r>
              <a:rPr lang="ru-RU" i="1" dirty="0" smtClean="0"/>
              <a:t>не</a:t>
            </a:r>
            <a:r>
              <a:rPr lang="ru-RU" dirty="0" smtClean="0"/>
              <a:t> равны, т.к. если бы они равны, то их произведение равнялось бы не 96, а 100. Таким образом, одно из них будет больше половины их суммы , т.е. </a:t>
            </a:r>
            <a:r>
              <a:rPr lang="ru-RU" b="1" i="1" dirty="0" smtClean="0"/>
              <a:t>10+</a:t>
            </a:r>
            <a:r>
              <a:rPr lang="en-US" b="1" i="1" dirty="0" smtClean="0"/>
              <a:t>X </a:t>
            </a:r>
            <a:r>
              <a:rPr lang="ru-RU" i="1" dirty="0" smtClean="0"/>
              <a:t>, </a:t>
            </a:r>
            <a:r>
              <a:rPr lang="ru-RU" dirty="0" smtClean="0"/>
              <a:t>другое же меньше, т.е. </a:t>
            </a:r>
            <a:r>
              <a:rPr lang="ru-RU" b="1" i="1" dirty="0" smtClean="0"/>
              <a:t>10-</a:t>
            </a:r>
            <a:r>
              <a:rPr lang="en-US" b="1" i="1" dirty="0" smtClean="0"/>
              <a:t>X</a:t>
            </a:r>
            <a:r>
              <a:rPr lang="en-US" dirty="0" smtClean="0"/>
              <a:t>. </a:t>
            </a:r>
          </a:p>
          <a:p>
            <a:r>
              <a:rPr lang="ru-RU" dirty="0" smtClean="0"/>
              <a:t>Разность между ними 2</a:t>
            </a:r>
            <a:r>
              <a:rPr lang="ru-RU" i="1" dirty="0" smtClean="0"/>
              <a:t>Х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dirty="0" smtClean="0"/>
              <a:t>Отсюда</a:t>
            </a:r>
            <a:r>
              <a:rPr lang="ru-RU" b="1" i="1" dirty="0" smtClean="0"/>
              <a:t> Х=2</a:t>
            </a:r>
            <a:r>
              <a:rPr lang="ru-RU" dirty="0" smtClean="0"/>
              <a:t>. Одно из искомых чисел равно 12, другое 8. Решение </a:t>
            </a:r>
            <a:r>
              <a:rPr lang="ru-RU" b="1" i="1" dirty="0" smtClean="0"/>
              <a:t>Х = -2 </a:t>
            </a:r>
            <a:r>
              <a:rPr lang="ru-RU" dirty="0" smtClean="0"/>
              <a:t>для Диофанта не существует, так как греческая математика знала только положительные числа.</a:t>
            </a:r>
          </a:p>
          <a:p>
            <a:endParaRPr lang="ru-RU" i="1" dirty="0" smtClean="0"/>
          </a:p>
          <a:p>
            <a:endParaRPr lang="ru-RU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УРАВНЕНИЕ:</a:t>
            </a:r>
          </a:p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2733675" cy="60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4770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или же: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743200"/>
            <a:ext cx="167640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Квадратные уравнения в Индии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2192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Задачи на квадратные уравнения встречаются и в астрономическом трактате «</a:t>
            </a:r>
            <a:r>
              <a:rPr lang="ru-RU" dirty="0" err="1" smtClean="0"/>
              <a:t>Ариабхаттиам</a:t>
            </a:r>
            <a:r>
              <a:rPr lang="ru-RU" dirty="0" smtClean="0"/>
              <a:t>», составленном в 499 г. индийским математиком и астрономом </a:t>
            </a:r>
            <a:r>
              <a:rPr lang="ru-RU" dirty="0" err="1" smtClean="0"/>
              <a:t>Ариабхаттой</a:t>
            </a:r>
            <a:r>
              <a:rPr lang="ru-RU" dirty="0" smtClean="0"/>
              <a:t>. Другой индийский ученый, </a:t>
            </a:r>
            <a:r>
              <a:rPr lang="ru-RU" dirty="0" err="1" smtClean="0"/>
              <a:t>Брахмагупта</a:t>
            </a:r>
            <a:r>
              <a:rPr lang="ru-RU" dirty="0" smtClean="0"/>
              <a:t>, изложил общее правило решения квадратных уравнений, приведенных к единой канонической форме:                    </a:t>
            </a:r>
            <a:r>
              <a:rPr lang="en-US" b="1" dirty="0" smtClean="0"/>
              <a:t>ax</a:t>
            </a:r>
            <a:r>
              <a:rPr lang="en-US" b="1" dirty="0" smtClean="0">
                <a:latin typeface="Arial"/>
                <a:cs typeface="Arial"/>
              </a:rPr>
              <a:t>²</a:t>
            </a:r>
            <a:r>
              <a:rPr lang="en-US" b="1" dirty="0" smtClean="0"/>
              <a:t>+bx=c</a:t>
            </a:r>
            <a:r>
              <a:rPr lang="ru-RU" b="1" dirty="0" smtClean="0"/>
              <a:t>, </a:t>
            </a:r>
            <a:r>
              <a:rPr lang="en-US" b="1" dirty="0" smtClean="0"/>
              <a:t>a&gt;0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895601"/>
            <a:ext cx="472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+mj-lt"/>
              </a:rPr>
              <a:t>Одна из задач знаменитого индийского математика XІІ века </a:t>
            </a:r>
            <a:r>
              <a:rPr lang="ru-RU" sz="2000" i="1" dirty="0" err="1" smtClean="0">
                <a:latin typeface="+mj-lt"/>
              </a:rPr>
              <a:t>Бхаскары</a:t>
            </a:r>
            <a:endParaRPr lang="ru-RU" sz="2000" i="1" dirty="0" smtClean="0">
              <a:latin typeface="+mj-lt"/>
            </a:endParaRPr>
          </a:p>
          <a:p>
            <a:endParaRPr lang="ru-RU" sz="2000" i="1" dirty="0" smtClean="0">
              <a:latin typeface="+mj-lt"/>
            </a:endParaRPr>
          </a:p>
          <a:p>
            <a:pPr>
              <a:buFont typeface="Monotype Sorts" pitchFamily="2" charset="2"/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Обезьянок резвых стая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Всласть поевши, развлекалась.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Их в квадрате часть восьмая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На поляне забавлялась.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А двенадцать по лианам…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Стали прыгать повисая…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Сколько было обезьянок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Ты скажи мне, в этой стае?.   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419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Соответствующее задачи уравнение: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err="1" smtClean="0"/>
              <a:t>Баскара</a:t>
            </a:r>
            <a:r>
              <a:rPr lang="ru-RU" dirty="0" smtClean="0"/>
              <a:t> пишет под видом: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Дополнил левую часть до квадрата, 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352800"/>
            <a:ext cx="1524000" cy="6096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191000"/>
            <a:ext cx="2133600" cy="381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50" y="4876800"/>
            <a:ext cx="3905250" cy="3810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334000"/>
            <a:ext cx="1990725" cy="381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791200"/>
            <a:ext cx="1685925" cy="381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6248400"/>
            <a:ext cx="2543175" cy="3810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Квадратные уравнения в Древней Азии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524000"/>
            <a:ext cx="8763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Вот как решал это уравнение среднеазиатский ученый </a:t>
            </a:r>
            <a:r>
              <a:rPr lang="ru-RU" sz="2000" i="1" dirty="0" err="1" smtClean="0"/>
              <a:t>ал-Хорезми</a:t>
            </a:r>
            <a:r>
              <a:rPr lang="ru-RU" sz="2000" i="1" dirty="0" smtClean="0"/>
              <a:t>:</a:t>
            </a:r>
          </a:p>
          <a:p>
            <a:r>
              <a:rPr lang="ru-RU" sz="2000" i="1" dirty="0" smtClean="0"/>
              <a:t>Он писал : "Правило таково: </a:t>
            </a:r>
          </a:p>
          <a:p>
            <a:r>
              <a:rPr lang="ru-RU" sz="2000" i="1" dirty="0" smtClean="0"/>
              <a:t> раздвои число корней,        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х=2х</a:t>
            </a:r>
            <a:r>
              <a:rPr lang="en-US" sz="2000" b="1" i="1" dirty="0" smtClean="0">
                <a:solidFill>
                  <a:srgbClr val="FF0000"/>
                </a:solidFill>
                <a:cs typeface="Arial" charset="0"/>
              </a:rPr>
              <a:t>·</a:t>
            </a:r>
            <a:r>
              <a:rPr lang="ru-RU" sz="2000" b="1" i="1" dirty="0" smtClean="0">
                <a:solidFill>
                  <a:srgbClr val="FF0000"/>
                </a:solidFill>
                <a:cs typeface="Arial" charset="0"/>
              </a:rPr>
              <a:t>5</a:t>
            </a:r>
            <a:endParaRPr lang="en-US" sz="2000" b="1" i="1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ru-RU" sz="2000" i="1" dirty="0" smtClean="0"/>
              <a:t>получите  в этой задаче пять,                                   </a:t>
            </a:r>
            <a:r>
              <a:rPr lang="ru-RU" sz="2000" i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5</a:t>
            </a:r>
          </a:p>
          <a:p>
            <a:r>
              <a:rPr lang="ru-RU" sz="2000" i="1" dirty="0" smtClean="0"/>
              <a:t>умножь на это равное ему, будет двадцать пять,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5</a:t>
            </a:r>
            <a:r>
              <a:rPr lang="en-US" sz="2000" b="1" i="1" dirty="0" smtClean="0">
                <a:solidFill>
                  <a:srgbClr val="FF0000"/>
                </a:solidFill>
              </a:rPr>
              <a:t>·</a:t>
            </a:r>
            <a:r>
              <a:rPr lang="ru-RU" sz="2000" b="1" i="1" dirty="0" smtClean="0">
                <a:solidFill>
                  <a:srgbClr val="FF0000"/>
                </a:solidFill>
              </a:rPr>
              <a:t>5=25</a:t>
            </a:r>
          </a:p>
          <a:p>
            <a:r>
              <a:rPr lang="ru-RU" sz="2000" i="1" dirty="0" smtClean="0"/>
              <a:t>прибавь это к тридцати девяти,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25+39</a:t>
            </a:r>
          </a:p>
          <a:p>
            <a:r>
              <a:rPr lang="ru-RU" sz="2000" i="1" dirty="0" smtClean="0"/>
              <a:t>будет шестьдесят четыре, 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64</a:t>
            </a:r>
            <a:r>
              <a:rPr lang="ru-RU" sz="2000" i="1" dirty="0" smtClean="0"/>
              <a:t>               </a:t>
            </a:r>
          </a:p>
          <a:p>
            <a:r>
              <a:rPr lang="ru-RU" sz="2000" i="1" dirty="0" smtClean="0"/>
              <a:t>извлеки из этого корень, будет восемь,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8</a:t>
            </a:r>
            <a:r>
              <a:rPr lang="ru-RU" sz="2000" i="1" dirty="0" smtClean="0"/>
              <a:t> </a:t>
            </a:r>
          </a:p>
          <a:p>
            <a:r>
              <a:rPr lang="ru-RU" sz="2000" i="1" dirty="0" smtClean="0"/>
              <a:t>и вычти из этого половину числа корней, т.е.пять,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8-5</a:t>
            </a:r>
          </a:p>
          <a:p>
            <a:r>
              <a:rPr lang="ru-RU" sz="2000" i="1" dirty="0" smtClean="0"/>
              <a:t> останется                              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3</a:t>
            </a:r>
            <a:r>
              <a:rPr lang="ru-RU" sz="2000" i="1" dirty="0" smtClean="0"/>
              <a:t> </a:t>
            </a:r>
          </a:p>
          <a:p>
            <a:r>
              <a:rPr lang="ru-RU" sz="2000" i="1" dirty="0" smtClean="0"/>
              <a:t>это будет корень квадрата , который ты искал."</a:t>
            </a:r>
          </a:p>
          <a:p>
            <a:r>
              <a:rPr lang="ru-RU" sz="2000" i="1" dirty="0" smtClean="0"/>
              <a:t>А второй корень ? Второй корень не находили, так как отрицательные числа не были известны.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10668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</a:rPr>
              <a:t>х</a:t>
            </a:r>
            <a:r>
              <a:rPr lang="ru-RU" sz="2400" b="1" i="1" baseline="30000" dirty="0" smtClean="0">
                <a:solidFill>
                  <a:schemeClr val="accent2"/>
                </a:solidFill>
              </a:rPr>
              <a:t>2</a:t>
            </a:r>
            <a:r>
              <a:rPr lang="ru-RU" sz="2400" b="1" i="1" dirty="0" smtClean="0">
                <a:solidFill>
                  <a:schemeClr val="accent2"/>
                </a:solidFill>
              </a:rPr>
              <a:t> +10 </a:t>
            </a:r>
            <a:r>
              <a:rPr lang="ru-RU" sz="2400" b="1" i="1" dirty="0" err="1" smtClean="0">
                <a:solidFill>
                  <a:schemeClr val="accent2"/>
                </a:solidFill>
              </a:rPr>
              <a:t>х</a:t>
            </a:r>
            <a:r>
              <a:rPr lang="ru-RU" sz="2400" b="1" i="1" dirty="0" smtClean="0">
                <a:solidFill>
                  <a:schemeClr val="accent2"/>
                </a:solidFill>
              </a:rPr>
              <a:t> = 39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Квадратные уравнения в Европе </a:t>
            </a:r>
            <a:r>
              <a:rPr lang="en-US" sz="2800" b="1" i="1" dirty="0" smtClean="0">
                <a:solidFill>
                  <a:srgbClr val="002060"/>
                </a:solidFill>
              </a:rPr>
              <a:t>XIII-XVII </a:t>
            </a:r>
            <a:r>
              <a:rPr lang="ru-RU" sz="2800" b="1" i="1" dirty="0" smtClean="0">
                <a:solidFill>
                  <a:srgbClr val="002060"/>
                </a:solidFill>
              </a:rPr>
              <a:t>вв.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2192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i="1" dirty="0" smtClean="0">
                <a:solidFill>
                  <a:srgbClr val="002060"/>
                </a:solidFill>
              </a:rPr>
              <a:t>Общее правило решения квадратных уравнений, приведенных к единому каноническому виду х2+вх+с=0 , было сформулировано в Европе лишь в 1544 </a:t>
            </a:r>
            <a:r>
              <a:rPr lang="ru-RU" b="1" i="1" dirty="0" smtClean="0">
                <a:solidFill>
                  <a:srgbClr val="002060"/>
                </a:solidFill>
              </a:rPr>
              <a:t>г. Штифелем.</a:t>
            </a:r>
            <a:r>
              <a:rPr lang="ru-RU" i="1" dirty="0" smtClean="0">
                <a:solidFill>
                  <a:srgbClr val="002060"/>
                </a:solidFill>
              </a:rPr>
              <a:t>   </a:t>
            </a:r>
            <a:r>
              <a:rPr lang="ru-RU" dirty="0" smtClean="0">
                <a:solidFill>
                  <a:srgbClr val="002060"/>
                </a:solidFill>
              </a:rPr>
              <a:t>    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89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i="1" dirty="0" smtClean="0">
                <a:solidFill>
                  <a:srgbClr val="002060"/>
                </a:solidFill>
              </a:rPr>
              <a:t>Формулы решения квадратных уравнений в Европе были впервые  изложены в 1202 г. итальянским математиком 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Леонардом Фибоначчи. 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434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Вывод формулы решения квадратного уравнения  в общем виде имеется у Виета, однако Виет признавал только положительные корни. Лишь в 17 в. благодаря трудам </a:t>
            </a:r>
            <a:r>
              <a:rPr lang="ru-RU" b="1" i="1" dirty="0" smtClean="0">
                <a:solidFill>
                  <a:srgbClr val="002060"/>
                </a:solidFill>
              </a:rPr>
              <a:t>Декарта, Ньютона и других ученых</a:t>
            </a:r>
            <a:r>
              <a:rPr lang="ru-RU" i="1" dirty="0" smtClean="0">
                <a:solidFill>
                  <a:srgbClr val="002060"/>
                </a:solidFill>
              </a:rPr>
              <a:t> способ решения квадратных уравнений принимает современный вид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819400"/>
            <a:ext cx="1466850" cy="18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800600"/>
            <a:ext cx="1371600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800600"/>
            <a:ext cx="1295400" cy="16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066800"/>
            <a:ext cx="1524000" cy="16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 теореме Виета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 t="2544"/>
          <a:stretch>
            <a:fillRect/>
          </a:stretch>
        </p:blipFill>
        <p:spPr bwMode="auto">
          <a:xfrm>
            <a:off x="7010400" y="4419600"/>
            <a:ext cx="1905000" cy="218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6680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Теорема, выражающая связь между коэффициентами квадратного уравнения и его корнями, носящая имя Виета, была им сформулирована впервые в 1591 г. Следующим образом: «Если </a:t>
            </a:r>
            <a:r>
              <a:rPr lang="en-US" dirty="0" smtClean="0">
                <a:solidFill>
                  <a:srgbClr val="002060"/>
                </a:solidFill>
              </a:rPr>
              <a:t>B+D, </a:t>
            </a:r>
            <a:r>
              <a:rPr lang="ru-RU" dirty="0" smtClean="0">
                <a:solidFill>
                  <a:srgbClr val="002060"/>
                </a:solidFill>
              </a:rPr>
              <a:t>умноженное на А-А , равно </a:t>
            </a:r>
            <a:r>
              <a:rPr lang="en-US" dirty="0" smtClean="0">
                <a:solidFill>
                  <a:srgbClr val="002060"/>
                </a:solidFill>
              </a:rPr>
              <a:t>BD</a:t>
            </a:r>
            <a:r>
              <a:rPr lang="ru-RU" dirty="0" smtClean="0">
                <a:solidFill>
                  <a:srgbClr val="002060"/>
                </a:solidFill>
              </a:rPr>
              <a:t>, то А равно В и равно 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Чтобы понять Виета, следует помнить, что А, как и всякая гласная буква , означало у него неизвестное (наше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), гласные же </a:t>
            </a:r>
            <a:r>
              <a:rPr lang="en-US" dirty="0" smtClean="0">
                <a:solidFill>
                  <a:srgbClr val="002060"/>
                </a:solidFill>
              </a:rPr>
              <a:t>B,D- </a:t>
            </a:r>
            <a:r>
              <a:rPr lang="ru-RU" dirty="0" err="1" smtClean="0">
                <a:solidFill>
                  <a:srgbClr val="002060"/>
                </a:solidFill>
              </a:rPr>
              <a:t>кэффициенты</a:t>
            </a:r>
            <a:r>
              <a:rPr lang="ru-RU" dirty="0" smtClean="0">
                <a:solidFill>
                  <a:srgbClr val="002060"/>
                </a:solidFill>
              </a:rPr>
              <a:t> при  неизвестном.  </a:t>
            </a:r>
          </a:p>
          <a:p>
            <a:r>
              <a:rPr lang="ru-RU" dirty="0" smtClean="0"/>
              <a:t>   </a:t>
            </a:r>
            <a:r>
              <a:rPr lang="ru-RU" b="1" i="1" dirty="0" smtClean="0"/>
              <a:t>На языке современной алгебры вышеприведенная формулировка Виета означает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6400" y="35814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Если приведенное квадратное уравнение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ru-RU" i="1" baseline="30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+px+q=0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имеет действительные корни, то их сумма равна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ru-RU" i="1" dirty="0" err="1" smtClea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, а произведение равно </a:t>
            </a:r>
            <a:r>
              <a:rPr lang="ru-RU" i="1" dirty="0" err="1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, то есть</a:t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+ x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= -</a:t>
            </a:r>
            <a:r>
              <a:rPr lang="ru-RU" i="1" dirty="0" err="1" smtClea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,</a:t>
            </a:r>
            <a:b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x</a:t>
            </a:r>
            <a:r>
              <a:rPr lang="ru-RU" i="1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= </a:t>
            </a:r>
            <a:r>
              <a:rPr lang="ru-RU" i="1" dirty="0" err="1" smtClean="0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(сумма корней приведенного квадратного уравнения равна второму коэффициенту, взятому с противоположным знаком, а произведение корней равно свободному члену).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8229600" cy="919163"/>
          </a:xfrm>
        </p:spPr>
        <p:txBody>
          <a:bodyPr lIns="92075" tIns="46038" rIns="92075" bIns="46038">
            <a:normAutofit/>
          </a:bodyPr>
          <a:lstStyle/>
          <a:p>
            <a:pPr algn="ctr"/>
            <a:r>
              <a:rPr lang="ru-RU" sz="3200" b="1" i="1" cap="none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+mn-lt"/>
              </a:rPr>
              <a:t>Метод разложения на множители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63713" y="1196975"/>
            <a:ext cx="7151687" cy="1774825"/>
          </a:xfrm>
          <a:prstGeom prst="rect">
            <a:avLst/>
          </a:prstGeom>
        </p:spPr>
        <p:txBody>
          <a:bodyPr vert="horz" lIns="92075" tIns="46038" rIns="92075" bIns="46038">
            <a:normAutofit/>
          </a:bodyPr>
          <a:lstStyle/>
          <a:p>
            <a:pPr marL="342900"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привести квадратное уравнение общего вида к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n-ea"/>
                <a:cs typeface="+mn-cs"/>
              </a:rPr>
              <a:t>виду: </a:t>
            </a:r>
          </a:p>
          <a:p>
            <a:pPr marL="342900" marR="0" lvl="0" indent="158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А(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)=0,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</a:p>
          <a:p>
            <a:pPr marL="342900"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где А(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х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 и В(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х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 – многочлены относительно х.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1223962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hlink"/>
                </a:solidFill>
                <a:latin typeface="Bookman Old Style" pitchFamily="18" charset="0"/>
              </a:rPr>
              <a:t>Цель:</a:t>
            </a:r>
          </a:p>
        </p:txBody>
      </p:sp>
      <p:sp useBgFill="1"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9800" y="3429000"/>
            <a:ext cx="6629400" cy="132343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8163" indent="-457200">
              <a:buFont typeface="Arial" pitchFamily="34" charset="0"/>
              <a:buChar char="•"/>
            </a:pPr>
            <a:r>
              <a:rPr lang="ru-RU" sz="2000" b="1" i="1" dirty="0"/>
              <a:t>Вынесение общего множителя за скобки;</a:t>
            </a:r>
          </a:p>
          <a:p>
            <a:pPr marL="538163" indent="-457200">
              <a:buFont typeface="Arial" pitchFamily="34" charset="0"/>
              <a:buChar char="•"/>
            </a:pPr>
            <a:r>
              <a:rPr lang="ru-RU" sz="2000" b="1" i="1" dirty="0"/>
              <a:t>Использование формул сокращенного умножения;</a:t>
            </a:r>
          </a:p>
          <a:p>
            <a:pPr marL="538163" indent="-457200">
              <a:buFont typeface="Arial" pitchFamily="34" charset="0"/>
              <a:buChar char="•"/>
            </a:pPr>
            <a:r>
              <a:rPr lang="ru-RU" sz="2000" b="1" i="1" dirty="0"/>
              <a:t>Способ группировки.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3429000"/>
            <a:ext cx="175418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hlink"/>
                </a:solidFill>
                <a:latin typeface="Bookman Old Style" pitchFamily="18" charset="0"/>
              </a:rPr>
              <a:t>Способы: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172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hlink"/>
                </a:solidFill>
                <a:latin typeface="Bookman Old Style" pitchFamily="18" charset="0"/>
              </a:rPr>
              <a:t>Пример: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562600"/>
            <a:ext cx="2343150" cy="619125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181600"/>
            <a:ext cx="1962150" cy="352425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</TotalTime>
  <Words>1259</Words>
  <PresentationFormat>Экран (4:3)</PresentationFormat>
  <Paragraphs>209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Метод разложения на множители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Слава</cp:lastModifiedBy>
  <cp:revision>39</cp:revision>
  <dcterms:created xsi:type="dcterms:W3CDTF">2012-02-13T18:33:29Z</dcterms:created>
  <dcterms:modified xsi:type="dcterms:W3CDTF">2012-02-14T21:20:57Z</dcterms:modified>
</cp:coreProperties>
</file>