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73" r:id="rId2"/>
    <p:sldId id="276" r:id="rId3"/>
    <p:sldId id="256" r:id="rId4"/>
    <p:sldId id="257" r:id="rId5"/>
    <p:sldId id="269" r:id="rId6"/>
    <p:sldId id="270" r:id="rId7"/>
    <p:sldId id="271" r:id="rId8"/>
    <p:sldId id="272" r:id="rId9"/>
    <p:sldId id="261" r:id="rId10"/>
    <p:sldId id="262" r:id="rId11"/>
    <p:sldId id="263" r:id="rId12"/>
    <p:sldId id="275" r:id="rId13"/>
    <p:sldId id="274" r:id="rId14"/>
    <p:sldId id="277"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CC3300"/>
    <a:srgbClr val="FF0000"/>
    <a:srgbClr val="800000"/>
    <a:srgbClr val="666699"/>
    <a:srgbClr val="000099"/>
    <a:srgbClr val="006666"/>
    <a:srgbClr val="0066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EDD9C1-A3C4-4DF8-B7E5-A217E723ABF7}" type="datetimeFigureOut">
              <a:rPr lang="ru-RU" smtClean="0"/>
              <a:pPr/>
              <a:t>13.11.2011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21994A-9458-4C21-B813-301A05A0345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421994A-9458-4C21-B813-301A05A03459}"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421994A-9458-4C21-B813-301A05A03459}" type="slidenum">
              <a:rPr lang="ru-RU" smtClean="0"/>
              <a:pPr/>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386"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ru-RU"/>
          </a:p>
        </p:txBody>
      </p:sp>
      <p:sp>
        <p:nvSpPr>
          <p:cNvPr id="1638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ru-RU"/>
              <a:t>Образец заголовка</a:t>
            </a:r>
          </a:p>
        </p:txBody>
      </p:sp>
      <p:sp>
        <p:nvSpPr>
          <p:cNvPr id="1638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ru-RU"/>
              <a:t>Образец подзаголовка</a:t>
            </a:r>
          </a:p>
        </p:txBody>
      </p:sp>
      <p:sp>
        <p:nvSpPr>
          <p:cNvPr id="16389" name="Rectangle 5"/>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16390" name="Rectangle 6"/>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16391" name="Rectangle 7"/>
          <p:cNvSpPr>
            <a:spLocks noGrp="1" noChangeArrowheads="1"/>
          </p:cNvSpPr>
          <p:nvPr>
            <p:ph type="sldNum" sz="quarter" idx="4"/>
          </p:nvPr>
        </p:nvSpPr>
        <p:spPr>
          <a:xfrm>
            <a:off x="6553200" y="6248400"/>
            <a:ext cx="1905000" cy="457200"/>
          </a:xfrm>
        </p:spPr>
        <p:txBody>
          <a:bodyPr/>
          <a:lstStyle>
            <a:lvl1pPr>
              <a:defRPr/>
            </a:lvl1pPr>
          </a:lstStyle>
          <a:p>
            <a:fld id="{AE6D3E2C-54BD-401E-89FE-7EABCE66FFEF}" type="slidenum">
              <a:rPr lang="ru-RU"/>
              <a:pPr/>
              <a:t>‹#›</a:t>
            </a:fld>
            <a:endParaRPr lang="ru-RU"/>
          </a:p>
        </p:txBody>
      </p:sp>
      <p:grpSp>
        <p:nvGrpSpPr>
          <p:cNvPr id="16392" name="Group 8"/>
          <p:cNvGrpSpPr>
            <a:grpSpLocks/>
          </p:cNvGrpSpPr>
          <p:nvPr/>
        </p:nvGrpSpPr>
        <p:grpSpPr bwMode="auto">
          <a:xfrm>
            <a:off x="195263" y="234950"/>
            <a:ext cx="3787775" cy="1778000"/>
            <a:chOff x="123" y="148"/>
            <a:chExt cx="2386" cy="1120"/>
          </a:xfrm>
        </p:grpSpPr>
        <p:sp>
          <p:nvSpPr>
            <p:cNvPr id="16393"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ru-RU"/>
            </a:p>
          </p:txBody>
        </p:sp>
        <p:sp>
          <p:nvSpPr>
            <p:cNvPr id="16394"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ru-RU"/>
            </a:p>
          </p:txBody>
        </p:sp>
        <p:sp>
          <p:nvSpPr>
            <p:cNvPr id="16395"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grpSp>
          <p:nvGrpSpPr>
            <p:cNvPr id="16396" name="Group 12"/>
            <p:cNvGrpSpPr>
              <a:grpSpLocks/>
            </p:cNvGrpSpPr>
            <p:nvPr userDrawn="1"/>
          </p:nvGrpSpPr>
          <p:grpSpPr bwMode="auto">
            <a:xfrm>
              <a:off x="123" y="148"/>
              <a:ext cx="2386" cy="1081"/>
              <a:chOff x="123" y="148"/>
              <a:chExt cx="2386" cy="1081"/>
            </a:xfrm>
          </p:grpSpPr>
          <p:sp>
            <p:nvSpPr>
              <p:cNvPr id="16397"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16398"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16399"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16400"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16401"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grpSp>
      </p:grpSp>
      <p:grpSp>
        <p:nvGrpSpPr>
          <p:cNvPr id="16402" name="Group 18"/>
          <p:cNvGrpSpPr>
            <a:grpSpLocks/>
          </p:cNvGrpSpPr>
          <p:nvPr/>
        </p:nvGrpSpPr>
        <p:grpSpPr bwMode="auto">
          <a:xfrm>
            <a:off x="7915275" y="4368800"/>
            <a:ext cx="742950" cy="1058863"/>
            <a:chOff x="4986" y="2752"/>
            <a:chExt cx="468" cy="667"/>
          </a:xfrm>
        </p:grpSpPr>
        <p:sp>
          <p:nvSpPr>
            <p:cNvPr id="16403"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ru-RU"/>
            </a:p>
          </p:txBody>
        </p:sp>
        <p:sp>
          <p:nvSpPr>
            <p:cNvPr id="16404"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ru-RU"/>
            </a:p>
          </p:txBody>
        </p:sp>
        <p:sp>
          <p:nvSpPr>
            <p:cNvPr id="16405"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grpSp>
          <p:nvGrpSpPr>
            <p:cNvPr id="16406" name="Group 22"/>
            <p:cNvGrpSpPr>
              <a:grpSpLocks/>
            </p:cNvGrpSpPr>
            <p:nvPr userDrawn="1"/>
          </p:nvGrpSpPr>
          <p:grpSpPr bwMode="auto">
            <a:xfrm>
              <a:off x="4986" y="2752"/>
              <a:ext cx="468" cy="667"/>
              <a:chOff x="4986" y="2752"/>
              <a:chExt cx="468" cy="667"/>
            </a:xfrm>
          </p:grpSpPr>
          <p:sp>
            <p:nvSpPr>
              <p:cNvPr id="16407"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16408"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16409"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16410"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16411"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grpSp>
      </p:grpSp>
      <p:sp>
        <p:nvSpPr>
          <p:cNvPr id="16412"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ru-RU"/>
          </a:p>
        </p:txBody>
      </p:sp>
      <p:sp>
        <p:nvSpPr>
          <p:cNvPr id="16413"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6727C29-3C75-4AFC-8932-60CE4A984F1E}"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1BE7CB7-4450-4137-9708-EFB2862C1E00}"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171475-A3FA-498F-8030-80B85087E23C}"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66FA983-EF83-4826-B368-1A01E5DF9B02}"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628D8F0-6089-4233-ACB3-39D3C41376DF}"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1256F0F-7D34-4074-9692-C41562EC4CF4}"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7058EC8-CB52-42B4-A919-44840F1234FA}"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5EC7FA9F-3704-446E-934B-40C716A080FB}"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0E28706-16A8-43F7-9FE5-3ABCD9CC7C0D}"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9A67E6F-0B10-49D5-B1A7-6D81A8554930}"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ru-RU"/>
          </a:p>
        </p:txBody>
      </p:sp>
      <p:sp>
        <p:nvSpPr>
          <p:cNvPr id="15363"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5364"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5365"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5366"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5367"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D7A4670B-14F8-4E58-8777-35C4C8ADAB80}" type="slidenum">
              <a:rPr lang="ru-RU"/>
              <a:pPr/>
              <a:t>‹#›</a:t>
            </a:fld>
            <a:endParaRPr lang="ru-RU"/>
          </a:p>
        </p:txBody>
      </p:sp>
      <p:sp>
        <p:nvSpPr>
          <p:cNvPr id="15368"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ru-RU"/>
          </a:p>
        </p:txBody>
      </p:sp>
      <p:sp>
        <p:nvSpPr>
          <p:cNvPr id="15369"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ru-RU"/>
          </a:p>
        </p:txBody>
      </p:sp>
      <p:grpSp>
        <p:nvGrpSpPr>
          <p:cNvPr id="15370" name="Group 10"/>
          <p:cNvGrpSpPr>
            <a:grpSpLocks/>
          </p:cNvGrpSpPr>
          <p:nvPr/>
        </p:nvGrpSpPr>
        <p:grpSpPr bwMode="auto">
          <a:xfrm>
            <a:off x="7938" y="5540375"/>
            <a:ext cx="1784350" cy="1246188"/>
            <a:chOff x="5" y="3490"/>
            <a:chExt cx="1124" cy="785"/>
          </a:xfrm>
        </p:grpSpPr>
        <p:sp>
          <p:nvSpPr>
            <p:cNvPr id="15371"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ru-RU"/>
            </a:p>
          </p:txBody>
        </p:sp>
        <p:sp>
          <p:nvSpPr>
            <p:cNvPr id="15372"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ru-RU"/>
            </a:p>
          </p:txBody>
        </p:sp>
        <p:sp>
          <p:nvSpPr>
            <p:cNvPr id="15373"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ru-RU"/>
            </a:p>
          </p:txBody>
        </p:sp>
        <p:sp>
          <p:nvSpPr>
            <p:cNvPr id="15374"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sp>
          <p:nvSpPr>
            <p:cNvPr id="15375"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ru-RU"/>
            </a:p>
          </p:txBody>
        </p:sp>
        <p:sp>
          <p:nvSpPr>
            <p:cNvPr id="15376"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ru-RU"/>
            </a:p>
          </p:txBody>
        </p:sp>
        <p:sp>
          <p:nvSpPr>
            <p:cNvPr id="15377"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ru-RU"/>
            </a:p>
          </p:txBody>
        </p:sp>
        <p:sp>
          <p:nvSpPr>
            <p:cNvPr id="15378"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ru-RU"/>
            </a:p>
          </p:txBody>
        </p:sp>
        <p:sp>
          <p:nvSpPr>
            <p:cNvPr id="15379"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ru-RU"/>
            </a:p>
          </p:txBody>
        </p:sp>
        <p:grpSp>
          <p:nvGrpSpPr>
            <p:cNvPr id="15380" name="Group 20"/>
            <p:cNvGrpSpPr>
              <a:grpSpLocks/>
            </p:cNvGrpSpPr>
            <p:nvPr userDrawn="1"/>
          </p:nvGrpSpPr>
          <p:grpSpPr bwMode="auto">
            <a:xfrm>
              <a:off x="5" y="3490"/>
              <a:ext cx="1124" cy="780"/>
              <a:chOff x="5" y="3490"/>
              <a:chExt cx="1124" cy="780"/>
            </a:xfrm>
          </p:grpSpPr>
          <p:grpSp>
            <p:nvGrpSpPr>
              <p:cNvPr id="15381" name="Group 21"/>
              <p:cNvGrpSpPr>
                <a:grpSpLocks/>
              </p:cNvGrpSpPr>
              <p:nvPr userDrawn="1"/>
            </p:nvGrpSpPr>
            <p:grpSpPr bwMode="auto">
              <a:xfrm>
                <a:off x="499" y="3562"/>
                <a:ext cx="548" cy="708"/>
                <a:chOff x="499" y="3562"/>
                <a:chExt cx="548" cy="708"/>
              </a:xfrm>
            </p:grpSpPr>
            <p:sp>
              <p:nvSpPr>
                <p:cNvPr id="15382"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ru-RU"/>
                </a:p>
              </p:txBody>
            </p:sp>
            <p:sp>
              <p:nvSpPr>
                <p:cNvPr id="15383"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ru-RU"/>
                </a:p>
              </p:txBody>
            </p:sp>
            <p:sp>
              <p:nvSpPr>
                <p:cNvPr id="15384"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ru-RU"/>
                </a:p>
              </p:txBody>
            </p:sp>
          </p:grpSp>
          <p:sp>
            <p:nvSpPr>
              <p:cNvPr id="15385"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15386"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sp>
            <p:nvSpPr>
              <p:cNvPr id="15387"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ru-RU"/>
              </a:p>
            </p:txBody>
          </p:sp>
          <p:grpSp>
            <p:nvGrpSpPr>
              <p:cNvPr id="15388" name="Group 28"/>
              <p:cNvGrpSpPr>
                <a:grpSpLocks/>
              </p:cNvGrpSpPr>
              <p:nvPr userDrawn="1"/>
            </p:nvGrpSpPr>
            <p:grpSpPr bwMode="auto">
              <a:xfrm>
                <a:off x="5" y="3490"/>
                <a:ext cx="1124" cy="678"/>
                <a:chOff x="5" y="3490"/>
                <a:chExt cx="1124" cy="678"/>
              </a:xfrm>
            </p:grpSpPr>
            <p:sp>
              <p:nvSpPr>
                <p:cNvPr id="15389"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15390"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15391"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15392"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ru-RU"/>
                </a:p>
              </p:txBody>
            </p:sp>
            <p:sp>
              <p:nvSpPr>
                <p:cNvPr id="15393"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ru-RU"/>
                </a:p>
              </p:txBody>
            </p:sp>
            <p:sp>
              <p:nvSpPr>
                <p:cNvPr id="15394"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ru-RU"/>
                </a:p>
              </p:txBody>
            </p:sp>
            <p:sp>
              <p:nvSpPr>
                <p:cNvPr id="15395"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ru-RU"/>
                </a:p>
              </p:txBody>
            </p:sp>
            <p:sp>
              <p:nvSpPr>
                <p:cNvPr id="15396"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ru-RU"/>
                </a:p>
              </p:txBody>
            </p:sp>
          </p:grpSp>
        </p:grpSp>
      </p:grpSp>
      <p:grpSp>
        <p:nvGrpSpPr>
          <p:cNvPr id="15397" name="Group 37"/>
          <p:cNvGrpSpPr>
            <a:grpSpLocks/>
          </p:cNvGrpSpPr>
          <p:nvPr/>
        </p:nvGrpSpPr>
        <p:grpSpPr bwMode="auto">
          <a:xfrm>
            <a:off x="8680450" y="2116138"/>
            <a:ext cx="385763" cy="4308475"/>
            <a:chOff x="5468" y="1333"/>
            <a:chExt cx="243" cy="2714"/>
          </a:xfrm>
        </p:grpSpPr>
        <p:sp>
          <p:nvSpPr>
            <p:cNvPr id="15398"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ru-RU"/>
            </a:p>
          </p:txBody>
        </p:sp>
        <p:sp>
          <p:nvSpPr>
            <p:cNvPr id="15399"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ru-RU"/>
            </a:p>
          </p:txBody>
        </p:sp>
      </p:grpSp>
      <p:grpSp>
        <p:nvGrpSpPr>
          <p:cNvPr id="15400" name="Group 40"/>
          <p:cNvGrpSpPr>
            <a:grpSpLocks/>
          </p:cNvGrpSpPr>
          <p:nvPr/>
        </p:nvGrpSpPr>
        <p:grpSpPr bwMode="auto">
          <a:xfrm>
            <a:off x="7318375" y="90488"/>
            <a:ext cx="2133600" cy="1911350"/>
            <a:chOff x="4610" y="57"/>
            <a:chExt cx="1344" cy="1204"/>
          </a:xfrm>
        </p:grpSpPr>
        <p:grpSp>
          <p:nvGrpSpPr>
            <p:cNvPr id="15401" name="Group 41"/>
            <p:cNvGrpSpPr>
              <a:grpSpLocks/>
            </p:cNvGrpSpPr>
            <p:nvPr userDrawn="1"/>
          </p:nvGrpSpPr>
          <p:grpSpPr bwMode="auto">
            <a:xfrm>
              <a:off x="4610" y="57"/>
              <a:ext cx="1344" cy="1204"/>
              <a:chOff x="4610" y="57"/>
              <a:chExt cx="1344" cy="1204"/>
            </a:xfrm>
          </p:grpSpPr>
          <p:sp>
            <p:nvSpPr>
              <p:cNvPr id="15402"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ru-RU"/>
              </a:p>
            </p:txBody>
          </p:sp>
          <p:grpSp>
            <p:nvGrpSpPr>
              <p:cNvPr id="15403" name="Group 43"/>
              <p:cNvGrpSpPr>
                <a:grpSpLocks/>
              </p:cNvGrpSpPr>
              <p:nvPr userDrawn="1"/>
            </p:nvGrpSpPr>
            <p:grpSpPr bwMode="auto">
              <a:xfrm>
                <a:off x="4610" y="57"/>
                <a:ext cx="1344" cy="985"/>
                <a:chOff x="4610" y="57"/>
                <a:chExt cx="1344" cy="985"/>
              </a:xfrm>
            </p:grpSpPr>
            <p:sp>
              <p:nvSpPr>
                <p:cNvPr id="15404"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ru-RU"/>
                </a:p>
              </p:txBody>
            </p:sp>
            <p:sp>
              <p:nvSpPr>
                <p:cNvPr id="15405"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ru-RU"/>
                </a:p>
              </p:txBody>
            </p:sp>
            <p:sp>
              <p:nvSpPr>
                <p:cNvPr id="15406"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ru-RU"/>
                </a:p>
              </p:txBody>
            </p:sp>
            <p:sp>
              <p:nvSpPr>
                <p:cNvPr id="15407"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ru-RU"/>
                </a:p>
              </p:txBody>
            </p:sp>
            <p:sp>
              <p:nvSpPr>
                <p:cNvPr id="15408"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ru-RU"/>
                </a:p>
              </p:txBody>
            </p:sp>
            <p:sp>
              <p:nvSpPr>
                <p:cNvPr id="15409"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ru-RU"/>
                </a:p>
              </p:txBody>
            </p:sp>
            <p:sp>
              <p:nvSpPr>
                <p:cNvPr id="15410"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ru-RU"/>
                </a:p>
              </p:txBody>
            </p:sp>
            <p:sp>
              <p:nvSpPr>
                <p:cNvPr id="15411"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ru-RU"/>
                </a:p>
              </p:txBody>
            </p:sp>
          </p:grpSp>
        </p:grpSp>
        <p:sp>
          <p:nvSpPr>
            <p:cNvPr id="15412"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ru-RU"/>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52400"/>
            <a:ext cx="7056466" cy="2562220"/>
          </a:xfrm>
        </p:spPr>
        <p:txBody>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Правописание безударных гласных в корне слова.</a:t>
            </a:r>
            <a:endParaRPr lang="ru-RU" dirty="0"/>
          </a:p>
        </p:txBody>
      </p:sp>
      <p:sp>
        <p:nvSpPr>
          <p:cNvPr id="3" name="Содержимое 2"/>
          <p:cNvSpPr>
            <a:spLocks noGrp="1"/>
          </p:cNvSpPr>
          <p:nvPr>
            <p:ph idx="1"/>
          </p:nvPr>
        </p:nvSpPr>
        <p:spPr>
          <a:xfrm>
            <a:off x="857224" y="2714620"/>
            <a:ext cx="7524776" cy="2928958"/>
          </a:xfrm>
        </p:spPr>
        <p:txBody>
          <a:bodyPr/>
          <a:lstStyle/>
          <a:p>
            <a:endParaRPr lang="ru-RU" dirty="0" smtClean="0"/>
          </a:p>
          <a:p>
            <a:r>
              <a:rPr lang="ru-RU" dirty="0" smtClean="0"/>
              <a:t>Н..</a:t>
            </a:r>
            <a:r>
              <a:rPr lang="ru-RU" dirty="0" err="1" smtClean="0"/>
              <a:t>винка</a:t>
            </a:r>
            <a:r>
              <a:rPr lang="ru-RU" dirty="0" smtClean="0"/>
              <a:t>, д..</a:t>
            </a:r>
            <a:r>
              <a:rPr lang="ru-RU" dirty="0" err="1" smtClean="0"/>
              <a:t>леко</a:t>
            </a:r>
            <a:r>
              <a:rPr lang="ru-RU" dirty="0" smtClean="0"/>
              <a:t>, </a:t>
            </a:r>
            <a:r>
              <a:rPr lang="ru-RU" dirty="0" err="1" smtClean="0"/>
              <a:t>нак</a:t>
            </a:r>
            <a:r>
              <a:rPr lang="ru-RU" dirty="0" smtClean="0"/>
              <a:t>..</a:t>
            </a:r>
            <a:r>
              <a:rPr lang="ru-RU" dirty="0" err="1" smtClean="0"/>
              <a:t>рмить</a:t>
            </a:r>
            <a:r>
              <a:rPr lang="ru-RU" dirty="0" smtClean="0"/>
              <a:t>, к..</a:t>
            </a:r>
            <a:r>
              <a:rPr lang="ru-RU" dirty="0" err="1" smtClean="0"/>
              <a:t>мандир</a:t>
            </a:r>
            <a:r>
              <a:rPr lang="ru-RU" dirty="0" smtClean="0"/>
              <a:t>, м..</a:t>
            </a:r>
            <a:r>
              <a:rPr lang="ru-RU" dirty="0" err="1" smtClean="0"/>
              <a:t>лина</a:t>
            </a:r>
            <a:r>
              <a:rPr lang="ru-RU" dirty="0" smtClean="0"/>
              <a:t>, н..</a:t>
            </a:r>
            <a:r>
              <a:rPr lang="ru-RU" dirty="0" err="1" smtClean="0"/>
              <a:t>чной</a:t>
            </a:r>
            <a:r>
              <a:rPr lang="ru-RU" dirty="0" smtClean="0"/>
              <a:t>, п..стух, п..левой, </a:t>
            </a:r>
            <a:r>
              <a:rPr lang="ru-RU" dirty="0" err="1" smtClean="0"/>
              <a:t>зап</a:t>
            </a:r>
            <a:r>
              <a:rPr lang="ru-RU" dirty="0" smtClean="0"/>
              <a:t>..</a:t>
            </a:r>
            <a:r>
              <a:rPr lang="ru-RU" dirty="0" err="1" smtClean="0"/>
              <a:t>х</a:t>
            </a:r>
            <a:r>
              <a:rPr lang="ru-RU" dirty="0" smtClean="0"/>
              <a:t>, м..</a:t>
            </a:r>
            <a:r>
              <a:rPr lang="ru-RU" dirty="0" err="1" smtClean="0"/>
              <a:t>ршрут</a:t>
            </a:r>
            <a:r>
              <a:rPr lang="ru-RU" dirty="0" smtClean="0"/>
              <a:t>, к..</a:t>
            </a:r>
            <a:r>
              <a:rPr lang="ru-RU" dirty="0" err="1" smtClean="0"/>
              <a:t>ртошка</a:t>
            </a:r>
            <a:r>
              <a:rPr lang="ru-RU" dirty="0" smtClean="0"/>
              <a:t>,  </a:t>
            </a:r>
            <a:r>
              <a:rPr lang="ru-RU" dirty="0" err="1" smtClean="0"/>
              <a:t>сп</a:t>
            </a:r>
            <a:r>
              <a:rPr lang="ru-RU" dirty="0" smtClean="0"/>
              <a:t>..</a:t>
            </a:r>
            <a:r>
              <a:rPr lang="ru-RU" dirty="0" err="1" smtClean="0"/>
              <a:t>ртивный</a:t>
            </a:r>
            <a:r>
              <a:rPr lang="ru-RU" dirty="0" smtClean="0"/>
              <a:t>, </a:t>
            </a:r>
            <a:r>
              <a:rPr lang="ru-RU" dirty="0" err="1" smtClean="0"/>
              <a:t>зак</a:t>
            </a:r>
            <a:r>
              <a:rPr lang="ru-RU" dirty="0" smtClean="0"/>
              <a:t>..</a:t>
            </a:r>
            <a:r>
              <a:rPr lang="ru-RU" dirty="0" err="1" smtClean="0"/>
              <a:t>ляться</a:t>
            </a:r>
            <a:r>
              <a:rPr lang="ru-RU" dirty="0" smtClean="0"/>
              <a:t>, ст..рожка, ост..</a:t>
            </a:r>
            <a:r>
              <a:rPr lang="ru-RU" dirty="0" err="1" smtClean="0"/>
              <a:t>новка</a:t>
            </a:r>
            <a:r>
              <a:rPr lang="ru-RU" dirty="0" smtClean="0"/>
              <a:t>, </a:t>
            </a:r>
            <a:r>
              <a:rPr lang="ru-RU" dirty="0" err="1" smtClean="0"/>
              <a:t>осм</a:t>
            </a:r>
            <a:r>
              <a:rPr lang="ru-RU" dirty="0" smtClean="0"/>
              <a:t>..</a:t>
            </a:r>
            <a:r>
              <a:rPr lang="ru-RU" dirty="0" err="1" smtClean="0"/>
              <a:t>треться</a:t>
            </a:r>
            <a:r>
              <a:rPr lang="ru-RU" dirty="0" smtClean="0"/>
              <a:t>, п..</a:t>
            </a:r>
            <a:r>
              <a:rPr lang="ru-RU" dirty="0" err="1" smtClean="0"/>
              <a:t>хать</a:t>
            </a:r>
            <a:r>
              <a:rPr lang="ru-RU" dirty="0" smtClean="0"/>
              <a:t>, разд..</a:t>
            </a:r>
            <a:r>
              <a:rPr lang="ru-RU" dirty="0" err="1" smtClean="0"/>
              <a:t>ваться</a:t>
            </a:r>
            <a:r>
              <a:rPr lang="ru-RU" dirty="0" smtClean="0"/>
              <a:t>.</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u-RU">
                <a:solidFill>
                  <a:srgbClr val="008080"/>
                </a:solidFill>
              </a:rPr>
              <a:t>Пословицы</a:t>
            </a:r>
          </a:p>
        </p:txBody>
      </p:sp>
      <p:sp>
        <p:nvSpPr>
          <p:cNvPr id="8195" name="Rectangle 3"/>
          <p:cNvSpPr>
            <a:spLocks noGrp="1" noChangeArrowheads="1"/>
          </p:cNvSpPr>
          <p:nvPr>
            <p:ph type="body" idx="1"/>
          </p:nvPr>
        </p:nvSpPr>
        <p:spPr/>
        <p:txBody>
          <a:bodyPr/>
          <a:lstStyle/>
          <a:p>
            <a:r>
              <a:rPr lang="ru-RU" sz="2800">
                <a:solidFill>
                  <a:srgbClr val="660033"/>
                </a:solidFill>
              </a:rPr>
              <a:t>1. Без языка и колокол нем.</a:t>
            </a:r>
          </a:p>
          <a:p>
            <a:r>
              <a:rPr lang="ru-RU" sz="2800">
                <a:solidFill>
                  <a:srgbClr val="0000CC"/>
                </a:solidFill>
              </a:rPr>
              <a:t>2. Язык мал, да всем телом владеет.</a:t>
            </a:r>
          </a:p>
          <a:p>
            <a:r>
              <a:rPr lang="ru-RU" sz="2800">
                <a:solidFill>
                  <a:srgbClr val="CC0000"/>
                </a:solidFill>
              </a:rPr>
              <a:t>3. Недоброе слово больней огня жжёт.</a:t>
            </a:r>
          </a:p>
          <a:p>
            <a:r>
              <a:rPr lang="ru-RU" sz="2800">
                <a:solidFill>
                  <a:srgbClr val="FF9900"/>
                </a:solidFill>
              </a:rPr>
              <a:t>4. Бездушное слово сердце заморозит.</a:t>
            </a:r>
          </a:p>
          <a:p>
            <a:r>
              <a:rPr lang="ru-RU" sz="2800">
                <a:solidFill>
                  <a:srgbClr val="006600"/>
                </a:solidFill>
              </a:rPr>
              <a:t>5. Слово толковое стоит целкового.</a:t>
            </a:r>
          </a:p>
          <a:p>
            <a:r>
              <a:rPr lang="ru-RU" sz="2800">
                <a:solidFill>
                  <a:srgbClr val="006699"/>
                </a:solidFill>
              </a:rPr>
              <a:t>6. Доброе слово человеку что дождь в засуху. </a:t>
            </a:r>
          </a:p>
          <a:p>
            <a:endParaRPr lang="ru-RU" sz="2800">
              <a:solidFill>
                <a:srgbClr val="6600CC"/>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Effect transition="in" filter="fade">
                                      <p:cBhvr>
                                        <p:cTn id="14" dur="500"/>
                                        <p:tgtEl>
                                          <p:spTgt spid="8195">
                                            <p:txEl>
                                              <p:pRg st="0" end="0"/>
                                            </p:txEl>
                                          </p:spTgt>
                                        </p:tgtEl>
                                      </p:cBhvr>
                                    </p:animEffect>
                                    <p:anim calcmode="lin" valueType="num">
                                      <p:cBhvr>
                                        <p:cTn id="15"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19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195">
                                            <p:txEl>
                                              <p:pRg st="1" end="1"/>
                                            </p:txEl>
                                          </p:spTgt>
                                        </p:tgtEl>
                                        <p:attrNameLst>
                                          <p:attrName>style.visibility</p:attrName>
                                        </p:attrNameLst>
                                      </p:cBhvr>
                                      <p:to>
                                        <p:strVal val="visible"/>
                                      </p:to>
                                    </p:set>
                                    <p:animEffect transition="in" filter="fade">
                                      <p:cBhvr>
                                        <p:cTn id="21" dur="500"/>
                                        <p:tgtEl>
                                          <p:spTgt spid="8195">
                                            <p:txEl>
                                              <p:pRg st="1" end="1"/>
                                            </p:txEl>
                                          </p:spTgt>
                                        </p:tgtEl>
                                      </p:cBhvr>
                                    </p:animEffect>
                                    <p:anim calcmode="lin" valueType="num">
                                      <p:cBhvr>
                                        <p:cTn id="22"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819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Effect transition="in" filter="fade">
                                      <p:cBhvr>
                                        <p:cTn id="28" dur="500"/>
                                        <p:tgtEl>
                                          <p:spTgt spid="8195">
                                            <p:txEl>
                                              <p:pRg st="2" end="2"/>
                                            </p:txEl>
                                          </p:spTgt>
                                        </p:tgtEl>
                                      </p:cBhvr>
                                    </p:animEffect>
                                    <p:anim calcmode="lin" valueType="num">
                                      <p:cBhvr>
                                        <p:cTn id="2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819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195">
                                            <p:txEl>
                                              <p:pRg st="3" end="3"/>
                                            </p:txEl>
                                          </p:spTgt>
                                        </p:tgtEl>
                                        <p:attrNameLst>
                                          <p:attrName>style.visibility</p:attrName>
                                        </p:attrNameLst>
                                      </p:cBhvr>
                                      <p:to>
                                        <p:strVal val="visible"/>
                                      </p:to>
                                    </p:set>
                                    <p:animEffect transition="in" filter="fade">
                                      <p:cBhvr>
                                        <p:cTn id="35" dur="500"/>
                                        <p:tgtEl>
                                          <p:spTgt spid="8195">
                                            <p:txEl>
                                              <p:pRg st="3" end="3"/>
                                            </p:txEl>
                                          </p:spTgt>
                                        </p:tgtEl>
                                      </p:cBhvr>
                                    </p:animEffect>
                                    <p:anim calcmode="lin" valueType="num">
                                      <p:cBhvr>
                                        <p:cTn id="36"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819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195">
                                            <p:txEl>
                                              <p:pRg st="4" end="4"/>
                                            </p:txEl>
                                          </p:spTgt>
                                        </p:tgtEl>
                                        <p:attrNameLst>
                                          <p:attrName>style.visibility</p:attrName>
                                        </p:attrNameLst>
                                      </p:cBhvr>
                                      <p:to>
                                        <p:strVal val="visible"/>
                                      </p:to>
                                    </p:set>
                                    <p:animEffect transition="in" filter="fade">
                                      <p:cBhvr>
                                        <p:cTn id="42" dur="500"/>
                                        <p:tgtEl>
                                          <p:spTgt spid="8195">
                                            <p:txEl>
                                              <p:pRg st="4" end="4"/>
                                            </p:txEl>
                                          </p:spTgt>
                                        </p:tgtEl>
                                      </p:cBhvr>
                                    </p:animEffect>
                                    <p:anim calcmode="lin" valueType="num">
                                      <p:cBhvr>
                                        <p:cTn id="43"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8195">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8195">
                                            <p:txEl>
                                              <p:pRg st="5" end="5"/>
                                            </p:txEl>
                                          </p:spTgt>
                                        </p:tgtEl>
                                        <p:attrNameLst>
                                          <p:attrName>style.visibility</p:attrName>
                                        </p:attrNameLst>
                                      </p:cBhvr>
                                      <p:to>
                                        <p:strVal val="visible"/>
                                      </p:to>
                                    </p:set>
                                    <p:animEffect transition="in" filter="fade">
                                      <p:cBhvr>
                                        <p:cTn id="49" dur="500"/>
                                        <p:tgtEl>
                                          <p:spTgt spid="8195">
                                            <p:txEl>
                                              <p:pRg st="5" end="5"/>
                                            </p:txEl>
                                          </p:spTgt>
                                        </p:tgtEl>
                                      </p:cBhvr>
                                    </p:animEffect>
                                    <p:anim calcmode="lin" valueType="num">
                                      <p:cBhvr>
                                        <p:cTn id="50"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8195">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ru-RU">
                <a:solidFill>
                  <a:srgbClr val="006699"/>
                </a:solidFill>
              </a:rPr>
              <a:t>Синтаксический разбор предложения</a:t>
            </a:r>
          </a:p>
        </p:txBody>
      </p:sp>
      <p:sp>
        <p:nvSpPr>
          <p:cNvPr id="9219" name="Rectangle 3"/>
          <p:cNvSpPr>
            <a:spLocks noGrp="1" noChangeArrowheads="1"/>
          </p:cNvSpPr>
          <p:nvPr>
            <p:ph type="body" idx="1"/>
          </p:nvPr>
        </p:nvSpPr>
        <p:spPr/>
        <p:txBody>
          <a:bodyPr/>
          <a:lstStyle/>
          <a:p>
            <a:r>
              <a:rPr lang="ru-RU" sz="6000" b="1" i="1">
                <a:solidFill>
                  <a:srgbClr val="336600"/>
                </a:solidFill>
              </a:rPr>
              <a:t>Южный ветер иногда усыпает мой стол белыми лепестками.</a:t>
            </a:r>
            <a:r>
              <a:rPr lang="ru-RU" sz="6000">
                <a:solidFill>
                  <a:schemeClr val="tx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921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Распространите предложения.</a:t>
            </a:r>
            <a:endParaRPr lang="ru-RU" dirty="0"/>
          </a:p>
        </p:txBody>
      </p:sp>
      <p:sp>
        <p:nvSpPr>
          <p:cNvPr id="3" name="Содержимое 2"/>
          <p:cNvSpPr>
            <a:spLocks noGrp="1"/>
          </p:cNvSpPr>
          <p:nvPr>
            <p:ph idx="1"/>
          </p:nvPr>
        </p:nvSpPr>
        <p:spPr/>
        <p:txBody>
          <a:bodyPr/>
          <a:lstStyle/>
          <a:p>
            <a:r>
              <a:rPr lang="ru-RU" sz="4000" dirty="0" smtClean="0"/>
              <a:t>День осени. Показывалось солнце. Припекало. Щебетали стайки щеглов. Ледок таял. Носилась паутина. Подул ветерок. Всё замёрзло.</a:t>
            </a:r>
            <a:endParaRPr lang="ru-RU"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Загадочное послание!</a:t>
            </a:r>
            <a:endParaRPr lang="ru-RU" dirty="0"/>
          </a:p>
        </p:txBody>
      </p:sp>
      <p:graphicFrame>
        <p:nvGraphicFramePr>
          <p:cNvPr id="4" name="Содержимое 3"/>
          <p:cNvGraphicFramePr>
            <a:graphicFrameLocks noGrp="1"/>
          </p:cNvGraphicFramePr>
          <p:nvPr>
            <p:ph idx="1"/>
          </p:nvPr>
        </p:nvGraphicFramePr>
        <p:xfrm>
          <a:off x="857224" y="3500438"/>
          <a:ext cx="7696200" cy="2183144"/>
        </p:xfrm>
        <a:graphic>
          <a:graphicData uri="http://schemas.openxmlformats.org/drawingml/2006/table">
            <a:tbl>
              <a:tblPr firstRow="1" bandRow="1">
                <a:tableStyleId>{5C22544A-7EE6-4342-B048-85BDC9FD1C3A}</a:tableStyleId>
              </a:tblPr>
              <a:tblGrid>
                <a:gridCol w="2565400"/>
                <a:gridCol w="2565400"/>
                <a:gridCol w="2565400"/>
              </a:tblGrid>
              <a:tr h="142876">
                <a:tc>
                  <a:txBody>
                    <a:bodyPr/>
                    <a:lstStyle/>
                    <a:p>
                      <a:r>
                        <a:rPr lang="ru-RU" sz="2800" dirty="0" err="1" smtClean="0"/>
                        <a:t>У-жи</a:t>
                      </a:r>
                      <a:endParaRPr lang="ru-RU" sz="2800" dirty="0"/>
                    </a:p>
                  </a:txBody>
                  <a:tcPr/>
                </a:tc>
                <a:tc>
                  <a:txBody>
                    <a:bodyPr/>
                    <a:lstStyle/>
                    <a:p>
                      <a:r>
                        <a:rPr lang="ru-RU" sz="2800" dirty="0" err="1" smtClean="0"/>
                        <a:t>Ь-но</a:t>
                      </a:r>
                      <a:endParaRPr lang="ru-RU" sz="2800" dirty="0"/>
                    </a:p>
                  </a:txBody>
                  <a:tcPr/>
                </a:tc>
                <a:tc>
                  <a:txBody>
                    <a:bodyPr/>
                    <a:lstStyle/>
                    <a:p>
                      <a:r>
                        <a:rPr lang="ru-RU" sz="2800" dirty="0" smtClean="0"/>
                        <a:t>Е-та</a:t>
                      </a:r>
                      <a:endParaRPr lang="ru-RU" sz="2800" dirty="0"/>
                    </a:p>
                  </a:txBody>
                  <a:tcPr/>
                </a:tc>
              </a:tr>
              <a:tr h="370840">
                <a:tc>
                  <a:txBody>
                    <a:bodyPr/>
                    <a:lstStyle/>
                    <a:p>
                      <a:r>
                        <a:rPr lang="ru-RU" sz="2800" dirty="0" err="1" smtClean="0"/>
                        <a:t>О-те</a:t>
                      </a:r>
                      <a:endParaRPr lang="ru-RU" sz="2800" dirty="0"/>
                    </a:p>
                  </a:txBody>
                  <a:tcPr/>
                </a:tc>
                <a:tc>
                  <a:txBody>
                    <a:bodyPr/>
                    <a:lstStyle/>
                    <a:p>
                      <a:r>
                        <a:rPr lang="ru-RU" sz="2800" dirty="0" err="1" smtClean="0"/>
                        <a:t>Й-ва</a:t>
                      </a:r>
                      <a:endParaRPr lang="ru-RU" sz="2800" dirty="0"/>
                    </a:p>
                  </a:txBody>
                  <a:tcPr/>
                </a:tc>
                <a:tc>
                  <a:txBody>
                    <a:bodyPr/>
                    <a:lstStyle/>
                    <a:p>
                      <a:r>
                        <a:rPr lang="ru-RU" sz="2800" dirty="0" err="1" smtClean="0"/>
                        <a:t>Ъ-уж</a:t>
                      </a:r>
                      <a:endParaRPr lang="ru-RU" sz="2800" dirty="0"/>
                    </a:p>
                  </a:txBody>
                  <a:tcPr/>
                </a:tc>
              </a:tr>
              <a:tr h="370840">
                <a:tc>
                  <a:txBody>
                    <a:bodyPr/>
                    <a:lstStyle/>
                    <a:p>
                      <a:r>
                        <a:rPr lang="ru-RU" sz="2800" dirty="0" err="1" smtClean="0"/>
                        <a:t>А-ре</a:t>
                      </a:r>
                      <a:endParaRPr lang="ru-RU" sz="2800" dirty="0"/>
                    </a:p>
                  </a:txBody>
                  <a:tcPr/>
                </a:tc>
                <a:tc>
                  <a:txBody>
                    <a:bodyPr/>
                    <a:lstStyle/>
                    <a:p>
                      <a:r>
                        <a:rPr lang="ru-RU" sz="2800" dirty="0" err="1" smtClean="0"/>
                        <a:t>Л-й</a:t>
                      </a:r>
                      <a:endParaRPr lang="ru-RU" sz="2800" dirty="0"/>
                    </a:p>
                  </a:txBody>
                  <a:tcPr/>
                </a:tc>
                <a:tc>
                  <a:txBody>
                    <a:bodyPr/>
                    <a:lstStyle/>
                    <a:p>
                      <a:r>
                        <a:rPr lang="ru-RU" sz="2800" dirty="0" err="1" smtClean="0"/>
                        <a:t>В-бя</a:t>
                      </a:r>
                      <a:endParaRPr lang="ru-RU" sz="2800" dirty="0"/>
                    </a:p>
                  </a:txBody>
                  <a:tcPr/>
                </a:tc>
              </a:tr>
              <a:tr h="628664">
                <a:tc>
                  <a:txBody>
                    <a:bodyPr/>
                    <a:lstStyle/>
                    <a:p>
                      <a:r>
                        <a:rPr lang="ru-RU" sz="2800" dirty="0" err="1" smtClean="0"/>
                        <a:t>Х-ть</a:t>
                      </a:r>
                      <a:endParaRPr lang="ru-RU" sz="2800" dirty="0"/>
                    </a:p>
                  </a:txBody>
                  <a:tcPr/>
                </a:tc>
                <a:tc>
                  <a:txBody>
                    <a:bodyPr/>
                    <a:lstStyle/>
                    <a:p>
                      <a:r>
                        <a:rPr lang="ru-RU" sz="2800" dirty="0" err="1" smtClean="0"/>
                        <a:t>Е-да</a:t>
                      </a:r>
                      <a:endParaRPr lang="ru-RU" sz="2800" dirty="0"/>
                    </a:p>
                  </a:txBody>
                  <a:tcPr/>
                </a:tc>
                <a:tc>
                  <a:txBody>
                    <a:bodyPr/>
                    <a:lstStyle/>
                    <a:p>
                      <a:r>
                        <a:rPr lang="ru-RU" sz="2800" dirty="0" err="1" smtClean="0"/>
                        <a:t>Ч-др</a:t>
                      </a:r>
                      <a:endParaRPr lang="ru-RU" sz="2800" dirty="0"/>
                    </a:p>
                  </a:txBody>
                  <a:tcPr/>
                </a:tc>
              </a:tr>
            </a:tbl>
          </a:graphicData>
        </a:graphic>
      </p:graphicFrame>
      <p:sp>
        <p:nvSpPr>
          <p:cNvPr id="5" name="Прямоугольник 4"/>
          <p:cNvSpPr/>
          <p:nvPr/>
        </p:nvSpPr>
        <p:spPr>
          <a:xfrm>
            <a:off x="1714480" y="1857364"/>
            <a:ext cx="4572000" cy="1569660"/>
          </a:xfrm>
          <a:prstGeom prst="rect">
            <a:avLst/>
          </a:prstGeom>
        </p:spPr>
        <p:txBody>
          <a:bodyPr>
            <a:spAutoFit/>
          </a:bodyPr>
          <a:lstStyle/>
          <a:p>
            <a:r>
              <a:rPr lang="ru-RU" sz="2400" dirty="0" smtClean="0"/>
              <a:t>Если вы твёрдо помните порядок букв в алфавите, то расшифруйте загадочное послание</a:t>
            </a:r>
            <a:r>
              <a:rPr lang="ru-RU" dirty="0" smtClean="0"/>
              <a:t>.</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9600" dirty="0" smtClean="0"/>
              <a:t>Молодцы,</a:t>
            </a:r>
          </a:p>
          <a:p>
            <a:pPr>
              <a:buNone/>
            </a:pPr>
            <a:r>
              <a:rPr lang="ru-RU" sz="9600" dirty="0" smtClean="0"/>
              <a:t>   ребята!!!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Укажите причины постановки знаков препинания.</a:t>
            </a:r>
            <a:endParaRPr lang="ru-RU" sz="3200" dirty="0"/>
          </a:p>
        </p:txBody>
      </p:sp>
      <p:sp>
        <p:nvSpPr>
          <p:cNvPr id="3" name="Содержимое 2"/>
          <p:cNvSpPr>
            <a:spLocks noGrp="1"/>
          </p:cNvSpPr>
          <p:nvPr>
            <p:ph idx="1"/>
          </p:nvPr>
        </p:nvSpPr>
        <p:spPr/>
        <p:txBody>
          <a:bodyPr/>
          <a:lstStyle/>
          <a:p>
            <a:r>
              <a:rPr lang="ru-RU" dirty="0" smtClean="0"/>
              <a:t>1) Тревожно заспешили на юг </a:t>
            </a:r>
            <a:r>
              <a:rPr lang="ru-RU" dirty="0" err="1" smtClean="0"/>
              <a:t>лебеди,журавли</a:t>
            </a:r>
            <a:r>
              <a:rPr lang="ru-RU" dirty="0" smtClean="0"/>
              <a:t>. </a:t>
            </a:r>
          </a:p>
          <a:p>
            <a:r>
              <a:rPr lang="ru-RU" dirty="0" smtClean="0"/>
              <a:t>2) Тяжёлый, знойный воздух словно замер.</a:t>
            </a:r>
          </a:p>
          <a:p>
            <a:r>
              <a:rPr lang="ru-RU" dirty="0" smtClean="0"/>
              <a:t>3)С неприветливого, ненастного неба моросило и моросило.</a:t>
            </a:r>
          </a:p>
          <a:p>
            <a:r>
              <a:rPr lang="ru-RU" dirty="0" smtClean="0"/>
              <a:t>4)Вейся, ветер, снег крути.</a:t>
            </a:r>
          </a:p>
          <a:p>
            <a:r>
              <a:rPr lang="ru-RU" dirty="0" smtClean="0"/>
              <a:t>5) Внимательно, неутомимо, упрямо изучайте язык!</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7196" y="785794"/>
            <a:ext cx="9401196" cy="3702060"/>
          </a:xfrm>
        </p:spPr>
        <p:txBody>
          <a:bodyPr/>
          <a:lstStyle/>
          <a:p>
            <a:r>
              <a:rPr lang="ru-RU" sz="4000" dirty="0"/>
              <a:t>Синтаксический разбор простого предложения </a:t>
            </a:r>
            <a:br>
              <a:rPr lang="ru-RU" sz="4000" dirty="0"/>
            </a:br>
            <a:endParaRPr lang="ru-RU" sz="4000" dirty="0"/>
          </a:p>
        </p:txBody>
      </p:sp>
      <p:sp>
        <p:nvSpPr>
          <p:cNvPr id="2051" name="Rectangle 3"/>
          <p:cNvSpPr>
            <a:spLocks noGrp="1" noChangeArrowheads="1"/>
          </p:cNvSpPr>
          <p:nvPr>
            <p:ph type="subTitle" idx="1"/>
          </p:nvPr>
        </p:nvSpPr>
        <p:spPr>
          <a:xfrm>
            <a:off x="1714480" y="3643314"/>
            <a:ext cx="6032500" cy="1003300"/>
          </a:xfrm>
        </p:spPr>
        <p:txBody>
          <a:bodyPr/>
          <a:lstStyle/>
          <a:p>
            <a:pPr>
              <a:lnSpc>
                <a:spcPct val="90000"/>
              </a:lnSpc>
            </a:pPr>
            <a:r>
              <a:rPr lang="ru-RU" sz="2000" dirty="0" smtClean="0"/>
              <a:t>.</a:t>
            </a:r>
            <a:endParaRPr lang="ru-RU" sz="2000" dirty="0"/>
          </a:p>
          <a:p>
            <a:pPr>
              <a:lnSpc>
                <a:spcPct val="90000"/>
              </a:lnSpc>
            </a:pPr>
            <a:endParaRPr lang="ru-RU"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428604"/>
            <a:ext cx="6870700" cy="1323996"/>
          </a:xfrm>
        </p:spPr>
        <p:txBody>
          <a:bodyPr/>
          <a:lstStyle/>
          <a:p>
            <a:r>
              <a:rPr lang="ru-RU" dirty="0">
                <a:solidFill>
                  <a:srgbClr val="A50021"/>
                </a:solidFill>
              </a:rPr>
              <a:t>Цели урока:</a:t>
            </a:r>
          </a:p>
        </p:txBody>
      </p:sp>
      <p:sp>
        <p:nvSpPr>
          <p:cNvPr id="3075" name="Rectangle 3"/>
          <p:cNvSpPr>
            <a:spLocks noGrp="1" noChangeArrowheads="1"/>
          </p:cNvSpPr>
          <p:nvPr>
            <p:ph type="body" idx="1"/>
          </p:nvPr>
        </p:nvSpPr>
        <p:spPr/>
        <p:txBody>
          <a:bodyPr/>
          <a:lstStyle/>
          <a:p>
            <a:pPr marL="609600" indent="-609600">
              <a:lnSpc>
                <a:spcPct val="90000"/>
              </a:lnSpc>
              <a:spcBef>
                <a:spcPct val="0"/>
              </a:spcBef>
              <a:buFontTx/>
              <a:buAutoNum type="arabicParenR"/>
            </a:pPr>
            <a:r>
              <a:rPr lang="ru-RU" sz="2800" dirty="0">
                <a:solidFill>
                  <a:srgbClr val="000099"/>
                </a:solidFill>
              </a:rPr>
              <a:t>Повторить и обобщить изученное  по теме «Простое предложение: виды предложений, члены </a:t>
            </a:r>
            <a:r>
              <a:rPr lang="ru-RU" sz="2800" dirty="0" smtClean="0">
                <a:solidFill>
                  <a:srgbClr val="000099"/>
                </a:solidFill>
              </a:rPr>
              <a:t>предложения</a:t>
            </a:r>
            <a:r>
              <a:rPr lang="ru-RU" sz="2800" dirty="0" smtClean="0">
                <a:solidFill>
                  <a:srgbClr val="000099"/>
                </a:solidFill>
              </a:rPr>
              <a:t>».</a:t>
            </a:r>
            <a:endParaRPr lang="ru-RU" sz="2800" dirty="0" smtClean="0">
              <a:solidFill>
                <a:srgbClr val="000099"/>
              </a:solidFill>
            </a:endParaRPr>
          </a:p>
          <a:p>
            <a:pPr marL="609600" indent="-609600">
              <a:lnSpc>
                <a:spcPct val="90000"/>
              </a:lnSpc>
              <a:spcBef>
                <a:spcPct val="0"/>
              </a:spcBef>
              <a:buFontTx/>
              <a:buAutoNum type="arabicParenR"/>
            </a:pPr>
            <a:r>
              <a:rPr lang="ru-RU" sz="2800" dirty="0" smtClean="0">
                <a:solidFill>
                  <a:srgbClr val="000099"/>
                </a:solidFill>
              </a:rPr>
              <a:t>Познакомить </a:t>
            </a:r>
            <a:r>
              <a:rPr lang="ru-RU" sz="2800" dirty="0" smtClean="0">
                <a:solidFill>
                  <a:srgbClr val="000099"/>
                </a:solidFill>
              </a:rPr>
              <a:t>учащихся с </a:t>
            </a:r>
            <a:r>
              <a:rPr lang="ru-RU" sz="2800" dirty="0" smtClean="0">
                <a:solidFill>
                  <a:srgbClr val="000099"/>
                </a:solidFill>
              </a:rPr>
              <a:t>порядком устного и письменного синтаксического </a:t>
            </a:r>
            <a:r>
              <a:rPr lang="ru-RU" sz="2800" dirty="0" smtClean="0">
                <a:solidFill>
                  <a:srgbClr val="000099"/>
                </a:solidFill>
              </a:rPr>
              <a:t>разбора простого предложения.3</a:t>
            </a:r>
            <a:r>
              <a:rPr lang="ru-RU" sz="2800" dirty="0" smtClean="0">
                <a:solidFill>
                  <a:srgbClr val="000099"/>
                </a:solidFill>
              </a:rPr>
              <a:t>)  Отработать навыки синтаксического разбора простого предложения.</a:t>
            </a:r>
            <a:endParaRPr lang="ru-RU" sz="2800" dirty="0">
              <a:solidFill>
                <a:srgbClr val="000099"/>
              </a:solidFill>
            </a:endParaRPr>
          </a:p>
          <a:p>
            <a:pPr marL="609600" indent="-609600">
              <a:lnSpc>
                <a:spcPct val="90000"/>
              </a:lnSpc>
              <a:spcBef>
                <a:spcPct val="0"/>
              </a:spcBef>
              <a:buAutoNum type="arabicParenR" startAt="4"/>
            </a:pPr>
            <a:r>
              <a:rPr lang="ru-RU" sz="2800" dirty="0" smtClean="0">
                <a:solidFill>
                  <a:srgbClr val="000099"/>
                </a:solidFill>
              </a:rPr>
              <a:t>Повторить правописание безударных гласных в корне слова, проверяемых ударением.</a:t>
            </a:r>
            <a:endParaRPr lang="ru-RU" sz="2800" dirty="0">
              <a:solidFill>
                <a:srgbClr val="000099"/>
              </a:solidFill>
            </a:endParaRPr>
          </a:p>
          <a:p>
            <a:pPr marL="609600" indent="-609600">
              <a:lnSpc>
                <a:spcPct val="90000"/>
              </a:lnSpc>
              <a:spcBef>
                <a:spcPct val="0"/>
              </a:spcBef>
              <a:buAutoNum type="arabicParenR" startAt="5"/>
            </a:pPr>
            <a:r>
              <a:rPr lang="ru-RU" sz="2800" dirty="0" smtClean="0">
                <a:solidFill>
                  <a:srgbClr val="000099"/>
                </a:solidFill>
              </a:rPr>
              <a:t>Развивать связную речь учащихся.</a:t>
            </a:r>
          </a:p>
          <a:p>
            <a:pPr marL="609600" indent="-609600">
              <a:lnSpc>
                <a:spcPct val="90000"/>
              </a:lnSpc>
              <a:spcBef>
                <a:spcPct val="0"/>
              </a:spcBef>
              <a:buNone/>
            </a:pPr>
            <a:r>
              <a:rPr lang="ru-RU" sz="2800" dirty="0" smtClean="0">
                <a:solidFill>
                  <a:srgbClr val="000099"/>
                </a:solidFill>
              </a:rPr>
              <a:t>6)   Воспитывать любовь к прекрасному.</a:t>
            </a:r>
            <a:endParaRPr lang="ru-RU" sz="2800" dirty="0">
              <a:solidFill>
                <a:srgbClr val="000099"/>
              </a:solidFill>
            </a:endParaRPr>
          </a:p>
          <a:p>
            <a:pPr marL="609600" indent="-609600">
              <a:lnSpc>
                <a:spcPct val="90000"/>
              </a:lnSpc>
              <a:spcBef>
                <a:spcPct val="0"/>
              </a:spcBef>
              <a:buFontTx/>
              <a:buAutoNum type="arabicParenR"/>
            </a:pPr>
            <a:endParaRPr lang="ru-RU" sz="2800" dirty="0">
              <a:solidFill>
                <a:srgbClr val="000099"/>
              </a:solidFill>
            </a:endParaRPr>
          </a:p>
          <a:p>
            <a:pPr marL="609600" indent="-609600">
              <a:lnSpc>
                <a:spcPct val="90000"/>
              </a:lnSpc>
            </a:pP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1000">
                                          <p:stCondLst>
                                            <p:cond delay="0"/>
                                          </p:stCondLst>
                                        </p:cTn>
                                        <p:tgtEl>
                                          <p:spTgt spid="307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Effect transition="in" filter="fade">
                                      <p:cBhvr>
                                        <p:cTn id="19" dur="1000">
                                          <p:stCondLst>
                                            <p:cond delay="0"/>
                                          </p:stCondLst>
                                        </p:cTn>
                                        <p:tgtEl>
                                          <p:spTgt spid="307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75">
                                            <p:txEl>
                                              <p:pRg st="2" end="2"/>
                                            </p:txEl>
                                          </p:spTgt>
                                        </p:tgtEl>
                                        <p:attrNameLst>
                                          <p:attrName>style.visibility</p:attrName>
                                        </p:attrNameLst>
                                      </p:cBhvr>
                                      <p:to>
                                        <p:strVal val="visible"/>
                                      </p:to>
                                    </p:set>
                                    <p:animEffect transition="in" filter="fade">
                                      <p:cBhvr>
                                        <p:cTn id="24" dur="1000">
                                          <p:stCondLst>
                                            <p:cond delay="0"/>
                                          </p:stCondLst>
                                        </p:cTn>
                                        <p:tgtEl>
                                          <p:spTgt spid="307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75">
                                            <p:txEl>
                                              <p:pRg st="3" end="3"/>
                                            </p:txEl>
                                          </p:spTgt>
                                        </p:tgtEl>
                                        <p:attrNameLst>
                                          <p:attrName>style.visibility</p:attrName>
                                        </p:attrNameLst>
                                      </p:cBhvr>
                                      <p:to>
                                        <p:strVal val="visible"/>
                                      </p:to>
                                    </p:set>
                                    <p:animEffect transition="in" filter="fade">
                                      <p:cBhvr>
                                        <p:cTn id="29" dur="1000">
                                          <p:stCondLst>
                                            <p:cond delay="0"/>
                                          </p:stCondLst>
                                        </p:cTn>
                                        <p:tgtEl>
                                          <p:spTgt spid="307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75">
                                            <p:txEl>
                                              <p:pRg st="4" end="4"/>
                                            </p:txEl>
                                          </p:spTgt>
                                        </p:tgtEl>
                                        <p:attrNameLst>
                                          <p:attrName>style.visibility</p:attrName>
                                        </p:attrNameLst>
                                      </p:cBhvr>
                                      <p:to>
                                        <p:strVal val="visible"/>
                                      </p:to>
                                    </p:set>
                                    <p:animEffect transition="in" filter="fade">
                                      <p:cBhvr>
                                        <p:cTn id="34" dur="1000">
                                          <p:stCondLst>
                                            <p:cond delay="0"/>
                                          </p:stCondLst>
                                        </p:cTn>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180975" y="-122238"/>
            <a:ext cx="9324975" cy="6001643"/>
          </a:xfrm>
          <a:prstGeom prst="rect">
            <a:avLst/>
          </a:prstGeom>
          <a:noFill/>
          <a:ln w="9525">
            <a:noFill/>
            <a:miter lim="800000"/>
            <a:headEnd/>
            <a:tailEnd/>
          </a:ln>
          <a:effectLst/>
        </p:spPr>
        <p:txBody>
          <a:bodyPr anchor="ctr">
            <a:spAutoFit/>
          </a:bodyPr>
          <a:lstStyle/>
          <a:p>
            <a:pPr algn="ctr">
              <a:tabLst>
                <a:tab pos="457200" algn="l"/>
              </a:tabLst>
            </a:pPr>
            <a:r>
              <a:rPr lang="ru-RU" sz="2800" b="1" u="sng" dirty="0" smtClean="0">
                <a:solidFill>
                  <a:schemeClr val="folHlink"/>
                </a:solidFill>
              </a:rPr>
              <a:t>Синтаксический разбор простого предложения.</a:t>
            </a:r>
            <a:endParaRPr lang="ru-RU" sz="2800" b="1" u="sng" dirty="0">
              <a:solidFill>
                <a:schemeClr val="folHlink"/>
              </a:solidFill>
            </a:endParaRPr>
          </a:p>
          <a:p>
            <a:pPr algn="ctr">
              <a:tabLst>
                <a:tab pos="457200" algn="l"/>
              </a:tabLst>
            </a:pPr>
            <a:r>
              <a:rPr lang="ru-RU" sz="2800" b="1" u="sng" dirty="0" smtClean="0">
                <a:solidFill>
                  <a:schemeClr val="folHlink"/>
                </a:solidFill>
              </a:rPr>
              <a:t>Порядок синтаксического разбора простого предложения.</a:t>
            </a:r>
            <a:endParaRPr lang="ru-RU" sz="2800" dirty="0">
              <a:solidFill>
                <a:srgbClr val="660066"/>
              </a:solidFill>
            </a:endParaRPr>
          </a:p>
          <a:p>
            <a:pPr algn="ctr">
              <a:tabLst>
                <a:tab pos="457200" algn="l"/>
              </a:tabLst>
            </a:pPr>
            <a:r>
              <a:rPr lang="ru-RU" sz="2400" dirty="0" smtClean="0">
                <a:solidFill>
                  <a:srgbClr val="0033CC"/>
                </a:solidFill>
              </a:rPr>
              <a:t>1.Вид предложения </a:t>
            </a:r>
            <a:r>
              <a:rPr lang="ru-RU" sz="2400" u="sng" dirty="0">
                <a:solidFill>
                  <a:srgbClr val="0033CC"/>
                </a:solidFill>
              </a:rPr>
              <a:t>по цели высказывания</a:t>
            </a:r>
            <a:r>
              <a:rPr lang="ru-RU" sz="2400" dirty="0"/>
              <a:t>: </a:t>
            </a:r>
            <a:r>
              <a:rPr lang="ru-RU" sz="2400" dirty="0">
                <a:solidFill>
                  <a:srgbClr val="660066"/>
                </a:solidFill>
              </a:rPr>
              <a:t>повествовательное, </a:t>
            </a:r>
            <a:r>
              <a:rPr lang="ru-RU" sz="2400" dirty="0" smtClean="0">
                <a:solidFill>
                  <a:srgbClr val="660066"/>
                </a:solidFill>
              </a:rPr>
              <a:t>вопросительное, побудительное.</a:t>
            </a:r>
            <a:endParaRPr lang="ru-RU" sz="2400" dirty="0">
              <a:solidFill>
                <a:srgbClr val="660066"/>
              </a:solidFill>
            </a:endParaRPr>
          </a:p>
          <a:p>
            <a:pPr algn="ctr">
              <a:tabLst>
                <a:tab pos="457200" algn="l"/>
              </a:tabLst>
            </a:pPr>
            <a:r>
              <a:rPr lang="ru-RU" sz="2400" dirty="0" smtClean="0">
                <a:solidFill>
                  <a:srgbClr val="0033CC"/>
                </a:solidFill>
              </a:rPr>
              <a:t>2.Вид </a:t>
            </a:r>
            <a:r>
              <a:rPr lang="ru-RU" sz="2400" dirty="0">
                <a:solidFill>
                  <a:srgbClr val="0033CC"/>
                </a:solidFill>
              </a:rPr>
              <a:t>предложения </a:t>
            </a:r>
            <a:r>
              <a:rPr lang="ru-RU" sz="2400" u="sng" dirty="0">
                <a:solidFill>
                  <a:srgbClr val="0033CC"/>
                </a:solidFill>
              </a:rPr>
              <a:t>по интонации</a:t>
            </a:r>
            <a:r>
              <a:rPr lang="ru-RU" sz="2400" dirty="0"/>
              <a:t>:</a:t>
            </a:r>
          </a:p>
          <a:p>
            <a:pPr algn="ctr">
              <a:tabLst>
                <a:tab pos="457200" algn="l"/>
              </a:tabLst>
            </a:pPr>
            <a:r>
              <a:rPr lang="ru-RU" sz="2400" dirty="0">
                <a:solidFill>
                  <a:srgbClr val="660066"/>
                </a:solidFill>
              </a:rPr>
              <a:t>восклицательное, невосклицательное</a:t>
            </a:r>
          </a:p>
          <a:p>
            <a:pPr algn="ctr">
              <a:tabLst>
                <a:tab pos="457200" algn="l"/>
              </a:tabLst>
            </a:pPr>
            <a:r>
              <a:rPr lang="ru-RU" sz="2400" dirty="0" smtClean="0">
                <a:solidFill>
                  <a:srgbClr val="0033CC"/>
                </a:solidFill>
              </a:rPr>
              <a:t>3.Основа(главные члены) предложения.</a:t>
            </a:r>
            <a:endParaRPr lang="ru-RU" sz="2400" dirty="0">
              <a:solidFill>
                <a:srgbClr val="660066"/>
              </a:solidFill>
            </a:endParaRPr>
          </a:p>
          <a:p>
            <a:pPr algn="ctr">
              <a:tabLst>
                <a:tab pos="457200" algn="l"/>
              </a:tabLst>
            </a:pPr>
            <a:r>
              <a:rPr lang="ru-RU" sz="2400" dirty="0">
                <a:solidFill>
                  <a:srgbClr val="0033CC"/>
                </a:solidFill>
              </a:rPr>
              <a:t>4</a:t>
            </a:r>
            <a:r>
              <a:rPr lang="ru-RU" sz="2400" dirty="0" smtClean="0">
                <a:solidFill>
                  <a:srgbClr val="0033CC"/>
                </a:solidFill>
              </a:rPr>
              <a:t>.Вид </a:t>
            </a:r>
            <a:r>
              <a:rPr lang="ru-RU" sz="2400" dirty="0">
                <a:solidFill>
                  <a:srgbClr val="0033CC"/>
                </a:solidFill>
              </a:rPr>
              <a:t>предложения </a:t>
            </a:r>
            <a:r>
              <a:rPr lang="ru-RU" sz="2400" u="sng" dirty="0">
                <a:solidFill>
                  <a:srgbClr val="0033CC"/>
                </a:solidFill>
              </a:rPr>
              <a:t>по наличию второстепенных членов</a:t>
            </a:r>
            <a:r>
              <a:rPr lang="ru-RU" sz="2400" dirty="0">
                <a:solidFill>
                  <a:srgbClr val="0033CC"/>
                </a:solidFill>
              </a:rPr>
              <a:t> предложения:</a:t>
            </a:r>
          </a:p>
          <a:p>
            <a:pPr algn="ctr">
              <a:tabLst>
                <a:tab pos="457200" algn="l"/>
              </a:tabLst>
            </a:pPr>
            <a:r>
              <a:rPr lang="ru-RU" sz="2400" dirty="0">
                <a:solidFill>
                  <a:srgbClr val="660066"/>
                </a:solidFill>
              </a:rPr>
              <a:t>распространённое, </a:t>
            </a:r>
            <a:r>
              <a:rPr lang="ru-RU" sz="2400" dirty="0" smtClean="0">
                <a:solidFill>
                  <a:srgbClr val="660066"/>
                </a:solidFill>
              </a:rPr>
              <a:t>нераспространённое</a:t>
            </a:r>
            <a:endParaRPr lang="ru-RU" sz="2400" dirty="0">
              <a:solidFill>
                <a:srgbClr val="660066"/>
              </a:solidFill>
            </a:endParaRPr>
          </a:p>
          <a:p>
            <a:pPr algn="ctr">
              <a:tabLst>
                <a:tab pos="457200" algn="l"/>
              </a:tabLst>
            </a:pPr>
            <a:r>
              <a:rPr lang="ru-RU" sz="2400" dirty="0" smtClean="0">
                <a:solidFill>
                  <a:srgbClr val="0033CC"/>
                </a:solidFill>
              </a:rPr>
              <a:t>5.Второстепенные члены ( если есть).</a:t>
            </a:r>
            <a:endParaRPr lang="ru-RU" sz="2400" u="sng" dirty="0">
              <a:solidFill>
                <a:srgbClr val="660066"/>
              </a:solidFill>
            </a:endParaRPr>
          </a:p>
          <a:p>
            <a:pPr algn="ctr">
              <a:tabLst>
                <a:tab pos="457200" algn="l"/>
              </a:tabLst>
            </a:pPr>
            <a:r>
              <a:rPr lang="ru-RU" sz="2400" dirty="0" smtClean="0">
                <a:solidFill>
                  <a:srgbClr val="0033CC"/>
                </a:solidFill>
              </a:rPr>
              <a:t>6.Однородные члены ( если есть)</a:t>
            </a:r>
            <a:endParaRPr lang="ru-RU" sz="2400" dirty="0">
              <a:solidFill>
                <a:srgbClr val="660066"/>
              </a:solidFill>
            </a:endParaRPr>
          </a:p>
          <a:p>
            <a:pPr algn="ctr">
              <a:tabLst>
                <a:tab pos="457200" algn="l"/>
              </a:tabLst>
            </a:pPr>
            <a:r>
              <a:rPr lang="ru-RU" sz="2400" dirty="0" smtClean="0">
                <a:solidFill>
                  <a:srgbClr val="0033CC"/>
                </a:solidFill>
              </a:rPr>
              <a:t>7. Обращение ( если есть). </a:t>
            </a:r>
            <a:endParaRPr lang="ru-RU" sz="2400" dirty="0">
              <a:solidFill>
                <a:srgbClr val="0033CC"/>
              </a:solidFill>
            </a:endParaRPr>
          </a:p>
          <a:p>
            <a:pPr algn="ctr">
              <a:tabLst>
                <a:tab pos="457200" algn="l"/>
              </a:tabLst>
            </a:pPr>
            <a:endParaRPr lang="ru-RU" dirty="0">
              <a:solidFill>
                <a:srgbClr val="0033CC"/>
              </a:solidFill>
            </a:endParaRPr>
          </a:p>
          <a:p>
            <a:pPr algn="ctr" eaLnBrk="0" hangingPunct="0">
              <a:tabLst>
                <a:tab pos="457200" algn="l"/>
              </a:tabLst>
            </a:pPr>
            <a:endParaRPr lang="ru-RU" dirty="0">
              <a:solidFill>
                <a:srgbClr val="0033CC"/>
              </a:solidFill>
              <a:latin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a:xfrm>
            <a:off x="685800" y="152400"/>
            <a:ext cx="6870700" cy="6300788"/>
          </a:xfrm>
        </p:spPr>
        <p:txBody>
          <a:bodyPr/>
          <a:lstStyle/>
          <a:p>
            <a:r>
              <a:rPr lang="ru-RU" sz="2200" b="1" u="sng" dirty="0">
                <a:solidFill>
                  <a:srgbClr val="006600"/>
                </a:solidFill>
              </a:rPr>
              <a:t>1.</a:t>
            </a:r>
            <a:r>
              <a:rPr lang="ru-RU" sz="2200" dirty="0">
                <a:solidFill>
                  <a:srgbClr val="006600"/>
                </a:solidFill>
              </a:rPr>
              <a:t/>
            </a:r>
            <a:br>
              <a:rPr lang="ru-RU" sz="2200" dirty="0">
                <a:solidFill>
                  <a:srgbClr val="006600"/>
                </a:solidFill>
              </a:rPr>
            </a:br>
            <a:r>
              <a:rPr lang="ru-RU" sz="2200" dirty="0" smtClean="0"/>
              <a:t> </a:t>
            </a:r>
            <a:r>
              <a:rPr lang="ru-RU" sz="2200" dirty="0">
                <a:solidFill>
                  <a:srgbClr val="A50021"/>
                </a:solidFill>
              </a:rPr>
              <a:t>Составьте предложение, выполнив предварительно ряд действий.</a:t>
            </a:r>
            <a:br>
              <a:rPr lang="ru-RU" sz="2200" dirty="0">
                <a:solidFill>
                  <a:srgbClr val="A50021"/>
                </a:solidFill>
              </a:rPr>
            </a:br>
            <a:r>
              <a:rPr lang="ru-RU" sz="2200" dirty="0">
                <a:solidFill>
                  <a:srgbClr val="000099"/>
                </a:solidFill>
              </a:rPr>
              <a:t>1. Из предложения </a:t>
            </a:r>
            <a:r>
              <a:rPr lang="ru-RU" sz="2200" b="1" i="1" dirty="0">
                <a:solidFill>
                  <a:srgbClr val="660066"/>
                </a:solidFill>
              </a:rPr>
              <a:t>Стеной стоят жёлтые колосья пшеницы</a:t>
            </a:r>
            <a:r>
              <a:rPr lang="ru-RU" sz="2200" i="1" dirty="0">
                <a:solidFill>
                  <a:srgbClr val="000099"/>
                </a:solidFill>
              </a:rPr>
              <a:t> </a:t>
            </a:r>
            <a:r>
              <a:rPr lang="ru-RU" sz="2200" dirty="0">
                <a:solidFill>
                  <a:srgbClr val="000099"/>
                </a:solidFill>
              </a:rPr>
              <a:t>возьмите определение, выраженное именем прилагательным, согласовав его с существительным </a:t>
            </a:r>
            <a:r>
              <a:rPr lang="ru-RU" sz="2200" b="1" i="1" dirty="0">
                <a:solidFill>
                  <a:srgbClr val="000099"/>
                </a:solidFill>
              </a:rPr>
              <a:t>листьями</a:t>
            </a:r>
            <a:r>
              <a:rPr lang="ru-RU" sz="2200" i="1" dirty="0">
                <a:solidFill>
                  <a:srgbClr val="000099"/>
                </a:solidFill>
              </a:rPr>
              <a:t>.</a:t>
            </a:r>
            <a:r>
              <a:rPr lang="ru-RU" sz="2200" dirty="0">
                <a:solidFill>
                  <a:srgbClr val="000099"/>
                </a:solidFill>
              </a:rPr>
              <a:t/>
            </a:r>
            <a:br>
              <a:rPr lang="ru-RU" sz="2200" dirty="0">
                <a:solidFill>
                  <a:srgbClr val="000099"/>
                </a:solidFill>
              </a:rPr>
            </a:br>
            <a:r>
              <a:rPr lang="ru-RU" sz="2200" dirty="0">
                <a:solidFill>
                  <a:srgbClr val="000099"/>
                </a:solidFill>
              </a:rPr>
              <a:t>2. Из предложения </a:t>
            </a:r>
            <a:r>
              <a:rPr lang="ru-RU" sz="2200" b="1" i="1" dirty="0">
                <a:solidFill>
                  <a:srgbClr val="660066"/>
                </a:solidFill>
              </a:rPr>
              <a:t>Пушкин очень любил осень</a:t>
            </a:r>
            <a:r>
              <a:rPr lang="ru-RU" sz="2200" i="1" dirty="0">
                <a:solidFill>
                  <a:srgbClr val="000099"/>
                </a:solidFill>
              </a:rPr>
              <a:t> </a:t>
            </a:r>
            <a:r>
              <a:rPr lang="ru-RU" sz="2200" dirty="0">
                <a:solidFill>
                  <a:srgbClr val="000099"/>
                </a:solidFill>
              </a:rPr>
              <a:t>возьмите дополнение. </a:t>
            </a:r>
            <a:r>
              <a:rPr lang="ru-RU" sz="2200" i="1" dirty="0">
                <a:solidFill>
                  <a:srgbClr val="000099"/>
                </a:solidFill>
              </a:rPr>
              <a:t> </a:t>
            </a:r>
            <a:r>
              <a:rPr lang="ru-RU" sz="2200" dirty="0">
                <a:solidFill>
                  <a:srgbClr val="000099"/>
                </a:solidFill>
              </a:rPr>
              <a:t/>
            </a:r>
            <a:br>
              <a:rPr lang="ru-RU" sz="2200" dirty="0">
                <a:solidFill>
                  <a:srgbClr val="000099"/>
                </a:solidFill>
              </a:rPr>
            </a:br>
            <a:r>
              <a:rPr lang="ru-RU" sz="2200" dirty="0">
                <a:solidFill>
                  <a:srgbClr val="000099"/>
                </a:solidFill>
              </a:rPr>
              <a:t>3. Добавьте обстоятельство образа действия  из предложения </a:t>
            </a:r>
            <a:r>
              <a:rPr lang="ru-RU" sz="2200" b="1" i="1" dirty="0">
                <a:solidFill>
                  <a:srgbClr val="660066"/>
                </a:solidFill>
              </a:rPr>
              <a:t>Осень щедро одаривает леса краской. </a:t>
            </a:r>
            <a:r>
              <a:rPr lang="ru-RU" sz="2200" dirty="0">
                <a:solidFill>
                  <a:srgbClr val="660066"/>
                </a:solidFill>
              </a:rPr>
              <a:t/>
            </a:r>
            <a:br>
              <a:rPr lang="ru-RU" sz="2200" dirty="0">
                <a:solidFill>
                  <a:srgbClr val="660066"/>
                </a:solidFill>
              </a:rPr>
            </a:br>
            <a:r>
              <a:rPr lang="ru-RU" sz="2200" dirty="0">
                <a:solidFill>
                  <a:srgbClr val="000099"/>
                </a:solidFill>
              </a:rPr>
              <a:t>4. Добавьте сказуемое  из предложения </a:t>
            </a:r>
            <a:r>
              <a:rPr lang="ru-RU" sz="2200" b="1" i="1" dirty="0">
                <a:solidFill>
                  <a:srgbClr val="660066"/>
                </a:solidFill>
              </a:rPr>
              <a:t>Весна выстлала на лугу разноцветный ковёр</a:t>
            </a:r>
            <a:r>
              <a:rPr lang="ru-RU" sz="2200" b="1" i="1" dirty="0">
                <a:solidFill>
                  <a:srgbClr val="000099"/>
                </a:solidFill>
              </a:rPr>
              <a:t>.</a:t>
            </a:r>
            <a:r>
              <a:rPr lang="ru-RU" sz="2200" dirty="0">
                <a:solidFill>
                  <a:srgbClr val="000099"/>
                </a:solidFill>
              </a:rPr>
              <a:t/>
            </a:r>
            <a:br>
              <a:rPr lang="ru-RU" sz="2200" dirty="0">
                <a:solidFill>
                  <a:srgbClr val="000099"/>
                </a:solidFill>
              </a:rPr>
            </a:br>
            <a:r>
              <a:rPr lang="ru-RU" sz="2200" dirty="0">
                <a:solidFill>
                  <a:srgbClr val="000099"/>
                </a:solidFill>
              </a:rPr>
              <a:t>5. Из предложения </a:t>
            </a:r>
            <a:r>
              <a:rPr lang="ru-RU" sz="2200" b="1" i="1" dirty="0">
                <a:solidFill>
                  <a:srgbClr val="660066"/>
                </a:solidFill>
              </a:rPr>
              <a:t>Куда ведёте нас, дороги?</a:t>
            </a:r>
            <a:r>
              <a:rPr lang="ru-RU" sz="2200" b="1" i="1" dirty="0">
                <a:solidFill>
                  <a:srgbClr val="000099"/>
                </a:solidFill>
              </a:rPr>
              <a:t> </a:t>
            </a:r>
            <a:r>
              <a:rPr lang="ru-RU" sz="2200" dirty="0">
                <a:solidFill>
                  <a:srgbClr val="000099"/>
                </a:solidFill>
              </a:rPr>
              <a:t>возьмите существительное, которое является обращением.</a:t>
            </a:r>
            <a:br>
              <a:rPr lang="ru-RU" sz="2200" dirty="0">
                <a:solidFill>
                  <a:srgbClr val="000099"/>
                </a:solidFill>
              </a:rPr>
            </a:br>
            <a:r>
              <a:rPr lang="ru-RU" sz="2200" dirty="0">
                <a:solidFill>
                  <a:srgbClr val="000099"/>
                </a:solidFill>
              </a:rPr>
              <a:t>6. Добавьте союз </a:t>
            </a:r>
            <a:r>
              <a:rPr lang="ru-RU" sz="2200" b="1" i="1" dirty="0">
                <a:solidFill>
                  <a:srgbClr val="660066"/>
                </a:solidFill>
              </a:rPr>
              <a:t>и</a:t>
            </a:r>
            <a:r>
              <a:rPr lang="ru-RU" sz="2200" b="1" i="1" dirty="0">
                <a:solidFill>
                  <a:srgbClr val="000099"/>
                </a:solidFill>
              </a:rPr>
              <a:t> </a:t>
            </a:r>
            <a:r>
              <a:rPr lang="ru-RU" sz="2200" dirty="0" err="1">
                <a:solidFill>
                  <a:srgbClr val="000099"/>
                </a:solidFill>
              </a:rPr>
              <a:t>и</a:t>
            </a:r>
            <a:r>
              <a:rPr lang="ru-RU" sz="2200" dirty="0">
                <a:solidFill>
                  <a:srgbClr val="000099"/>
                </a:solidFill>
              </a:rPr>
              <a:t> продолжите предложение однородными членами.</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ru-RU"/>
          </a:p>
        </p:txBody>
      </p:sp>
      <p:sp>
        <p:nvSpPr>
          <p:cNvPr id="31747" name="Rectangle 3"/>
          <p:cNvSpPr>
            <a:spLocks noGrp="1" noChangeArrowheads="1"/>
          </p:cNvSpPr>
          <p:nvPr>
            <p:ph type="body" idx="1"/>
          </p:nvPr>
        </p:nvSpPr>
        <p:spPr>
          <a:xfrm>
            <a:off x="685800" y="0"/>
            <a:ext cx="7696200" cy="6381750"/>
          </a:xfrm>
        </p:spPr>
        <p:txBody>
          <a:bodyPr/>
          <a:lstStyle/>
          <a:p>
            <a:pPr algn="ctr">
              <a:lnSpc>
                <a:spcPct val="80000"/>
              </a:lnSpc>
            </a:pPr>
            <a:r>
              <a:rPr lang="ru-RU" sz="2400" dirty="0">
                <a:solidFill>
                  <a:srgbClr val="660066"/>
                </a:solidFill>
              </a:rPr>
              <a:t> </a:t>
            </a:r>
            <a:r>
              <a:rPr lang="ru-RU" sz="2400" b="1" u="sng" dirty="0">
                <a:solidFill>
                  <a:srgbClr val="660066"/>
                </a:solidFill>
              </a:rPr>
              <a:t>2.</a:t>
            </a:r>
            <a:endParaRPr lang="ru-RU" sz="2400" dirty="0">
              <a:solidFill>
                <a:srgbClr val="660066"/>
              </a:solidFill>
            </a:endParaRPr>
          </a:p>
          <a:p>
            <a:pPr>
              <a:lnSpc>
                <a:spcPct val="80000"/>
              </a:lnSpc>
              <a:buFontTx/>
              <a:buNone/>
            </a:pPr>
            <a:r>
              <a:rPr lang="ru-RU" sz="2400" dirty="0" smtClean="0"/>
              <a:t> </a:t>
            </a:r>
            <a:r>
              <a:rPr lang="ru-RU" sz="2400" dirty="0">
                <a:solidFill>
                  <a:srgbClr val="800000"/>
                </a:solidFill>
              </a:rPr>
              <a:t>Составьте предложение, выполнив предварительно ряд действий.</a:t>
            </a:r>
          </a:p>
          <a:p>
            <a:pPr>
              <a:lnSpc>
                <a:spcPct val="80000"/>
              </a:lnSpc>
              <a:buFontTx/>
              <a:buNone/>
            </a:pPr>
            <a:r>
              <a:rPr lang="ru-RU" sz="2400" dirty="0"/>
              <a:t>1</a:t>
            </a:r>
            <a:r>
              <a:rPr lang="ru-RU" sz="2400" dirty="0">
                <a:solidFill>
                  <a:srgbClr val="000099"/>
                </a:solidFill>
              </a:rPr>
              <a:t>. Из предложения </a:t>
            </a:r>
            <a:r>
              <a:rPr lang="ru-RU" sz="2400" b="1" i="1" dirty="0">
                <a:solidFill>
                  <a:srgbClr val="006600"/>
                </a:solidFill>
              </a:rPr>
              <a:t>С тихим шорохом пробежал по саду ветерок</a:t>
            </a:r>
            <a:r>
              <a:rPr lang="ru-RU" sz="2400" b="1" i="1" dirty="0">
                <a:solidFill>
                  <a:srgbClr val="000099"/>
                </a:solidFill>
              </a:rPr>
              <a:t> </a:t>
            </a:r>
            <a:r>
              <a:rPr lang="ru-RU" sz="2400" dirty="0">
                <a:solidFill>
                  <a:srgbClr val="000099"/>
                </a:solidFill>
              </a:rPr>
              <a:t>возьмите прилагательное, выступающее в роли определения, поставив его в именительном падеже женского рода единственного числа.</a:t>
            </a:r>
          </a:p>
          <a:p>
            <a:pPr>
              <a:lnSpc>
                <a:spcPct val="80000"/>
              </a:lnSpc>
              <a:buFontTx/>
              <a:buNone/>
            </a:pPr>
            <a:r>
              <a:rPr lang="ru-RU" sz="2400" dirty="0">
                <a:solidFill>
                  <a:srgbClr val="000099"/>
                </a:solidFill>
              </a:rPr>
              <a:t>2. Из предложения </a:t>
            </a:r>
            <a:r>
              <a:rPr lang="ru-RU" sz="2400" b="1" i="1" dirty="0">
                <a:solidFill>
                  <a:srgbClr val="006600"/>
                </a:solidFill>
              </a:rPr>
              <a:t>Ночью земля покрылась пушистым снегом</a:t>
            </a:r>
            <a:r>
              <a:rPr lang="ru-RU" sz="2400" b="1" i="1" dirty="0">
                <a:solidFill>
                  <a:srgbClr val="000099"/>
                </a:solidFill>
              </a:rPr>
              <a:t> </a:t>
            </a:r>
            <a:r>
              <a:rPr lang="ru-RU" sz="2400" dirty="0">
                <a:solidFill>
                  <a:srgbClr val="000099"/>
                </a:solidFill>
              </a:rPr>
              <a:t>возьмите обстоятельство, употребив его в составленном предложении как подлежащее.</a:t>
            </a:r>
          </a:p>
          <a:p>
            <a:pPr>
              <a:lnSpc>
                <a:spcPct val="80000"/>
              </a:lnSpc>
              <a:buFontTx/>
              <a:buNone/>
            </a:pPr>
            <a:r>
              <a:rPr lang="ru-RU" sz="2400" dirty="0">
                <a:solidFill>
                  <a:srgbClr val="000099"/>
                </a:solidFill>
              </a:rPr>
              <a:t>3. Добавьте глагол из предложения </a:t>
            </a:r>
            <a:r>
              <a:rPr lang="ru-RU" sz="2400" b="1" i="1" dirty="0">
                <a:solidFill>
                  <a:srgbClr val="006600"/>
                </a:solidFill>
              </a:rPr>
              <a:t>Мама от усталости опустилась на диван.</a:t>
            </a:r>
            <a:endParaRPr lang="ru-RU" sz="2400" dirty="0">
              <a:solidFill>
                <a:srgbClr val="006600"/>
              </a:solidFill>
            </a:endParaRPr>
          </a:p>
          <a:p>
            <a:pPr>
              <a:lnSpc>
                <a:spcPct val="80000"/>
              </a:lnSpc>
              <a:buFontTx/>
              <a:buNone/>
            </a:pPr>
            <a:r>
              <a:rPr lang="ru-RU" sz="2400" dirty="0">
                <a:solidFill>
                  <a:srgbClr val="000099"/>
                </a:solidFill>
              </a:rPr>
              <a:t>4. Из предложения </a:t>
            </a:r>
            <a:r>
              <a:rPr lang="ru-RU" sz="2400" b="1" i="1" dirty="0">
                <a:solidFill>
                  <a:srgbClr val="006600"/>
                </a:solidFill>
              </a:rPr>
              <a:t>Над городом пролетел быстрокрылый самолёт</a:t>
            </a:r>
            <a:r>
              <a:rPr lang="ru-RU" sz="2400" b="1" i="1" dirty="0">
                <a:solidFill>
                  <a:srgbClr val="000099"/>
                </a:solidFill>
              </a:rPr>
              <a:t> </a:t>
            </a:r>
            <a:r>
              <a:rPr lang="ru-RU" sz="2400" dirty="0">
                <a:solidFill>
                  <a:srgbClr val="000099"/>
                </a:solidFill>
              </a:rPr>
              <a:t>возьмите обстоятельство.</a:t>
            </a:r>
          </a:p>
          <a:p>
            <a:pPr>
              <a:lnSpc>
                <a:spcPct val="80000"/>
              </a:lnSpc>
              <a:buFontTx/>
              <a:buNone/>
            </a:pPr>
            <a:r>
              <a:rPr lang="ru-RU" sz="2400" dirty="0">
                <a:solidFill>
                  <a:srgbClr val="000099"/>
                </a:solidFill>
              </a:rPr>
              <a:t>5. Запишите полученное предложение, разберите его по членам.</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ru-RU"/>
          </a:p>
        </p:txBody>
      </p:sp>
      <p:sp>
        <p:nvSpPr>
          <p:cNvPr id="32771" name="Rectangle 3"/>
          <p:cNvSpPr>
            <a:spLocks noGrp="1" noChangeArrowheads="1"/>
          </p:cNvSpPr>
          <p:nvPr>
            <p:ph type="body" idx="1"/>
          </p:nvPr>
        </p:nvSpPr>
        <p:spPr>
          <a:xfrm>
            <a:off x="685800" y="260350"/>
            <a:ext cx="7696200" cy="5226050"/>
          </a:xfrm>
        </p:spPr>
        <p:txBody>
          <a:bodyPr/>
          <a:lstStyle/>
          <a:p>
            <a:pPr algn="ctr">
              <a:buFontTx/>
              <a:buNone/>
            </a:pPr>
            <a:r>
              <a:rPr lang="ru-RU" sz="2800" b="1" u="sng">
                <a:solidFill>
                  <a:srgbClr val="800000"/>
                </a:solidFill>
              </a:rPr>
              <a:t>3.</a:t>
            </a:r>
            <a:endParaRPr lang="ru-RU" sz="2800" b="1">
              <a:solidFill>
                <a:srgbClr val="800000"/>
              </a:solidFill>
            </a:endParaRPr>
          </a:p>
          <a:p>
            <a:pPr>
              <a:buFontTx/>
              <a:buNone/>
            </a:pPr>
            <a:r>
              <a:rPr lang="ru-RU" sz="2800" b="1">
                <a:solidFill>
                  <a:srgbClr val="FF0000"/>
                </a:solidFill>
              </a:rPr>
              <a:t>Составьте из слов предложения, которые являются пословицами.</a:t>
            </a:r>
            <a:r>
              <a:rPr lang="ru-RU" sz="2800" b="1"/>
              <a:t> </a:t>
            </a:r>
            <a:endParaRPr lang="ru-RU" sz="2800"/>
          </a:p>
          <a:p>
            <a:r>
              <a:rPr lang="ru-RU" sz="2800">
                <a:solidFill>
                  <a:srgbClr val="000099"/>
                </a:solidFill>
              </a:rPr>
              <a:t>Языка, без, и, колокол, нем.</a:t>
            </a:r>
          </a:p>
          <a:p>
            <a:r>
              <a:rPr lang="ru-RU" sz="2800">
                <a:solidFill>
                  <a:srgbClr val="006600"/>
                </a:solidFill>
              </a:rPr>
              <a:t>Язык, телом, да, всем, мал, владеет.</a:t>
            </a:r>
          </a:p>
          <a:p>
            <a:r>
              <a:rPr lang="ru-RU" sz="2800">
                <a:solidFill>
                  <a:srgbClr val="CC3300"/>
                </a:solidFill>
              </a:rPr>
              <a:t>Огня, слово, жжёт, недоброе, больней.</a:t>
            </a:r>
          </a:p>
          <a:p>
            <a:r>
              <a:rPr lang="ru-RU" sz="2800">
                <a:solidFill>
                  <a:srgbClr val="800080"/>
                </a:solidFill>
              </a:rPr>
              <a:t>Слово, сердце, заморозит, бездушное.</a:t>
            </a:r>
          </a:p>
          <a:p>
            <a:r>
              <a:rPr lang="ru-RU" sz="2800">
                <a:solidFill>
                  <a:srgbClr val="006666"/>
                </a:solidFill>
              </a:rPr>
              <a:t>Толковое, стоит, слово, целкового.</a:t>
            </a:r>
          </a:p>
          <a:p>
            <a:r>
              <a:rPr lang="ru-RU" sz="2800">
                <a:solidFill>
                  <a:srgbClr val="666699"/>
                </a:solidFill>
              </a:rPr>
              <a:t>Что, слово, в, дождь, человеку, доброе, засуху.</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9" name="Rectangle 11"/>
          <p:cNvSpPr>
            <a:spLocks noGrp="1" noChangeArrowheads="1"/>
          </p:cNvSpPr>
          <p:nvPr>
            <p:ph type="title"/>
          </p:nvPr>
        </p:nvSpPr>
        <p:spPr>
          <a:xfrm>
            <a:off x="685800" y="152400"/>
            <a:ext cx="7989888" cy="5292725"/>
          </a:xfrm>
        </p:spPr>
        <p:txBody>
          <a:bodyPr/>
          <a:lstStyle/>
          <a:p>
            <a:pPr marL="838200" indent="-838200">
              <a:buFontTx/>
              <a:buAutoNum type="arabicPeriod"/>
            </a:pPr>
            <a:r>
              <a:rPr lang="ru-RU">
                <a:solidFill>
                  <a:srgbClr val="006600"/>
                </a:solidFill>
              </a:rPr>
              <a:t>Жёлтыми листьями осень щедро выстилает дороги и …</a:t>
            </a:r>
            <a:br>
              <a:rPr lang="ru-RU">
                <a:solidFill>
                  <a:srgbClr val="006600"/>
                </a:solidFill>
              </a:rPr>
            </a:br>
            <a:r>
              <a:rPr lang="ru-RU">
                <a:solidFill>
                  <a:srgbClr val="A50021"/>
                </a:solidFill>
              </a:rPr>
              <a:t>2.Тихая ночь опустилась над городом.</a:t>
            </a:r>
            <a:br>
              <a:rPr lang="ru-RU">
                <a:solidFill>
                  <a:srgbClr val="A50021"/>
                </a:solidFill>
              </a:rPr>
            </a:br>
            <a:endParaRPr lang="ru-RU">
              <a:solidFill>
                <a:srgbClr val="0066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9"/>
                                        </p:tgtEl>
                                        <p:attrNameLst>
                                          <p:attrName>style.visibility</p:attrName>
                                        </p:attrNameLst>
                                      </p:cBhvr>
                                      <p:to>
                                        <p:strVal val="visible"/>
                                      </p:to>
                                    </p:set>
                                    <p:anim calcmode="lin" valueType="num">
                                      <p:cBhvr>
                                        <p:cTn id="7" dur="1000" fill="hold"/>
                                        <p:tgtEl>
                                          <p:spTgt spid="7179"/>
                                        </p:tgtEl>
                                        <p:attrNameLst>
                                          <p:attrName>ppt_x</p:attrName>
                                        </p:attrNameLst>
                                      </p:cBhvr>
                                      <p:tavLst>
                                        <p:tav tm="0">
                                          <p:val>
                                            <p:strVal val="#ppt_x-.2"/>
                                          </p:val>
                                        </p:tav>
                                        <p:tav tm="100000">
                                          <p:val>
                                            <p:strVal val="#ppt_x"/>
                                          </p:val>
                                        </p:tav>
                                      </p:tavLst>
                                    </p:anim>
                                    <p:anim calcmode="lin" valueType="num">
                                      <p:cBhvr>
                                        <p:cTn id="8" dur="1000" fill="hold"/>
                                        <p:tgtEl>
                                          <p:spTgt spid="7179"/>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p:bldLst>
  </p:timing>
</p:sld>
</file>

<file path=ppt/theme/theme1.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256</TotalTime>
  <Words>559</Words>
  <Application>Microsoft Office PowerPoint</Application>
  <PresentationFormat>Экран (4:3)</PresentationFormat>
  <Paragraphs>74</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Пастель</vt:lpstr>
      <vt:lpstr>   Правописание безударных гласных в корне слова.</vt:lpstr>
      <vt:lpstr>Укажите причины постановки знаков препинания.</vt:lpstr>
      <vt:lpstr>Синтаксический разбор простого предложения  </vt:lpstr>
      <vt:lpstr>Цели урока:</vt:lpstr>
      <vt:lpstr>Слайд 5</vt:lpstr>
      <vt:lpstr>1.  Составьте предложение, выполнив предварительно ряд действий. 1. Из предложения Стеной стоят жёлтые колосья пшеницы возьмите определение, выраженное именем прилагательным, согласовав его с существительным листьями. 2. Из предложения Пушкин очень любил осень возьмите дополнение.   3. Добавьте обстоятельство образа действия  из предложения Осень щедро одаривает леса краской.  4. Добавьте сказуемое  из предложения Весна выстлала на лугу разноцветный ковёр. 5. Из предложения Куда ведёте нас, дороги? возьмите существительное, которое является обращением. 6. Добавьте союз и и продолжите предложение однородными членами.</vt:lpstr>
      <vt:lpstr>Слайд 7</vt:lpstr>
      <vt:lpstr>Слайд 8</vt:lpstr>
      <vt:lpstr>Жёлтыми листьями осень щедро выстилает дороги и … 2.Тихая ночь опустилась над городом. </vt:lpstr>
      <vt:lpstr>Пословицы</vt:lpstr>
      <vt:lpstr>Синтаксический разбор предложения</vt:lpstr>
      <vt:lpstr>Распространите предложения.</vt:lpstr>
      <vt:lpstr>Загадочное послание!</vt:lpstr>
      <vt:lpstr>Слайд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Синтаксический разбор простого предложения  ( 4)</dc:title>
  <dc:creator>User</dc:creator>
  <cp:lastModifiedBy>Учитель</cp:lastModifiedBy>
  <cp:revision>28</cp:revision>
  <dcterms:created xsi:type="dcterms:W3CDTF">2010-01-19T21:32:05Z</dcterms:created>
  <dcterms:modified xsi:type="dcterms:W3CDTF">2011-11-13T15:41:58Z</dcterms:modified>
</cp:coreProperties>
</file>