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5CC"/>
    <a:srgbClr val="7E02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-1" y="1335025"/>
            <a:ext cx="9147403" cy="4084204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 bwMode="invGray">
          <a:xfrm>
            <a:off x="-382" y="1728216"/>
            <a:ext cx="9144647" cy="3309112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gray">
          <a:xfrm flipV="1">
            <a:off x="0" y="5590646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 bwMode="invGray">
          <a:xfrm flipV="1">
            <a:off x="-52" y="5780270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gray">
          <a:xfrm>
            <a:off x="0" y="42672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 bwMode="invGray">
          <a:xfrm>
            <a:off x="-52" y="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0"/>
            <a:ext cx="9144000" cy="1929384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 bwMode="invGray">
          <a:xfrm>
            <a:off x="-382" y="228600"/>
            <a:ext cx="9144381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5"/>
          <p:cNvSpPr/>
          <p:nvPr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 bwMode="invGray">
          <a:xfrm>
            <a:off x="-52" y="-1972"/>
            <a:ext cx="9150672" cy="1283795"/>
            <a:chOff x="-52" y="-1972"/>
            <a:chExt cx="9150672" cy="1283795"/>
          </a:xfrm>
        </p:grpSpPr>
        <p:sp>
          <p:nvSpPr>
            <p:cNvPr id="6" name="Freeform 5"/>
            <p:cNvSpPr/>
            <p:nvPr userDrawn="1"/>
          </p:nvSpPr>
          <p:spPr bwMode="invGray">
            <a:xfrm>
              <a:off x="0" y="1"/>
              <a:ext cx="9150620" cy="128182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6"/>
            <p:cNvSpPr/>
            <p:nvPr userDrawn="1"/>
          </p:nvSpPr>
          <p:spPr bwMode="invGray">
            <a:xfrm>
              <a:off x="-52" y="-1972"/>
              <a:ext cx="9144052" cy="109417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11B2AAEE-0ECC-4F9E-94C1-A5210D63F3AE}" type="datetimeFigureOut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11B2AAEE-0ECC-4F9E-94C1-A5210D63F3AE}" type="datetimeFigureOut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196" cy="1862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 bwMode="invGray">
          <a:xfrm>
            <a:off x="-52" y="0"/>
            <a:ext cx="9153196" cy="1481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AAEE-0ECC-4F9E-94C1-A5210D63F3AE}" type="datetimeFigureOut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36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SzPct val="85000"/>
        <a:buFont typeface="Wingdings" pitchFamily="2" charset="2"/>
        <a:buChar char="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85000"/>
        <a:buFont typeface="Wingdings" pitchFamily="2" charset="2"/>
        <a:buChar char="¤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85000"/>
        <a:buFont typeface="Wingdings" pitchFamily="2" charset="2"/>
        <a:buChar char="¤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660670">
            <a:off x="331816" y="577056"/>
            <a:ext cx="7927848" cy="3545399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ПРОЦЕНТЫ КАЖДЫЙ ДЕНЬ!!!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226986">
            <a:off x="1873848" y="4505037"/>
            <a:ext cx="2495638" cy="1324767"/>
          </a:xfrm>
        </p:spPr>
        <p:txBody>
          <a:bodyPr>
            <a:noAutofit/>
          </a:bodyPr>
          <a:lstStyle/>
          <a:p>
            <a:r>
              <a:rPr lang="ru-RU" sz="4400" dirty="0" smtClean="0"/>
              <a:t>  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20%</a:t>
            </a:r>
            <a:endParaRPr lang="ru-RU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716908">
            <a:off x="1448703" y="839558"/>
            <a:ext cx="25717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50%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44121">
            <a:off x="7177970" y="1976603"/>
            <a:ext cx="14172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15%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2004364">
            <a:off x="5957443" y="5029124"/>
            <a:ext cx="2428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B05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35%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B05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5" grpId="0"/>
      <p:bldP spid="5" grpId="0"/>
      <p:bldP spid="10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55" y="273050"/>
            <a:ext cx="3166679" cy="950976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Задача 5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3104384" cy="456687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Что выгоднее купить за 1 млн. рублей? :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а) 4 облигации по 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250 тыс.рублей, каждая из которых приносит 5% годовых 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Или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б) 2 акции,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дивидент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на каждую из которых составит 25 тыс.рублей</a:t>
            </a:r>
          </a:p>
        </p:txBody>
      </p:sp>
      <p:pic>
        <p:nvPicPr>
          <p:cNvPr id="5" name="Picture 3" descr="C:\Users\1\Desktop\презинтация\obliga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928670"/>
            <a:ext cx="3968760" cy="2446342"/>
          </a:xfrm>
          <a:prstGeom prst="rect">
            <a:avLst/>
          </a:prstGeom>
          <a:noFill/>
        </p:spPr>
      </p:pic>
      <p:pic>
        <p:nvPicPr>
          <p:cNvPr id="6" name="Picture 5" descr="C:\Users\1\Desktop\презинтация\mm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86190"/>
            <a:ext cx="3929090" cy="1928826"/>
          </a:xfrm>
          <a:prstGeom prst="rect">
            <a:avLst/>
          </a:prstGeom>
          <a:noFill/>
        </p:spPr>
      </p:pic>
      <p:pic>
        <p:nvPicPr>
          <p:cNvPr id="7" name="Picture 2" descr="C:\Users\1\Desktop\презинтация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73122">
            <a:off x="288587" y="4496843"/>
            <a:ext cx="3032784" cy="2142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857364"/>
            <a:ext cx="8229600" cy="4526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1) доход от 4 облигаций: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0,05*1 000 000=50 000 руб.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2) Доход от 2 акций: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25 000*2=50 000 руб.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Казалось бы, доход одинаков и можно выбрать любой вариант. Но надо учесть, что курс акции может упасть, а доход облигации фиксирован и не меняется.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РЕШЕНИЕ:</a:t>
            </a:r>
            <a:endParaRPr lang="ru-RU" dirty="0"/>
          </a:p>
        </p:txBody>
      </p:sp>
      <p:pic>
        <p:nvPicPr>
          <p:cNvPr id="4" name="Picture 3" descr="C:\Users\1\Desktop\презинтация\obliga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785926"/>
            <a:ext cx="3129181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55" y="273050"/>
            <a:ext cx="3523869" cy="950976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ЗАДАЧА 6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428736"/>
            <a:ext cx="3071834" cy="476402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Арбуз массой 20 кг содержит 99% воды. Когда он немного усох, он стал содержать 98% воды.</a:t>
            </a: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Какова теперь масса арбуза?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714356"/>
            <a:ext cx="3000396" cy="271464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643834" y="2786058"/>
            <a:ext cx="121444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 КГ.</a:t>
            </a:r>
            <a:endParaRPr lang="ru-RU" dirty="0"/>
          </a:p>
        </p:txBody>
      </p:sp>
      <p:pic>
        <p:nvPicPr>
          <p:cNvPr id="7" name="Picture 2" descr="C:\Users\1\Desktop\презинтация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73122">
            <a:off x="1931663" y="3933695"/>
            <a:ext cx="3032784" cy="2142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643050"/>
            <a:ext cx="3214710" cy="3097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20*1=х*2</a:t>
            </a:r>
          </a:p>
          <a:p>
            <a:pPr>
              <a:buNone/>
            </a:pP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х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= 20:2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Х = 10.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РЕШЕНИЕ: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4785917" y="3072207"/>
            <a:ext cx="214472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572132" y="4000504"/>
            <a:ext cx="25717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215338" y="4071942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m.</a:t>
            </a:r>
            <a:r>
              <a:rPr lang="ru-RU" dirty="0" smtClean="0"/>
              <a:t>кг</a:t>
            </a:r>
            <a:endParaRPr lang="ru-RU" dirty="0"/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>
            <a:off x="5857884" y="3571876"/>
            <a:ext cx="2286016" cy="42862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5965835" y="3535363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857884" y="314324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357818" y="3357562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1%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357818" y="2928934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2%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215074" y="3929066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786578" y="3929066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 кг</a:t>
            </a:r>
            <a:endParaRPr lang="ru-RU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500694" y="1857364"/>
            <a:ext cx="24288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4071942"/>
            <a:ext cx="1928826" cy="174512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30" name="Прямоугольник 29"/>
          <p:cNvSpPr/>
          <p:nvPr/>
        </p:nvSpPr>
        <p:spPr>
          <a:xfrm>
            <a:off x="2357422" y="5500702"/>
            <a:ext cx="107157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 кг.</a:t>
            </a:r>
            <a:endParaRPr lang="ru-RU" dirty="0"/>
          </a:p>
        </p:txBody>
      </p:sp>
      <p:pic>
        <p:nvPicPr>
          <p:cNvPr id="31" name="Picture 4" descr="C:\Users\1\Desktop\презинтация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1742">
            <a:off x="4672713" y="4546253"/>
            <a:ext cx="3083498" cy="2073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55" y="273050"/>
            <a:ext cx="2880927" cy="950976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ЗАДАЧА 7</a:t>
            </a:r>
            <a:endParaRPr lang="ru-RU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5604714" cy="2066544"/>
          </a:xfrm>
        </p:spPr>
        <p:txBody>
          <a:bodyPr>
            <a:noAutofit/>
          </a:bodyPr>
          <a:lstStyle/>
          <a:p>
            <a:r>
              <a:rPr lang="ru-RU" sz="1800" dirty="0" smtClean="0"/>
              <a:t>Семья состоит из мужа, жены и </a:t>
            </a:r>
            <a:r>
              <a:rPr lang="ru-RU" sz="1800" dirty="0" err="1" smtClean="0"/>
              <a:t>дочери-студенки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Если бы зарплата мужа увеличилась вдвое, общий доход семьи вырос бы на 67%.</a:t>
            </a:r>
          </a:p>
          <a:p>
            <a:r>
              <a:rPr lang="ru-RU" sz="1800" dirty="0" smtClean="0"/>
              <a:t>Если бы стипендия дочери уменьшилась втрое, общий доход семьи сократился бы на 4%.</a:t>
            </a:r>
          </a:p>
          <a:p>
            <a:r>
              <a:rPr lang="ru-RU" sz="1800" dirty="0" smtClean="0"/>
              <a:t>Сколько процентов от общего дохода семьи составляет зарплата семьи?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5272" y="3491864"/>
            <a:ext cx="1784053" cy="3366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6578" y="3573061"/>
            <a:ext cx="1953899" cy="32849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2" y="3408563"/>
            <a:ext cx="2678914" cy="34494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4" y="4869273"/>
            <a:ext cx="1228988" cy="1988727"/>
          </a:xfrm>
          <a:prstGeom prst="rect">
            <a:avLst/>
          </a:prstGeom>
        </p:spPr>
      </p:pic>
      <p:pic>
        <p:nvPicPr>
          <p:cNvPr id="9" name="Picture 2" descr="C:\Users\1\Desktop\презинтация\Рисунок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73122">
            <a:off x="788655" y="4076569"/>
            <a:ext cx="3032784" cy="2142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322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Пусть Х- зарплата мужа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У- зарплата жены</a:t>
            </a:r>
          </a:p>
          <a:p>
            <a:pPr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Z-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стипендия дочери</a:t>
            </a:r>
          </a:p>
          <a:p>
            <a:pPr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А- доход семьи. </a:t>
            </a:r>
          </a:p>
          <a:p>
            <a:pPr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х+у+</a:t>
            </a:r>
            <a:r>
              <a:rPr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=А                       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х+у=А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2х+у+</a:t>
            </a:r>
            <a:r>
              <a:rPr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=1,67А</a:t>
            </a:r>
            <a:r>
              <a:rPr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А-</a:t>
            </a:r>
            <a:r>
              <a:rPr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/3=0,96А</a:t>
            </a:r>
          </a:p>
          <a:p>
            <a:pPr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х+у+</a:t>
            </a:r>
            <a:r>
              <a:rPr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/3=0,96А                2/3</a:t>
            </a:r>
            <a:r>
              <a:rPr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=0,04А ;</a:t>
            </a:r>
            <a:r>
              <a:rPr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=0,06А</a:t>
            </a:r>
          </a:p>
          <a:p>
            <a:pPr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Стипендия дочери составляет 6%от общего дохода.</a:t>
            </a:r>
          </a:p>
          <a:p>
            <a:pPr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у+</a:t>
            </a:r>
            <a:r>
              <a:rPr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z=1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,67А-2х</a:t>
            </a:r>
          </a:p>
          <a:p>
            <a:pPr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у+</a:t>
            </a:r>
            <a:r>
              <a:rPr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=А-х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А-х=1,67А-2х,        х=0,67А</a:t>
            </a:r>
          </a:p>
          <a:p>
            <a:pPr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Зарплата мужа составляет 67% от общего дохода.</a:t>
            </a:r>
          </a:p>
          <a:p>
            <a:pPr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67%+6%=73%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100%-73%=27%</a:t>
            </a:r>
          </a:p>
          <a:p>
            <a:pPr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Ответ: Зарплата жены составляет 27% от общего дохода.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РЕШЕНИЕ:</a:t>
            </a:r>
            <a:endParaRPr lang="ru-RU" dirty="0"/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214282" y="3571876"/>
            <a:ext cx="428628" cy="13573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64307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КОНЕЦ!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СПАСИБО ЗА УРОК!!!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3" descr="245f039370893bb0de372d0be419f67d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000372"/>
            <a:ext cx="421484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14290"/>
            <a:ext cx="3929090" cy="950976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</a:rPr>
              <a:t>Задача 1</a:t>
            </a:r>
            <a:endParaRPr lang="ru-RU" sz="4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1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158203">
            <a:off x="351661" y="1346330"/>
            <a:ext cx="1798644" cy="21099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628" y="1500174"/>
            <a:ext cx="3786214" cy="228601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Тетрадь стоит 20 рублей. Какое наибольшее число таких тетрадей можно купить на 370 рублей, после понижения цены на 25%?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4" descr="C:\Users\1\Desktop\презинтация\r100813135751620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8782">
            <a:off x="1195656" y="1112886"/>
            <a:ext cx="1714512" cy="2159015"/>
          </a:xfrm>
          <a:prstGeom prst="rect">
            <a:avLst/>
          </a:prstGeom>
          <a:noFill/>
        </p:spPr>
      </p:pic>
      <p:pic>
        <p:nvPicPr>
          <p:cNvPr id="7" name="Picture 3" descr="C:\Users\1\Desktop\презинтация\12ls_kletka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04618">
            <a:off x="2367389" y="1244351"/>
            <a:ext cx="1741640" cy="2138860"/>
          </a:xfrm>
          <a:prstGeom prst="rect">
            <a:avLst/>
          </a:prstGeom>
          <a:noFill/>
        </p:spPr>
      </p:pic>
      <p:sp>
        <p:nvSpPr>
          <p:cNvPr id="9" name="Блок-схема: перфолента 8"/>
          <p:cNvSpPr/>
          <p:nvPr/>
        </p:nvSpPr>
        <p:spPr>
          <a:xfrm rot="20840175">
            <a:off x="1300582" y="2771006"/>
            <a:ext cx="1928826" cy="10001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 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Picture 2" descr="C:\Users\1\Desktop\презинтация\Рисунок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756301">
            <a:off x="980812" y="4316315"/>
            <a:ext cx="2840839" cy="1955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1357298"/>
            <a:ext cx="5857916" cy="3627896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25%=0,25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20*0,25=5 (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руб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20-5=15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370:15=24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Ответ: 24 тетради.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Решение: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214678" y="3000372"/>
          <a:ext cx="642942" cy="857256"/>
        </p:xfrm>
        <a:graphic>
          <a:graphicData uri="http://schemas.openxmlformats.org/presentationml/2006/ole">
            <p:oleObj spid="_x0000_s14339" name="Формула" r:id="rId3" imgW="203040" imgH="393480" progId="">
              <p:embed/>
            </p:oleObj>
          </a:graphicData>
        </a:graphic>
      </p:graphicFrame>
      <p:pic>
        <p:nvPicPr>
          <p:cNvPr id="8" name="Picture 4" descr="C:\Users\1\Desktop\презинтация\Рисунок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62376">
            <a:off x="4754482" y="3810113"/>
            <a:ext cx="4010837" cy="2767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1" y="273050"/>
            <a:ext cx="4186237" cy="950976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ЗАДАЧА 2.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714356"/>
            <a:ext cx="3071834" cy="397820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В период распродажи магазин женской одежды установил следующие скидки на свои товары: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Группа А- 50%,</a:t>
            </a:r>
          </a:p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Группа Б- 30%,</a:t>
            </a:r>
          </a:p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Группа В- 20%.</a:t>
            </a:r>
          </a:p>
          <a:p>
            <a:endParaRPr lang="ru-RU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Сколько будет стоить платье, отнесенное к группе В, если его первоначальная стоимость составляет 4500 рублей? </a:t>
            </a:r>
          </a:p>
        </p:txBody>
      </p:sp>
      <p:pic>
        <p:nvPicPr>
          <p:cNvPr id="5" name="Picture 2" descr="C:\Users\1\Desktop\презинтация\1273854077_vechernee-plate-dlya-pozhiloj-zhenshhin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285860"/>
            <a:ext cx="2714644" cy="4017722"/>
          </a:xfrm>
          <a:prstGeom prst="rect">
            <a:avLst/>
          </a:prstGeom>
          <a:noFill/>
        </p:spPr>
      </p:pic>
      <p:pic>
        <p:nvPicPr>
          <p:cNvPr id="6" name="Picture 3" descr="C:\Users\1\Desktop\презинтация\1273854127_vechernee-plate-dlya-pozhiloj-zhenshhi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214422"/>
            <a:ext cx="2500331" cy="4024341"/>
          </a:xfrm>
          <a:prstGeom prst="rect">
            <a:avLst/>
          </a:prstGeom>
          <a:noFill/>
        </p:spPr>
      </p:pic>
      <p:pic>
        <p:nvPicPr>
          <p:cNvPr id="7" name="Picture 5" descr="C:\Users\1\Desktop\презинтация\Beth-Ditto-Floral-Print-Pocket-Dress-for-Evans-220x3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786190"/>
            <a:ext cx="2095500" cy="2857500"/>
          </a:xfrm>
          <a:prstGeom prst="rect">
            <a:avLst/>
          </a:prstGeom>
          <a:noFill/>
        </p:spPr>
      </p:pic>
      <p:sp>
        <p:nvSpPr>
          <p:cNvPr id="8" name="Блок-схема: перфолента 7"/>
          <p:cNvSpPr/>
          <p:nvPr/>
        </p:nvSpPr>
        <p:spPr>
          <a:xfrm>
            <a:off x="5715008" y="3286124"/>
            <a:ext cx="928694" cy="571504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50%</a:t>
            </a:r>
            <a:endParaRPr lang="ru-RU" dirty="0"/>
          </a:p>
        </p:txBody>
      </p:sp>
      <p:sp>
        <p:nvSpPr>
          <p:cNvPr id="9" name="Блок-схема: перфолента 8"/>
          <p:cNvSpPr/>
          <p:nvPr/>
        </p:nvSpPr>
        <p:spPr>
          <a:xfrm rot="21063958">
            <a:off x="7786710" y="4929198"/>
            <a:ext cx="1071570" cy="642942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20%</a:t>
            </a:r>
            <a:endParaRPr lang="ru-RU" dirty="0"/>
          </a:p>
        </p:txBody>
      </p:sp>
      <p:sp>
        <p:nvSpPr>
          <p:cNvPr id="10" name="Блок-схема: перфолента 9"/>
          <p:cNvSpPr/>
          <p:nvPr/>
        </p:nvSpPr>
        <p:spPr>
          <a:xfrm rot="663929">
            <a:off x="3552835" y="5162076"/>
            <a:ext cx="1000132" cy="642942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30%</a:t>
            </a:r>
            <a:endParaRPr lang="ru-RU" dirty="0"/>
          </a:p>
        </p:txBody>
      </p:sp>
      <p:pic>
        <p:nvPicPr>
          <p:cNvPr id="11" name="Picture 2" descr="C:\Users\1\Desktop\презинтация\Рисунок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756301">
            <a:off x="198025" y="4792072"/>
            <a:ext cx="2640732" cy="1955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20%=0,2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4500*0,2=900 РУБ.-СКИДКА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4500-900=3600 РУБ.</a:t>
            </a:r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ОТВЕТ:3600 РУБЛЕЙ.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РЕШЕНИЕ:</a:t>
            </a:r>
            <a:endParaRPr lang="ru-RU" dirty="0"/>
          </a:p>
        </p:txBody>
      </p:sp>
      <p:pic>
        <p:nvPicPr>
          <p:cNvPr id="4" name="Picture 4" descr="C:\Users\1\Desktop\презинтация\Рисунок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91742">
            <a:off x="4860077" y="3546684"/>
            <a:ext cx="3500461" cy="2415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85728"/>
            <a:ext cx="3829047" cy="950976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ЗАДАЧА 3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362456"/>
            <a:ext cx="3643338" cy="35667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Трехкилограммовая банка краски стоила 90 рублей.</a:t>
            </a:r>
          </a:p>
          <a:p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Производитель поднял цену краски на 20% и стал выпускать ее в новой двухкилограммовой банке.</a:t>
            </a:r>
          </a:p>
          <a:p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Сколько рублей стоит банка краски в новой упаковке?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8" descr="C:\Users\1\Desktop\презинтация\ma-15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0486" y="1915060"/>
            <a:ext cx="1611777" cy="1728254"/>
          </a:xfrm>
          <a:prstGeom prst="rect">
            <a:avLst/>
          </a:prstGeom>
          <a:noFill/>
        </p:spPr>
      </p:pic>
      <p:pic>
        <p:nvPicPr>
          <p:cNvPr id="6" name="Picture 8" descr="C:\Users\1\Desktop\презинтация\ma-15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564930"/>
            <a:ext cx="1214446" cy="13879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143504" y="3286124"/>
            <a:ext cx="1214446" cy="50006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КГ.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43702" y="3643314"/>
            <a:ext cx="928694" cy="5000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КГ.</a:t>
            </a:r>
            <a:endParaRPr lang="ru-RU" dirty="0"/>
          </a:p>
        </p:txBody>
      </p:sp>
      <p:pic>
        <p:nvPicPr>
          <p:cNvPr id="9" name="Picture 2" descr="C:\Users\1\Desktop\презинтация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9975">
            <a:off x="3965442" y="4354383"/>
            <a:ext cx="3032784" cy="2246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90:3=30 РУБЛЕЙ-СТОИЛ 1 КГ. КРАСКИ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20%=0,2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30*0,2=6 РУБЛЕЙ- НАЦЕНКА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30+6=36 РУБЛЕЙ- СТОИТ 1 КГ. КРАСКИ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36*2= 72 РУБЛЯ.</a:t>
            </a:r>
          </a:p>
          <a:p>
            <a:pPr>
              <a:buNone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Ответ: 72 рубля.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РЕШЕНИЕ:</a:t>
            </a:r>
            <a:endParaRPr lang="ru-RU" dirty="0"/>
          </a:p>
        </p:txBody>
      </p:sp>
      <p:pic>
        <p:nvPicPr>
          <p:cNvPr id="4" name="Picture 4" descr="C:\Users\1\Desktop\презинтация\Рисунок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91742">
            <a:off x="4607296" y="4201348"/>
            <a:ext cx="3500461" cy="2415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1" y="273050"/>
            <a:ext cx="4543427" cy="950976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ЗАДАЧА 4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4942" y="1428736"/>
            <a:ext cx="3283844" cy="476402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Мама вложила в сбербанк сумму</a:t>
            </a:r>
          </a:p>
          <a:p>
            <a:r>
              <a:rPr lang="ru-RU" sz="1800" dirty="0" smtClean="0"/>
              <a:t> 150 тыс. рублей под 15% годовых.</a:t>
            </a:r>
          </a:p>
          <a:p>
            <a:endParaRPr lang="ru-RU" sz="1800" dirty="0" smtClean="0"/>
          </a:p>
          <a:p>
            <a:r>
              <a:rPr lang="ru-RU" sz="1800" dirty="0" smtClean="0"/>
              <a:t>Какую сумму она получит через год?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57298"/>
            <a:ext cx="5371575" cy="3739528"/>
          </a:xfrm>
          <a:prstGeom prst="rect">
            <a:avLst/>
          </a:prstGeom>
        </p:spPr>
      </p:pic>
      <p:pic>
        <p:nvPicPr>
          <p:cNvPr id="6" name="Picture 2" descr="C:\Users\1\Desktop\презинтация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9975">
            <a:off x="5931956" y="4354383"/>
            <a:ext cx="3032784" cy="2246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15%=0,15</a:t>
            </a:r>
          </a:p>
          <a:p>
            <a:r>
              <a:rPr lang="ru-RU" dirty="0" smtClean="0"/>
              <a:t>150 000* 0,15= 22 500 РУБ.-ПРИБАВКА</a:t>
            </a:r>
          </a:p>
          <a:p>
            <a:r>
              <a:rPr lang="ru-RU" dirty="0" smtClean="0"/>
              <a:t>150 000+22 500= 172 500 РУБ.</a:t>
            </a:r>
          </a:p>
          <a:p>
            <a:pPr>
              <a:buNone/>
            </a:pPr>
            <a:r>
              <a:rPr lang="ru-RU" dirty="0" smtClean="0"/>
              <a:t>Ответ: через год получит 172 500 рублей.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ХРАНИТЕ ДЕНЬГИ В СБЕРЕГАТЕЛЬНОЙ   КАССЕ!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РЕШЕНИЕ:</a:t>
            </a:r>
            <a:endParaRPr lang="ru-RU" dirty="0"/>
          </a:p>
        </p:txBody>
      </p:sp>
      <p:pic>
        <p:nvPicPr>
          <p:cNvPr id="4" name="Picture 4" descr="C:\Users\1\Desktop\презинтация\Рисунок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91742">
            <a:off x="5837948" y="3932017"/>
            <a:ext cx="3083498" cy="1799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10271170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TS010271170</Template>
  <TotalTime>167</TotalTime>
  <Words>561</Words>
  <Application>Microsoft Office PowerPoint</Application>
  <PresentationFormat>Экран (4:3)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TS010271170</vt:lpstr>
      <vt:lpstr>Формула</vt:lpstr>
      <vt:lpstr>ПРОЦЕНТЫ КАЖДЫЙ ДЕНЬ!!!</vt:lpstr>
      <vt:lpstr>Задача 1</vt:lpstr>
      <vt:lpstr>Решение:</vt:lpstr>
      <vt:lpstr>ЗАДАЧА 2.</vt:lpstr>
      <vt:lpstr>РЕШЕНИЕ:</vt:lpstr>
      <vt:lpstr>ЗАДАЧА 3</vt:lpstr>
      <vt:lpstr>РЕШЕНИЕ:</vt:lpstr>
      <vt:lpstr>ЗАДАЧА 4</vt:lpstr>
      <vt:lpstr>РЕШЕНИЕ:</vt:lpstr>
      <vt:lpstr>Задача 5</vt:lpstr>
      <vt:lpstr>РЕШЕНИЕ:</vt:lpstr>
      <vt:lpstr>ЗАДАЧА 6</vt:lpstr>
      <vt:lpstr>РЕШЕНИЕ:</vt:lpstr>
      <vt:lpstr>ЗАДАЧА 7</vt:lpstr>
      <vt:lpstr>РЕШЕНИЕ:</vt:lpstr>
      <vt:lpstr>КОНЕЦ! СПАСИБО ЗА УРОК!!!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ПРОЦЕНТЫ КАЖДЫЙ ДЕНЬ!!!</dc:title>
  <dc:creator>1</dc:creator>
  <cp:lastModifiedBy>Admin</cp:lastModifiedBy>
  <cp:revision>19</cp:revision>
  <dcterms:created xsi:type="dcterms:W3CDTF">2011-11-13T09:21:48Z</dcterms:created>
  <dcterms:modified xsi:type="dcterms:W3CDTF">2011-11-15T18:49:01Z</dcterms:modified>
</cp:coreProperties>
</file>