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F4DF-32BA-4BB8-9E10-C65DB62FE6BE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2935-95DE-44B8-8752-3A5A0C9A3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gi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9.gi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6.gi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3344416" cy="1470025"/>
          </a:xfrm>
        </p:spPr>
        <p:txBody>
          <a:bodyPr/>
          <a:lstStyle/>
          <a:p>
            <a:r>
              <a:rPr lang="ru-RU" dirty="0" smtClean="0"/>
              <a:t>Пропорции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5112568" cy="1752600"/>
          </a:xfrm>
        </p:spPr>
        <p:txBody>
          <a:bodyPr/>
          <a:lstStyle/>
          <a:p>
            <a:r>
              <a:rPr lang="ru-RU" dirty="0" smtClean="0"/>
              <a:t>Понятие, свойство, решение</a:t>
            </a:r>
            <a:endParaRPr lang="ru-RU" dirty="0"/>
          </a:p>
        </p:txBody>
      </p:sp>
      <p:pic>
        <p:nvPicPr>
          <p:cNvPr id="4" name="Рисунок 3" descr="0_6f440_29d6b097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980151"/>
            <a:ext cx="6228184" cy="5877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8438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Пропорции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83568" y="5589240"/>
            <a:ext cx="7848872" cy="824955"/>
          </a:xfrm>
        </p:spPr>
        <p:txBody>
          <a:bodyPr>
            <a:normAutofit fontScale="85000" lnSpcReduction="20000"/>
          </a:bodyPr>
          <a:lstStyle/>
          <a:p>
            <a:pPr marL="95250" indent="260350" algn="ctr">
              <a:buNone/>
              <a:tabLst>
                <a:tab pos="355600" algn="l"/>
              </a:tabLst>
            </a:pPr>
            <a:r>
              <a:rPr lang="ru-RU" b="1" dirty="0" smtClean="0">
                <a:solidFill>
                  <a:srgbClr val="C00000"/>
                </a:solidFill>
              </a:rPr>
              <a:t>Равенство двух отношений называется пропорцией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40466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Пятнадцать рабочих выполняют 27 деталей задень. Двадцать рабочих  выполняют за день 36 таких же деталей.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700808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Составьте пропорции из однородных величин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ru-RU" b="1" dirty="0" smtClean="0"/>
              <a:t>Отношение рабочих                        Отношение выполненных деталей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Упростим оба отношения                     и     </a:t>
            </a:r>
          </a:p>
          <a:p>
            <a:pPr marL="342900" indent="-342900">
              <a:lnSpc>
                <a:spcPct val="200000"/>
              </a:lnSpc>
              <a:buAutoNum type="arabicPeriod" startAt="2"/>
            </a:pPr>
            <a:r>
              <a:rPr lang="ru-RU" dirty="0" smtClean="0"/>
              <a:t>Получается, что </a:t>
            </a:r>
            <a:r>
              <a:rPr lang="ru-RU" b="1" dirty="0" smtClean="0"/>
              <a:t>отношение количества рабочих равно отношению количества деталей выполненных этими рабочими</a:t>
            </a:r>
          </a:p>
          <a:p>
            <a:pPr marL="342900" indent="-342900">
              <a:lnSpc>
                <a:spcPct val="200000"/>
              </a:lnSpc>
              <a:buAutoNum type="arabicPeriod" startAt="2"/>
            </a:pPr>
            <a:r>
              <a:rPr lang="ru-RU" u="sng" dirty="0" smtClean="0"/>
              <a:t>Такое равенство называют </a:t>
            </a:r>
            <a:r>
              <a:rPr lang="ru-RU" b="1" u="sng" dirty="0" smtClean="0"/>
              <a:t>пропорцией</a:t>
            </a:r>
            <a:r>
              <a:rPr lang="ru-RU" u="sng" dirty="0" smtClean="0"/>
              <a:t>, а величины </a:t>
            </a:r>
            <a:r>
              <a:rPr lang="ru-RU" b="1" u="sng" dirty="0" smtClean="0"/>
              <a:t>пропорциональными</a:t>
            </a:r>
            <a:r>
              <a:rPr lang="ru-RU" u="sng" dirty="0" smtClean="0"/>
              <a:t>.</a:t>
            </a:r>
            <a:endParaRPr lang="ru-RU" u="sng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75856" y="2060848"/>
          <a:ext cx="402332" cy="692905"/>
        </p:xfrm>
        <a:graphic>
          <a:graphicData uri="http://schemas.openxmlformats.org/presentationml/2006/ole">
            <p:oleObj spid="_x0000_s1026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668344" y="2060848"/>
          <a:ext cx="402332" cy="692905"/>
        </p:xfrm>
        <a:graphic>
          <a:graphicData uri="http://schemas.openxmlformats.org/presentationml/2006/ole">
            <p:oleObj spid="_x0000_s1027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779912" y="2852936"/>
          <a:ext cx="847725" cy="693737"/>
        </p:xfrm>
        <a:graphic>
          <a:graphicData uri="http://schemas.openxmlformats.org/presentationml/2006/ole">
            <p:oleObj spid="_x0000_s1028" name="Формула" r:id="rId6" imgW="48240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220072" y="2852936"/>
          <a:ext cx="847725" cy="693737"/>
        </p:xfrm>
        <a:graphic>
          <a:graphicData uri="http://schemas.openxmlformats.org/presentationml/2006/ole">
            <p:oleObj spid="_x0000_s1029" name="Формула" r:id="rId7" imgW="482400" imgH="393480" progId="Equation.3">
              <p:embed/>
            </p:oleObj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376988" y="4005263"/>
          <a:ext cx="981075" cy="693737"/>
        </p:xfrm>
        <a:graphic>
          <a:graphicData uri="http://schemas.openxmlformats.org/presentationml/2006/ole">
            <p:oleObj spid="_x0000_s1030" name="Формула" r:id="rId8" imgW="558720" imgH="393480" progId="Equation.3">
              <p:embed/>
            </p:oleObj>
          </a:graphicData>
        </a:graphic>
      </p:graphicFrame>
      <p:pic>
        <p:nvPicPr>
          <p:cNvPr id="15" name="Рисунок 14" descr="work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02327" y="2852936"/>
            <a:ext cx="1241673" cy="1110202"/>
          </a:xfrm>
          <a:prstGeom prst="rect">
            <a:avLst/>
          </a:prstGeom>
        </p:spPr>
      </p:pic>
      <p:pic>
        <p:nvPicPr>
          <p:cNvPr id="16" name="Рисунок 15" descr="Рисунок1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5538975"/>
            <a:ext cx="1440160" cy="1319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8438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Пропорции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63888" y="404664"/>
            <a:ext cx="5040560" cy="824955"/>
          </a:xfrm>
        </p:spPr>
        <p:txBody>
          <a:bodyPr>
            <a:normAutofit fontScale="85000" lnSpcReduction="20000"/>
          </a:bodyPr>
          <a:lstStyle/>
          <a:p>
            <a:pPr marL="95250" indent="260350" algn="ctr">
              <a:buNone/>
              <a:tabLst>
                <a:tab pos="355600" algn="l"/>
              </a:tabLs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Равенство двух отношений называется пропорцией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Рисунок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5538975"/>
            <a:ext cx="1440160" cy="13190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31640" y="148478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Являются ли пропорцией равенства?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920304" y="2061468"/>
          <a:ext cx="936625" cy="693738"/>
        </p:xfrm>
        <a:graphic>
          <a:graphicData uri="http://schemas.openxmlformats.org/presentationml/2006/ole">
            <p:oleObj spid="_x0000_s5127" name="Формула" r:id="rId5" imgW="533160" imgH="39348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339752" y="2204864"/>
          <a:ext cx="1944216" cy="370505"/>
        </p:xfrm>
        <a:graphic>
          <a:graphicData uri="http://schemas.openxmlformats.org/presentationml/2006/ole">
            <p:oleObj spid="_x0000_s5128" name="Формула" r:id="rId6" imgW="939600" imgH="177480" progId="Equation.3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477891" y="2061468"/>
          <a:ext cx="981075" cy="693738"/>
        </p:xfrm>
        <a:graphic>
          <a:graphicData uri="http://schemas.openxmlformats.org/presentationml/2006/ole">
            <p:oleObj spid="_x0000_s5129" name="Формула" r:id="rId7" imgW="558720" imgH="39348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5796136" y="2204864"/>
          <a:ext cx="1944216" cy="370505"/>
        </p:xfrm>
        <a:graphic>
          <a:graphicData uri="http://schemas.openxmlformats.org/presentationml/2006/ole">
            <p:oleObj spid="_x0000_s5130" name="Формула" r:id="rId8" imgW="939600" imgH="17748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2924944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Допишите такое число так, чтобы равенство было пропорцией?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1109663" y="3877890"/>
          <a:ext cx="1014065" cy="1018073"/>
        </p:xfrm>
        <a:graphic>
          <a:graphicData uri="http://schemas.openxmlformats.org/presentationml/2006/ole">
            <p:oleObj spid="_x0000_s5131" name="Формула" r:id="rId9" imgW="457200" imgH="457200" progId="Equation.3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3635896" y="3933056"/>
          <a:ext cx="1181100" cy="1019175"/>
        </p:xfrm>
        <a:graphic>
          <a:graphicData uri="http://schemas.openxmlformats.org/presentationml/2006/ole">
            <p:oleObj spid="_x0000_s5132" name="Формула" r:id="rId10" imgW="533160" imgH="457200" progId="Equation.3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5868144" y="4005064"/>
          <a:ext cx="1912938" cy="565150"/>
        </p:xfrm>
        <a:graphic>
          <a:graphicData uri="http://schemas.openxmlformats.org/presentationml/2006/ole">
            <p:oleObj spid="_x0000_s5133" name="Формула" r:id="rId11" imgW="863280" imgH="2538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19672" y="5013176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данных чисел составьте верные пропорции:  4; 5; 8; 10.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3682752" cy="126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Члены пропорции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2276872"/>
            <a:ext cx="3826768" cy="1036712"/>
          </a:xfrm>
        </p:spPr>
        <p:txBody>
          <a:bodyPr>
            <a:normAutofit/>
          </a:bodyPr>
          <a:lstStyle/>
          <a:p>
            <a:pPr marL="357188" indent="1270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 : b = c:  d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43808" y="2276872"/>
            <a:ext cx="1008112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436096" y="2276872"/>
            <a:ext cx="108012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35699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Крайние члены пропорции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3563888" y="2996952"/>
            <a:ext cx="1296144" cy="4320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788024" y="2996952"/>
            <a:ext cx="1224136" cy="4320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3635896" y="2276872"/>
            <a:ext cx="108012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644008" y="2276872"/>
            <a:ext cx="108012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9752" y="1484784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Средние члены пропорции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427984" y="1988840"/>
            <a:ext cx="432048" cy="5040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88024" y="1988840"/>
            <a:ext cx="432048" cy="5040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07904" y="548680"/>
          <a:ext cx="1860933" cy="504056"/>
        </p:xfrm>
        <a:graphic>
          <a:graphicData uri="http://schemas.openxmlformats.org/presentationml/2006/ole">
            <p:oleObj spid="_x0000_s2050" name="Формула" r:id="rId4" imgW="660240" imgH="177480" progId="Equation.3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6012160" y="548680"/>
          <a:ext cx="2254250" cy="504825"/>
        </p:xfrm>
        <a:graphic>
          <a:graphicData uri="http://schemas.openxmlformats.org/presentationml/2006/ole">
            <p:oleObj spid="_x0000_s2051" name="Формула" r:id="rId5" imgW="799920" imgH="17748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71600" y="4365104"/>
            <a:ext cx="7200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свойство пропорции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Произведение средних членов пропорции равно произведению средних членов пропорции.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79912" y="3861048"/>
          <a:ext cx="1790700" cy="504825"/>
        </p:xfrm>
        <a:graphic>
          <a:graphicData uri="http://schemas.openxmlformats.org/presentationml/2006/ole">
            <p:oleObj spid="_x0000_s2052" name="Формула" r:id="rId6" imgW="634680" imgH="17748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63888" y="5733256"/>
          <a:ext cx="2232248" cy="605162"/>
        </p:xfrm>
        <a:graphic>
          <a:graphicData uri="http://schemas.openxmlformats.org/presentationml/2006/ole">
            <p:oleObj spid="_x0000_s2053" name="Формула" r:id="rId7" imgW="660240" imgH="177480" progId="Equation.3">
              <p:embed/>
            </p:oleObj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 flipH="1" flipV="1">
            <a:off x="827584" y="1772816"/>
            <a:ext cx="2016224" cy="1656184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971600" y="1844824"/>
            <a:ext cx="1728192" cy="180020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1259632" y="2132856"/>
          <a:ext cx="1181100" cy="1114425"/>
        </p:xfrm>
        <a:graphic>
          <a:graphicData uri="http://schemas.openxmlformats.org/presentationml/2006/ole">
            <p:oleObj spid="_x0000_s2054" name="Формула" r:id="rId8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3682752" cy="126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пропорции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635896" y="404664"/>
            <a:ext cx="49685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свойство пропорции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Произведение средних членов пропорции равно произведению средних членов пропорции.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043608" y="1628800"/>
          <a:ext cx="1760537" cy="1343025"/>
        </p:xfrm>
        <a:graphic>
          <a:graphicData uri="http://schemas.openxmlformats.org/presentationml/2006/ole">
            <p:oleObj spid="_x0000_s3077" name="Формула" r:id="rId4" imgW="520560" imgH="393480" progId="Equation.3">
              <p:embed/>
            </p:oleObj>
          </a:graphicData>
        </a:graphic>
      </p:graphicFrame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2915816" y="1484784"/>
            <a:ext cx="5544616" cy="15841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Найдем значение неизвестного члена пропорции используя основное свойство</a:t>
            </a:r>
            <a:endParaRPr lang="ru-RU" sz="2400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827584" y="3356992"/>
          <a:ext cx="2790825" cy="606425"/>
        </p:xfrm>
        <a:graphic>
          <a:graphicData uri="http://schemas.openxmlformats.org/presentationml/2006/ole">
            <p:oleObj spid="_x0000_s3078" name="Формула" r:id="rId5" imgW="825480" imgH="177480" progId="Equation.3">
              <p:embed/>
            </p:oleObj>
          </a:graphicData>
        </a:graphic>
      </p:graphicFrame>
      <p:sp>
        <p:nvSpPr>
          <p:cNvPr id="28" name="Содержимое 21"/>
          <p:cNvSpPr txBox="1">
            <a:spLocks/>
          </p:cNvSpPr>
          <p:nvPr/>
        </p:nvSpPr>
        <p:spPr>
          <a:xfrm>
            <a:off x="3599384" y="2996952"/>
            <a:ext cx="4861048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найти неизвестный множитель, нужно произведение разделить на известный множитель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2411760" y="4581128"/>
          <a:ext cx="2189163" cy="1343025"/>
        </p:xfrm>
        <a:graphic>
          <a:graphicData uri="http://schemas.openxmlformats.org/presentationml/2006/ole">
            <p:oleObj spid="_x0000_s3079" name="Формула" r:id="rId6" imgW="647640" imgH="393480" progId="Equation.3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6012160" y="4869160"/>
          <a:ext cx="1158875" cy="606425"/>
        </p:xfrm>
        <a:graphic>
          <a:graphicData uri="http://schemas.openxmlformats.org/presentationml/2006/ole">
            <p:oleObj spid="_x0000_s3080" name="Формула" r:id="rId7" imgW="342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3682752" cy="126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пропорции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635896" y="404664"/>
            <a:ext cx="49685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свойство пропорции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Произведение средних членов пропорции равно произведению средних членов пропорции.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979488" y="1628775"/>
          <a:ext cx="1889125" cy="1343025"/>
        </p:xfrm>
        <a:graphic>
          <a:graphicData uri="http://schemas.openxmlformats.org/presentationml/2006/ole">
            <p:oleObj spid="_x0000_s4098" name="Формула" r:id="rId4" imgW="558720" imgH="393480" progId="Equation.3">
              <p:embed/>
            </p:oleObj>
          </a:graphicData>
        </a:graphic>
      </p:graphicFrame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2915816" y="1484784"/>
            <a:ext cx="5544616" cy="15841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Найдем значение неизвестного члена пропорции используя основное свойство</a:t>
            </a:r>
            <a:endParaRPr lang="ru-RU" sz="2400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741363" y="3357563"/>
          <a:ext cx="2962275" cy="606425"/>
        </p:xfrm>
        <a:graphic>
          <a:graphicData uri="http://schemas.openxmlformats.org/presentationml/2006/ole">
            <p:oleObj spid="_x0000_s4099" name="Формула" r:id="rId5" imgW="876240" imgH="177480" progId="Equation.3">
              <p:embed/>
            </p:oleObj>
          </a:graphicData>
        </a:graphic>
      </p:graphicFrame>
      <p:sp>
        <p:nvSpPr>
          <p:cNvPr id="28" name="Содержимое 21"/>
          <p:cNvSpPr txBox="1">
            <a:spLocks/>
          </p:cNvSpPr>
          <p:nvPr/>
        </p:nvSpPr>
        <p:spPr>
          <a:xfrm>
            <a:off x="3599384" y="2996952"/>
            <a:ext cx="4861048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найти неизвестный множитель, нужно произведение разделить на известный множитель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2347913" y="4581525"/>
          <a:ext cx="2317750" cy="1343025"/>
        </p:xfrm>
        <a:graphic>
          <a:graphicData uri="http://schemas.openxmlformats.org/presentationml/2006/ole">
            <p:oleObj spid="_x0000_s4100" name="Формула" r:id="rId6" imgW="685800" imgH="393480" progId="Equation.3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5883275" y="4868863"/>
          <a:ext cx="1416050" cy="606425"/>
        </p:xfrm>
        <a:graphic>
          <a:graphicData uri="http://schemas.openxmlformats.org/presentationml/2006/ole">
            <p:oleObj spid="_x0000_s4101" name="Формула" r:id="rId7" imgW="4190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39552" y="188640"/>
            <a:ext cx="8064896" cy="6408712"/>
          </a:xfrm>
          <a:prstGeom prst="roundRect">
            <a:avLst/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-756592" y="0"/>
            <a:ext cx="4248472" cy="14127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0" cmpd="tri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3682752" cy="126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пропорции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635896" y="404664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 неизвестный член пропорции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ph idx="1"/>
          </p:nvPr>
        </p:nvGraphicFramePr>
        <p:xfrm>
          <a:off x="1187624" y="1916832"/>
          <a:ext cx="935385" cy="909402"/>
        </p:xfrm>
        <a:graphic>
          <a:graphicData uri="http://schemas.openxmlformats.org/presentationml/2006/ole">
            <p:oleObj spid="_x0000_s6150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1130300" y="3213100"/>
          <a:ext cx="1050925" cy="909638"/>
        </p:xfrm>
        <a:graphic>
          <a:graphicData uri="http://schemas.openxmlformats.org/presentationml/2006/ole">
            <p:oleObj spid="_x0000_s6151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087438" y="4652963"/>
          <a:ext cx="1109662" cy="909637"/>
        </p:xfrm>
        <a:graphic>
          <a:graphicData uri="http://schemas.openxmlformats.org/presentationml/2006/ole">
            <p:oleObj spid="_x0000_s6152" name="Формула" r:id="rId6" imgW="482400" imgH="39348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635896" y="2132856"/>
          <a:ext cx="2501180" cy="518026"/>
        </p:xfrm>
        <a:graphic>
          <a:graphicData uri="http://schemas.openxmlformats.org/presentationml/2006/ole">
            <p:oleObj spid="_x0000_s6153" name="Формула" r:id="rId7" imgW="863280" imgH="177480" progId="Equation.3">
              <p:embed/>
            </p:oleObj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3565525" y="3429000"/>
          <a:ext cx="2352675" cy="517525"/>
        </p:xfrm>
        <a:graphic>
          <a:graphicData uri="http://schemas.openxmlformats.org/presentationml/2006/ole">
            <p:oleObj spid="_x0000_s6154" name="Формула" r:id="rId8" imgW="812520" imgH="17748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563888" y="4869160"/>
          <a:ext cx="2352675" cy="517525"/>
        </p:xfrm>
        <a:graphic>
          <a:graphicData uri="http://schemas.openxmlformats.org/presentationml/2006/ole">
            <p:oleObj spid="_x0000_s6155" name="Формула" r:id="rId9" imgW="812520" imgH="177480" progId="Equation.3">
              <p:embed/>
            </p:oleObj>
          </a:graphicData>
        </a:graphic>
      </p:graphicFrame>
      <p:pic>
        <p:nvPicPr>
          <p:cNvPr id="19" name="Рисунок 18" descr="Рисунок11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6444208" y="2924944"/>
            <a:ext cx="1878884" cy="2018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207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Пропорции</vt:lpstr>
      <vt:lpstr>Пропорции</vt:lpstr>
      <vt:lpstr>Пропорции</vt:lpstr>
      <vt:lpstr>Члены пропорции</vt:lpstr>
      <vt:lpstr>Решение пропорции</vt:lpstr>
      <vt:lpstr>Решение пропорции</vt:lpstr>
      <vt:lpstr>Решение пропорции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Пропорции</dc:title>
  <dc:creator>Учитель</dc:creator>
  <cp:lastModifiedBy>Учитель</cp:lastModifiedBy>
  <cp:revision>8</cp:revision>
  <dcterms:created xsi:type="dcterms:W3CDTF">2012-07-06T13:21:35Z</dcterms:created>
  <dcterms:modified xsi:type="dcterms:W3CDTF">2012-07-09T06:05:46Z</dcterms:modified>
</cp:coreProperties>
</file>