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0F389"/>
    <a:srgbClr val="E7EB3D"/>
    <a:srgbClr val="A7F8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16685-46D5-4199-8564-A43ACFFC1E50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B7F01-88F3-4E3C-BE53-4FDC49DCB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jpeg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2195736" y="-963488"/>
            <a:ext cx="7920880" cy="5688632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99917">
            <a:off x="3661969" y="884391"/>
            <a:ext cx="4894312" cy="1470025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Процент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006600"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907059">
            <a:off x="4080395" y="2043044"/>
            <a:ext cx="4315401" cy="1752600"/>
          </a:xfrm>
        </p:spPr>
        <p:txBody>
          <a:bodyPr/>
          <a:lstStyle/>
          <a:p>
            <a:r>
              <a:rPr lang="ru-RU" dirty="0" smtClean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Понятие, определение, решение задач</a:t>
            </a:r>
            <a:endParaRPr lang="ru-RU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graphicFrame>
        <p:nvGraphicFramePr>
          <p:cNvPr id="5" name="Group 131"/>
          <p:cNvGraphicFramePr>
            <a:graphicFrameLocks/>
          </p:cNvGraphicFramePr>
          <p:nvPr/>
        </p:nvGraphicFramePr>
        <p:xfrm>
          <a:off x="0" y="2178000"/>
          <a:ext cx="3995936" cy="4680000"/>
        </p:xfrm>
        <a:graphic>
          <a:graphicData uri="http://schemas.openxmlformats.org/drawingml/2006/table">
            <a:tbl>
              <a:tblPr/>
              <a:tblGrid>
                <a:gridCol w="398965"/>
                <a:gridCol w="400537"/>
                <a:gridCol w="398965"/>
                <a:gridCol w="400536"/>
                <a:gridCol w="398965"/>
                <a:gridCol w="398965"/>
                <a:gridCol w="400537"/>
                <a:gridCol w="398965"/>
                <a:gridCol w="400536"/>
                <a:gridCol w="398965"/>
              </a:tblGrid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9876162">
            <a:off x="623005" y="61627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876162">
            <a:off x="4295413" y="5368802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9876162">
            <a:off x="4223405" y="-31798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876162">
            <a:off x="7548379" y="5558719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3" descr="3c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000939"/>
            <a:ext cx="3384798" cy="2857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5940152" y="-963488"/>
            <a:ext cx="4176464" cy="3240360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355939">
            <a:off x="6300192" y="274638"/>
            <a:ext cx="2386608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ЗУН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006600"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84138" indent="45085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Знать и уметь находить:</a:t>
            </a:r>
          </a:p>
          <a:p>
            <a:pPr marL="84138" indent="45085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называют «Процентом»;</a:t>
            </a:r>
          </a:p>
          <a:p>
            <a:pPr marL="84138" indent="45085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нахождения: дроби от числа, числа по значению дроби и нахождения части от числа;</a:t>
            </a:r>
          </a:p>
          <a:p>
            <a:pPr marL="84138" indent="45085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нахождения процентов от числа, числа по значению процентов, сколько процентов одно число составляет от другого.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876162">
            <a:off x="155460" y="544267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876162">
            <a:off x="8111837" y="4360690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9876162">
            <a:off x="4511438" y="-17581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876162">
            <a:off x="7548379" y="6016873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3" descr="3c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9402" y="5157192"/>
            <a:ext cx="1584598" cy="133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179512" y="2492896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FFA3"/>
                </a:solidFill>
                <a:latin typeface="Times New Roman" pitchFamily="18" charset="0"/>
              </a:rPr>
              <a:t>1. Найдите:</a:t>
            </a:r>
          </a:p>
        </p:txBody>
      </p:sp>
      <p:sp>
        <p:nvSpPr>
          <p:cNvPr id="129" name="Text Box 29"/>
          <p:cNvSpPr txBox="1">
            <a:spLocks noChangeArrowheads="1"/>
          </p:cNvSpPr>
          <p:nvPr/>
        </p:nvSpPr>
        <p:spPr bwMode="auto">
          <a:xfrm>
            <a:off x="5219700" y="811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A3"/>
                </a:solidFill>
                <a:latin typeface="Times New Roman" pitchFamily="18" charset="0"/>
              </a:rPr>
              <a:t>2. Найдите число, если:</a:t>
            </a:r>
          </a:p>
        </p:txBody>
      </p:sp>
      <p:sp>
        <p:nvSpPr>
          <p:cNvPr id="134" name="AutoShape 57"/>
          <p:cNvSpPr>
            <a:spLocks noChangeArrowheads="1"/>
          </p:cNvSpPr>
          <p:nvPr/>
        </p:nvSpPr>
        <p:spPr bwMode="auto">
          <a:xfrm>
            <a:off x="4932363" y="155575"/>
            <a:ext cx="3933825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Проверьте себя:</a:t>
            </a:r>
          </a:p>
        </p:txBody>
      </p:sp>
      <p:sp>
        <p:nvSpPr>
          <p:cNvPr id="135" name="AutoShape 59"/>
          <p:cNvSpPr>
            <a:spLocks noChangeArrowheads="1"/>
          </p:cNvSpPr>
          <p:nvPr/>
        </p:nvSpPr>
        <p:spPr bwMode="auto">
          <a:xfrm>
            <a:off x="179388" y="155575"/>
            <a:ext cx="3933825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FFFF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Математический диктант</a:t>
            </a:r>
          </a:p>
        </p:txBody>
      </p:sp>
      <p:grpSp>
        <p:nvGrpSpPr>
          <p:cNvPr id="136" name="Group 60"/>
          <p:cNvGrpSpPr>
            <a:grpSpLocks/>
          </p:cNvGrpSpPr>
          <p:nvPr/>
        </p:nvGrpSpPr>
        <p:grpSpPr bwMode="auto">
          <a:xfrm>
            <a:off x="251520" y="3068960"/>
            <a:ext cx="2051050" cy="822325"/>
            <a:chOff x="0" y="210"/>
            <a:chExt cx="1292" cy="518"/>
          </a:xfrm>
        </p:grpSpPr>
        <p:sp>
          <p:nvSpPr>
            <p:cNvPr id="137" name="Text Box 61"/>
            <p:cNvSpPr txBox="1">
              <a:spLocks noChangeArrowheads="1"/>
            </p:cNvSpPr>
            <p:nvPr/>
          </p:nvSpPr>
          <p:spPr bwMode="auto">
            <a:xfrm>
              <a:off x="0" y="300"/>
              <a:ext cx="1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Times New Roman" pitchFamily="18" charset="0"/>
                </a:rPr>
                <a:t>а)          от  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36</a:t>
              </a:r>
              <a:endParaRPr lang="ru-RU" sz="2400" b="1" dirty="0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38" name="Group 62"/>
            <p:cNvGrpSpPr>
              <a:grpSpLocks/>
            </p:cNvGrpSpPr>
            <p:nvPr/>
          </p:nvGrpSpPr>
          <p:grpSpPr bwMode="auto">
            <a:xfrm>
              <a:off x="295" y="210"/>
              <a:ext cx="318" cy="518"/>
              <a:chOff x="959" y="194"/>
              <a:chExt cx="318" cy="518"/>
            </a:xfrm>
          </p:grpSpPr>
          <p:sp>
            <p:nvSpPr>
              <p:cNvPr id="139" name="Text Box 63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0" name="Line 64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" name="Text Box 65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9</a:t>
                </a:r>
              </a:p>
            </p:txBody>
          </p:sp>
        </p:grpSp>
      </p:grpSp>
      <p:grpSp>
        <p:nvGrpSpPr>
          <p:cNvPr id="142" name="Group 72"/>
          <p:cNvGrpSpPr>
            <a:grpSpLocks/>
          </p:cNvGrpSpPr>
          <p:nvPr/>
        </p:nvGrpSpPr>
        <p:grpSpPr bwMode="auto">
          <a:xfrm>
            <a:off x="251520" y="4077072"/>
            <a:ext cx="2051050" cy="822325"/>
            <a:chOff x="0" y="210"/>
            <a:chExt cx="1292" cy="518"/>
          </a:xfrm>
        </p:grpSpPr>
        <p:sp>
          <p:nvSpPr>
            <p:cNvPr id="143" name="Text Box 73"/>
            <p:cNvSpPr txBox="1">
              <a:spLocks noChangeArrowheads="1"/>
            </p:cNvSpPr>
            <p:nvPr/>
          </p:nvSpPr>
          <p:spPr bwMode="auto">
            <a:xfrm>
              <a:off x="0" y="300"/>
              <a:ext cx="1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Times New Roman" pitchFamily="18" charset="0"/>
                </a:rPr>
                <a:t>б)          от  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3</a:t>
              </a:r>
              <a:r>
                <a:rPr lang="ru-RU" sz="2400" b="1" dirty="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endParaRPr lang="ru-RU" sz="2400" b="1" dirty="0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44" name="Group 74"/>
            <p:cNvGrpSpPr>
              <a:grpSpLocks/>
            </p:cNvGrpSpPr>
            <p:nvPr/>
          </p:nvGrpSpPr>
          <p:grpSpPr bwMode="auto">
            <a:xfrm>
              <a:off x="295" y="210"/>
              <a:ext cx="318" cy="518"/>
              <a:chOff x="959" y="194"/>
              <a:chExt cx="318" cy="518"/>
            </a:xfrm>
          </p:grpSpPr>
          <p:sp>
            <p:nvSpPr>
              <p:cNvPr id="145" name="Text Box 75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6" name="Line 76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Text Box 77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>
                    <a:solidFill>
                      <a:schemeClr val="bg1"/>
                    </a:solidFill>
                    <a:latin typeface="Times New Roman" pitchFamily="18" charset="0"/>
                  </a:rPr>
                  <a:t>6</a:t>
                </a:r>
              </a:p>
            </p:txBody>
          </p:sp>
        </p:grpSp>
      </p:grpSp>
      <p:grpSp>
        <p:nvGrpSpPr>
          <p:cNvPr id="148" name="Group 78"/>
          <p:cNvGrpSpPr>
            <a:grpSpLocks/>
          </p:cNvGrpSpPr>
          <p:nvPr/>
        </p:nvGrpSpPr>
        <p:grpSpPr bwMode="auto">
          <a:xfrm>
            <a:off x="251520" y="5085184"/>
            <a:ext cx="2051050" cy="822325"/>
            <a:chOff x="0" y="210"/>
            <a:chExt cx="1292" cy="518"/>
          </a:xfrm>
        </p:grpSpPr>
        <p:sp>
          <p:nvSpPr>
            <p:cNvPr id="149" name="Text Box 79"/>
            <p:cNvSpPr txBox="1">
              <a:spLocks noChangeArrowheads="1"/>
            </p:cNvSpPr>
            <p:nvPr/>
          </p:nvSpPr>
          <p:spPr bwMode="auto">
            <a:xfrm>
              <a:off x="0" y="300"/>
              <a:ext cx="1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Times New Roman" pitchFamily="18" charset="0"/>
                </a:rPr>
                <a:t>в)          от  </a:t>
              </a:r>
              <a:r>
                <a:rPr lang="ru-RU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45</a:t>
              </a:r>
              <a:endParaRPr lang="ru-RU" sz="2400" b="1" dirty="0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50" name="Group 80"/>
            <p:cNvGrpSpPr>
              <a:grpSpLocks/>
            </p:cNvGrpSpPr>
            <p:nvPr/>
          </p:nvGrpSpPr>
          <p:grpSpPr bwMode="auto">
            <a:xfrm>
              <a:off x="295" y="210"/>
              <a:ext cx="318" cy="518"/>
              <a:chOff x="959" y="194"/>
              <a:chExt cx="318" cy="518"/>
            </a:xfrm>
          </p:grpSpPr>
          <p:sp>
            <p:nvSpPr>
              <p:cNvPr id="151" name="Text Box 81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52" name="Line 82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Text Box 83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dirty="0">
                    <a:solidFill>
                      <a:schemeClr val="bg1"/>
                    </a:solidFill>
                    <a:latin typeface="Times New Roman" pitchFamily="18" charset="0"/>
                  </a:rPr>
                  <a:t>15</a:t>
                </a:r>
              </a:p>
            </p:txBody>
          </p:sp>
        </p:grpSp>
      </p:grpSp>
      <p:grpSp>
        <p:nvGrpSpPr>
          <p:cNvPr id="154" name="Group 84"/>
          <p:cNvGrpSpPr>
            <a:grpSpLocks/>
          </p:cNvGrpSpPr>
          <p:nvPr/>
        </p:nvGrpSpPr>
        <p:grpSpPr bwMode="auto">
          <a:xfrm>
            <a:off x="251520" y="6035675"/>
            <a:ext cx="2051050" cy="822325"/>
            <a:chOff x="0" y="210"/>
            <a:chExt cx="1292" cy="518"/>
          </a:xfrm>
        </p:grpSpPr>
        <p:sp>
          <p:nvSpPr>
            <p:cNvPr id="155" name="Text Box 85"/>
            <p:cNvSpPr txBox="1">
              <a:spLocks noChangeArrowheads="1"/>
            </p:cNvSpPr>
            <p:nvPr/>
          </p:nvSpPr>
          <p:spPr bwMode="auto">
            <a:xfrm>
              <a:off x="0" y="300"/>
              <a:ext cx="12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Times New Roman" pitchFamily="18" charset="0"/>
                </a:rPr>
                <a:t>г)          от  </a:t>
              </a:r>
              <a:r>
                <a:rPr lang="ru-RU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27</a:t>
              </a:r>
              <a:endParaRPr lang="ru-RU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grpSp>
          <p:nvGrpSpPr>
            <p:cNvPr id="156" name="Group 86"/>
            <p:cNvGrpSpPr>
              <a:grpSpLocks/>
            </p:cNvGrpSpPr>
            <p:nvPr/>
          </p:nvGrpSpPr>
          <p:grpSpPr bwMode="auto">
            <a:xfrm>
              <a:off x="295" y="210"/>
              <a:ext cx="318" cy="518"/>
              <a:chOff x="959" y="194"/>
              <a:chExt cx="318" cy="518"/>
            </a:xfrm>
          </p:grpSpPr>
          <p:sp>
            <p:nvSpPr>
              <p:cNvPr id="157" name="Text Box 87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58" name="Line 88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" name="Text Box 89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160" name="Group 90"/>
          <p:cNvGrpSpPr>
            <a:grpSpLocks/>
          </p:cNvGrpSpPr>
          <p:nvPr/>
        </p:nvGrpSpPr>
        <p:grpSpPr bwMode="auto">
          <a:xfrm>
            <a:off x="5364163" y="1341438"/>
            <a:ext cx="3313112" cy="822325"/>
            <a:chOff x="113" y="1933"/>
            <a:chExt cx="2087" cy="518"/>
          </a:xfrm>
        </p:grpSpPr>
        <p:sp>
          <p:nvSpPr>
            <p:cNvPr id="161" name="Text Box 91"/>
            <p:cNvSpPr txBox="1">
              <a:spLocks noChangeArrowheads="1"/>
            </p:cNvSpPr>
            <p:nvPr/>
          </p:nvSpPr>
          <p:spPr bwMode="auto">
            <a:xfrm>
              <a:off x="113" y="2027"/>
              <a:ext cx="2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  <a:latin typeface="Times New Roman" pitchFamily="18" charset="0"/>
                </a:rPr>
                <a:t>а)           его равны  9</a:t>
              </a:r>
              <a:endParaRPr lang="ru-RU" sz="2400" b="1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62" name="Group 92"/>
            <p:cNvGrpSpPr>
              <a:grpSpLocks/>
            </p:cNvGrpSpPr>
            <p:nvPr/>
          </p:nvGrpSpPr>
          <p:grpSpPr bwMode="auto">
            <a:xfrm>
              <a:off x="430" y="1933"/>
              <a:ext cx="318" cy="518"/>
              <a:chOff x="959" y="194"/>
              <a:chExt cx="318" cy="518"/>
            </a:xfrm>
          </p:grpSpPr>
          <p:sp>
            <p:nvSpPr>
              <p:cNvPr id="163" name="Text Box 93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64" name="Line 94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Text Box 95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8</a:t>
                </a:r>
              </a:p>
            </p:txBody>
          </p:sp>
        </p:grpSp>
      </p:grpSp>
      <p:grpSp>
        <p:nvGrpSpPr>
          <p:cNvPr id="166" name="Group 96"/>
          <p:cNvGrpSpPr>
            <a:grpSpLocks/>
          </p:cNvGrpSpPr>
          <p:nvPr/>
        </p:nvGrpSpPr>
        <p:grpSpPr bwMode="auto">
          <a:xfrm>
            <a:off x="5435600" y="2681288"/>
            <a:ext cx="3313113" cy="822325"/>
            <a:chOff x="113" y="1933"/>
            <a:chExt cx="2087" cy="518"/>
          </a:xfrm>
        </p:grpSpPr>
        <p:sp>
          <p:nvSpPr>
            <p:cNvPr id="167" name="Text Box 97"/>
            <p:cNvSpPr txBox="1">
              <a:spLocks noChangeArrowheads="1"/>
            </p:cNvSpPr>
            <p:nvPr/>
          </p:nvSpPr>
          <p:spPr bwMode="auto">
            <a:xfrm>
              <a:off x="113" y="2027"/>
              <a:ext cx="2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  <a:latin typeface="Times New Roman" pitchFamily="18" charset="0"/>
                </a:rPr>
                <a:t>б)           его равны  28</a:t>
              </a:r>
              <a:endParaRPr lang="ru-RU" sz="2400" b="1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68" name="Group 98"/>
            <p:cNvGrpSpPr>
              <a:grpSpLocks/>
            </p:cNvGrpSpPr>
            <p:nvPr/>
          </p:nvGrpSpPr>
          <p:grpSpPr bwMode="auto">
            <a:xfrm>
              <a:off x="430" y="1933"/>
              <a:ext cx="318" cy="518"/>
              <a:chOff x="959" y="194"/>
              <a:chExt cx="318" cy="518"/>
            </a:xfrm>
          </p:grpSpPr>
          <p:sp>
            <p:nvSpPr>
              <p:cNvPr id="169" name="Text Box 99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70" name="Line 100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1" name="Text Box 101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7</a:t>
                </a:r>
              </a:p>
            </p:txBody>
          </p:sp>
        </p:grpSp>
      </p:grpSp>
      <p:grpSp>
        <p:nvGrpSpPr>
          <p:cNvPr id="172" name="Group 102"/>
          <p:cNvGrpSpPr>
            <a:grpSpLocks/>
          </p:cNvGrpSpPr>
          <p:nvPr/>
        </p:nvGrpSpPr>
        <p:grpSpPr bwMode="auto">
          <a:xfrm>
            <a:off x="5435600" y="4049713"/>
            <a:ext cx="3313113" cy="822325"/>
            <a:chOff x="113" y="1933"/>
            <a:chExt cx="2087" cy="518"/>
          </a:xfrm>
        </p:grpSpPr>
        <p:sp>
          <p:nvSpPr>
            <p:cNvPr id="173" name="Text Box 103"/>
            <p:cNvSpPr txBox="1">
              <a:spLocks noChangeArrowheads="1"/>
            </p:cNvSpPr>
            <p:nvPr/>
          </p:nvSpPr>
          <p:spPr bwMode="auto">
            <a:xfrm>
              <a:off x="113" y="2027"/>
              <a:ext cx="2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  <a:latin typeface="Times New Roman" pitchFamily="18" charset="0"/>
                </a:rPr>
                <a:t>в)           его равны  60</a:t>
              </a:r>
              <a:endParaRPr lang="ru-RU" sz="2400" b="1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74" name="Group 104"/>
            <p:cNvGrpSpPr>
              <a:grpSpLocks/>
            </p:cNvGrpSpPr>
            <p:nvPr/>
          </p:nvGrpSpPr>
          <p:grpSpPr bwMode="auto">
            <a:xfrm>
              <a:off x="430" y="1933"/>
              <a:ext cx="318" cy="518"/>
              <a:chOff x="959" y="194"/>
              <a:chExt cx="318" cy="518"/>
            </a:xfrm>
          </p:grpSpPr>
          <p:sp>
            <p:nvSpPr>
              <p:cNvPr id="175" name="Text Box 105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76" name="Line 106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" name="Text Box 107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15</a:t>
                </a:r>
              </a:p>
            </p:txBody>
          </p:sp>
        </p:grpSp>
      </p:grpSp>
      <p:grpSp>
        <p:nvGrpSpPr>
          <p:cNvPr id="178" name="Group 108"/>
          <p:cNvGrpSpPr>
            <a:grpSpLocks/>
          </p:cNvGrpSpPr>
          <p:nvPr/>
        </p:nvGrpSpPr>
        <p:grpSpPr bwMode="auto">
          <a:xfrm>
            <a:off x="5435600" y="5414963"/>
            <a:ext cx="3313113" cy="822325"/>
            <a:chOff x="113" y="1933"/>
            <a:chExt cx="2087" cy="518"/>
          </a:xfrm>
        </p:grpSpPr>
        <p:sp>
          <p:nvSpPr>
            <p:cNvPr id="179" name="Text Box 109"/>
            <p:cNvSpPr txBox="1">
              <a:spLocks noChangeArrowheads="1"/>
            </p:cNvSpPr>
            <p:nvPr/>
          </p:nvSpPr>
          <p:spPr bwMode="auto">
            <a:xfrm>
              <a:off x="113" y="2027"/>
              <a:ext cx="20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  <a:latin typeface="Times New Roman" pitchFamily="18" charset="0"/>
                </a:rPr>
                <a:t>г)           его равны  42</a:t>
              </a:r>
              <a:endParaRPr lang="ru-RU" sz="2400" b="1">
                <a:solidFill>
                  <a:srgbClr val="FFFFA3"/>
                </a:solidFill>
                <a:latin typeface="Times New Roman" pitchFamily="18" charset="0"/>
              </a:endParaRPr>
            </a:p>
          </p:txBody>
        </p:sp>
        <p:grpSp>
          <p:nvGrpSpPr>
            <p:cNvPr id="180" name="Group 110"/>
            <p:cNvGrpSpPr>
              <a:grpSpLocks/>
            </p:cNvGrpSpPr>
            <p:nvPr/>
          </p:nvGrpSpPr>
          <p:grpSpPr bwMode="auto">
            <a:xfrm>
              <a:off x="430" y="1933"/>
              <a:ext cx="318" cy="518"/>
              <a:chOff x="959" y="194"/>
              <a:chExt cx="318" cy="518"/>
            </a:xfrm>
          </p:grpSpPr>
          <p:sp>
            <p:nvSpPr>
              <p:cNvPr id="181" name="Text Box 111"/>
              <p:cNvSpPr txBox="1">
                <a:spLocks noChangeArrowheads="1"/>
              </p:cNvSpPr>
              <p:nvPr/>
            </p:nvSpPr>
            <p:spPr bwMode="auto">
              <a:xfrm>
                <a:off x="959" y="19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14</a:t>
                </a:r>
              </a:p>
            </p:txBody>
          </p:sp>
          <p:sp>
            <p:nvSpPr>
              <p:cNvPr id="182" name="Line 112"/>
              <p:cNvSpPr>
                <a:spLocks noChangeShapeType="1"/>
              </p:cNvSpPr>
              <p:nvPr/>
            </p:nvSpPr>
            <p:spPr bwMode="auto">
              <a:xfrm>
                <a:off x="975" y="460"/>
                <a:ext cx="272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3" name="Text Box 113"/>
              <p:cNvSpPr txBox="1">
                <a:spLocks noChangeArrowheads="1"/>
              </p:cNvSpPr>
              <p:nvPr/>
            </p:nvSpPr>
            <p:spPr bwMode="auto">
              <a:xfrm>
                <a:off x="959" y="424"/>
                <a:ext cx="31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184" name="Объект 183"/>
          <p:cNvGraphicFramePr>
            <a:graphicFrameLocks noChangeAspect="1"/>
          </p:cNvGraphicFramePr>
          <p:nvPr/>
        </p:nvGraphicFramePr>
        <p:xfrm>
          <a:off x="2339752" y="3068960"/>
          <a:ext cx="2219011" cy="772914"/>
        </p:xfrm>
        <a:graphic>
          <a:graphicData uri="http://schemas.openxmlformats.org/presentationml/2006/ole">
            <p:oleObj spid="_x0000_s1026" name="Формула" r:id="rId4" imgW="1130040" imgH="393480" progId="Equation.3">
              <p:embed/>
            </p:oleObj>
          </a:graphicData>
        </a:graphic>
      </p:graphicFrame>
      <p:sp>
        <p:nvSpPr>
          <p:cNvPr id="185" name="TextBox 184"/>
          <p:cNvSpPr txBox="1"/>
          <p:nvPr/>
        </p:nvSpPr>
        <p:spPr>
          <a:xfrm>
            <a:off x="251520" y="980728"/>
            <a:ext cx="3240360" cy="1021556"/>
          </a:xfrm>
          <a:prstGeom prst="wedgeRoundRectCallout">
            <a:avLst>
              <a:gd name="adj1" fmla="val 1696"/>
              <a:gd name="adj2" fmla="val 110214"/>
              <a:gd name="adj3" fmla="val 16667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найти дробь от числа, нужно это число умножить на дробь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6" name="Объект 185"/>
          <p:cNvGraphicFramePr>
            <a:graphicFrameLocks noChangeAspect="1"/>
          </p:cNvGraphicFramePr>
          <p:nvPr/>
        </p:nvGraphicFramePr>
        <p:xfrm>
          <a:off x="2339752" y="4077072"/>
          <a:ext cx="2243137" cy="773113"/>
        </p:xfrm>
        <a:graphic>
          <a:graphicData uri="http://schemas.openxmlformats.org/presentationml/2006/ole">
            <p:oleObj spid="_x0000_s1027" name="Формула" r:id="rId5" imgW="1143000" imgH="393480" progId="Equation.3">
              <p:embed/>
            </p:oleObj>
          </a:graphicData>
        </a:graphic>
      </p:graphicFrame>
      <p:graphicFrame>
        <p:nvGraphicFramePr>
          <p:cNvPr id="187" name="Объект 186"/>
          <p:cNvGraphicFramePr>
            <a:graphicFrameLocks noChangeAspect="1"/>
          </p:cNvGraphicFramePr>
          <p:nvPr/>
        </p:nvGraphicFramePr>
        <p:xfrm>
          <a:off x="2290763" y="5013325"/>
          <a:ext cx="2341562" cy="773113"/>
        </p:xfrm>
        <a:graphic>
          <a:graphicData uri="http://schemas.openxmlformats.org/presentationml/2006/ole">
            <p:oleObj spid="_x0000_s1028" name="Формула" r:id="rId6" imgW="1193760" imgH="393480" progId="Equation.3">
              <p:embed/>
            </p:oleObj>
          </a:graphicData>
        </a:graphic>
      </p:graphicFrame>
      <p:graphicFrame>
        <p:nvGraphicFramePr>
          <p:cNvPr id="188" name="Объект 187"/>
          <p:cNvGraphicFramePr>
            <a:graphicFrameLocks noChangeAspect="1"/>
          </p:cNvGraphicFramePr>
          <p:nvPr/>
        </p:nvGraphicFramePr>
        <p:xfrm>
          <a:off x="2305050" y="6084888"/>
          <a:ext cx="2265363" cy="773112"/>
        </p:xfrm>
        <a:graphic>
          <a:graphicData uri="http://schemas.openxmlformats.org/presentationml/2006/ole">
            <p:oleObj spid="_x0000_s1029" name="Формула" r:id="rId7" imgW="1155600" imgH="393480" progId="Equation.3">
              <p:embed/>
            </p:oleObj>
          </a:graphicData>
        </a:graphic>
      </p:graphicFrame>
      <p:sp>
        <p:nvSpPr>
          <p:cNvPr id="189" name="TextBox 188"/>
          <p:cNvSpPr txBox="1"/>
          <p:nvPr/>
        </p:nvSpPr>
        <p:spPr>
          <a:xfrm>
            <a:off x="2123728" y="1988840"/>
            <a:ext cx="3456384" cy="1021556"/>
          </a:xfrm>
          <a:prstGeom prst="wedgeRoundRectCallout">
            <a:avLst>
              <a:gd name="adj1" fmla="val 43419"/>
              <a:gd name="adj2" fmla="val -119676"/>
              <a:gd name="adj3" fmla="val 16667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найти число по значению его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броби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нужно значение разделить на дробь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0" name="Объект 189"/>
          <p:cNvGraphicFramePr>
            <a:graphicFrameLocks noChangeAspect="1"/>
          </p:cNvGraphicFramePr>
          <p:nvPr/>
        </p:nvGraphicFramePr>
        <p:xfrm>
          <a:off x="6444208" y="2060848"/>
          <a:ext cx="1944687" cy="773113"/>
        </p:xfrm>
        <a:graphic>
          <a:graphicData uri="http://schemas.openxmlformats.org/presentationml/2006/ole">
            <p:oleObj spid="_x0000_s1030" name="Формула" r:id="rId8" imgW="990360" imgH="393480" progId="Equation.3">
              <p:embed/>
            </p:oleObj>
          </a:graphicData>
        </a:graphic>
      </p:graphicFrame>
      <p:graphicFrame>
        <p:nvGraphicFramePr>
          <p:cNvPr id="191" name="Объект 190"/>
          <p:cNvGraphicFramePr>
            <a:graphicFrameLocks noChangeAspect="1"/>
          </p:cNvGraphicFramePr>
          <p:nvPr/>
        </p:nvGraphicFramePr>
        <p:xfrm>
          <a:off x="6444208" y="3284984"/>
          <a:ext cx="2293937" cy="773112"/>
        </p:xfrm>
        <a:graphic>
          <a:graphicData uri="http://schemas.openxmlformats.org/presentationml/2006/ole">
            <p:oleObj spid="_x0000_s1031" name="Формула" r:id="rId9" imgW="1168200" imgH="393480" progId="Equation.3">
              <p:embed/>
            </p:oleObj>
          </a:graphicData>
        </a:graphic>
      </p:graphicFrame>
      <p:graphicFrame>
        <p:nvGraphicFramePr>
          <p:cNvPr id="192" name="Объект 191"/>
          <p:cNvGraphicFramePr>
            <a:graphicFrameLocks noChangeAspect="1"/>
          </p:cNvGraphicFramePr>
          <p:nvPr/>
        </p:nvGraphicFramePr>
        <p:xfrm>
          <a:off x="6477000" y="4725144"/>
          <a:ext cx="2667000" cy="773113"/>
        </p:xfrm>
        <a:graphic>
          <a:graphicData uri="http://schemas.openxmlformats.org/presentationml/2006/ole">
            <p:oleObj spid="_x0000_s1032" name="Формула" r:id="rId10" imgW="1358640" imgH="393480" progId="Equation.3">
              <p:embed/>
            </p:oleObj>
          </a:graphicData>
        </a:graphic>
      </p:graphicFrame>
      <p:graphicFrame>
        <p:nvGraphicFramePr>
          <p:cNvPr id="193" name="Объект 192"/>
          <p:cNvGraphicFramePr>
            <a:graphicFrameLocks noChangeAspect="1"/>
          </p:cNvGraphicFramePr>
          <p:nvPr/>
        </p:nvGraphicFramePr>
        <p:xfrm>
          <a:off x="6444208" y="6084888"/>
          <a:ext cx="2243137" cy="773112"/>
        </p:xfrm>
        <a:graphic>
          <a:graphicData uri="http://schemas.openxmlformats.org/presentationml/2006/ole">
            <p:oleObj spid="_x0000_s1033" name="Формула" r:id="rId11" imgW="1143000" imgH="393480" progId="Equation.3">
              <p:embed/>
            </p:oleObj>
          </a:graphicData>
        </a:graphic>
      </p:graphicFrame>
      <p:sp>
        <p:nvSpPr>
          <p:cNvPr id="194" name="Скругленный прямоугольник 193"/>
          <p:cNvSpPr/>
          <p:nvPr/>
        </p:nvSpPr>
        <p:spPr>
          <a:xfrm>
            <a:off x="1043608" y="1844824"/>
            <a:ext cx="7056784" cy="4464496"/>
          </a:xfrm>
          <a:prstGeom prst="roundRect">
            <a:avLst/>
          </a:prstGeom>
          <a:solidFill>
            <a:srgbClr val="F0F389"/>
          </a:solidFill>
          <a:ln w="1143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Отметка «5» –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задания верно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Отметка «4» –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6,7 заданий верно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Отметка «3» –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4,5  заданий верно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9" grpId="0"/>
      <p:bldP spid="134" grpId="0" animBg="1"/>
      <p:bldP spid="185" grpId="0" animBg="1"/>
      <p:bldP spid="189" grpId="0" animBg="1"/>
      <p:bldP spid="1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971600" y="188640"/>
            <a:ext cx="7560839" cy="6469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8F8F8"/>
              </a:gs>
              <a:gs pos="100000">
                <a:srgbClr val="FFFF99"/>
              </a:gs>
            </a:gsLst>
            <a:lin ang="5400000" scaled="1"/>
          </a:gradFill>
          <a:ln w="38100" cmpd="dbl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663300"/>
                </a:solidFill>
              </a:rPr>
              <a:t>Прочитайте предложения:</a:t>
            </a: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323528" y="1133475"/>
            <a:ext cx="8568952" cy="6469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Всхожесть семян составляет </a:t>
            </a:r>
            <a:r>
              <a:rPr lang="ru-RU" sz="2800" b="1" dirty="0" smtClean="0">
                <a:solidFill>
                  <a:srgbClr val="663300"/>
                </a:solidFill>
              </a:rPr>
              <a:t>  </a:t>
            </a:r>
            <a:r>
              <a:rPr lang="ru-RU" sz="2800" b="1" dirty="0">
                <a:solidFill>
                  <a:srgbClr val="663300"/>
                </a:solidFill>
              </a:rPr>
              <a:t>98 </a:t>
            </a:r>
            <a:r>
              <a:rPr lang="ru-RU" sz="3200" b="1" dirty="0">
                <a:solidFill>
                  <a:srgbClr val="006600"/>
                </a:solidFill>
              </a:rPr>
              <a:t>процентов</a:t>
            </a:r>
            <a:r>
              <a:rPr lang="ru-RU" sz="28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23528" y="2132856"/>
            <a:ext cx="8568952" cy="6469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663300"/>
                </a:solidFill>
              </a:rPr>
              <a:t>Концентрация раствора кислоты – 50 </a:t>
            </a:r>
            <a:r>
              <a:rPr lang="ru-RU" sz="3200" b="1" dirty="0">
                <a:solidFill>
                  <a:srgbClr val="006600"/>
                </a:solidFill>
              </a:rPr>
              <a:t>процентов</a:t>
            </a:r>
            <a:r>
              <a:rPr lang="ru-RU" sz="2800" b="1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3528" y="3140968"/>
            <a:ext cx="8640959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3300"/>
                </a:solidFill>
              </a:rPr>
              <a:t>В выборах президента России приняли участие 65 </a:t>
            </a:r>
            <a:r>
              <a:rPr lang="ru-RU" sz="3200" b="1">
                <a:solidFill>
                  <a:srgbClr val="006600"/>
                </a:solidFill>
              </a:rPr>
              <a:t>процентов</a:t>
            </a:r>
            <a:r>
              <a:rPr lang="ru-RU" sz="2800" b="1">
                <a:solidFill>
                  <a:srgbClr val="663300"/>
                </a:solidFill>
              </a:rPr>
              <a:t> избирателей.</a:t>
            </a: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323528" y="4725144"/>
            <a:ext cx="8568952" cy="1123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8F8F8"/>
              </a:gs>
            </a:gsLst>
            <a:lin ang="2700000" scaled="1"/>
          </a:gradFill>
          <a:ln w="38100" cmpd="dbl" algn="ctr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3300"/>
                </a:solidFill>
              </a:rPr>
              <a:t>Кандидат А набрал 48 </a:t>
            </a:r>
            <a:r>
              <a:rPr lang="ru-RU" sz="3200" b="1">
                <a:solidFill>
                  <a:srgbClr val="006600"/>
                </a:solidFill>
              </a:rPr>
              <a:t>процентов</a:t>
            </a:r>
            <a:r>
              <a:rPr lang="ru-RU" sz="2800" b="1">
                <a:solidFill>
                  <a:srgbClr val="663300"/>
                </a:solidFill>
              </a:rPr>
              <a:t> голосов избирателей, принявших участие в выборах.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0" y="908720"/>
            <a:ext cx="5796136" cy="5472608"/>
          </a:xfrm>
          <a:prstGeom prst="verticalScroll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indent="12700">
              <a:lnSpc>
                <a:spcPct val="90000"/>
              </a:lnSpc>
              <a:spcBef>
                <a:spcPct val="20000"/>
              </a:spcBef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В ПЕРЕВОДЕ С ЛАТЫНИ «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ПРОЦЕНТ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» - </a:t>
            </a:r>
            <a:r>
              <a:rPr lang="en-US" sz="3200" b="1" dirty="0" smtClean="0">
                <a:solidFill>
                  <a:srgbClr val="663300"/>
                </a:solidFill>
                <a:latin typeface="Times New Roman" pitchFamily="18" charset="0"/>
              </a:rPr>
              <a:t>pro centum (</a:t>
            </a:r>
            <a:r>
              <a:rPr lang="ru-RU" sz="3200" b="1" dirty="0" smtClean="0">
                <a:solidFill>
                  <a:srgbClr val="663300"/>
                </a:solidFill>
                <a:latin typeface="Times New Roman" pitchFamily="18" charset="0"/>
              </a:rPr>
              <a:t>перевод: на сто) -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СОТАЯ ЧАСТЬ ЧИСЛА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   БЫЛА ПРИДУМАНА СПЕЦИАЛЬНАЯ ЗАПИСЬ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: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%</a:t>
            </a:r>
          </a:p>
        </p:txBody>
      </p:sp>
      <p:graphicFrame>
        <p:nvGraphicFramePr>
          <p:cNvPr id="8" name="Group 131"/>
          <p:cNvGraphicFramePr>
            <a:graphicFrameLocks/>
          </p:cNvGraphicFramePr>
          <p:nvPr/>
        </p:nvGraphicFramePr>
        <p:xfrm>
          <a:off x="5148064" y="1628800"/>
          <a:ext cx="3995936" cy="4680000"/>
        </p:xfrm>
        <a:graphic>
          <a:graphicData uri="http://schemas.openxmlformats.org/drawingml/2006/table">
            <a:tbl>
              <a:tblPr/>
              <a:tblGrid>
                <a:gridCol w="398965"/>
                <a:gridCol w="400537"/>
                <a:gridCol w="398965"/>
                <a:gridCol w="400536"/>
                <a:gridCol w="398965"/>
                <a:gridCol w="398965"/>
                <a:gridCol w="400537"/>
                <a:gridCol w="398965"/>
                <a:gridCol w="400536"/>
                <a:gridCol w="398965"/>
              </a:tblGrid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A7F8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12160" y="2996952"/>
          <a:ext cx="2481536" cy="1569492"/>
        </p:xfrm>
        <a:graphic>
          <a:graphicData uri="http://schemas.openxmlformats.org/presentationml/2006/ole">
            <p:oleObj spid="_x0000_s2051" name="Формула" r:id="rId6" imgW="62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4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5508104" y="-963488"/>
            <a:ext cx="4608512" cy="3384376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899917">
            <a:off x="5318154" y="236320"/>
            <a:ext cx="4894312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Определение</a:t>
            </a: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3528" y="332656"/>
          <a:ext cx="4680520" cy="1209880"/>
        </p:xfrm>
        <a:graphic>
          <a:graphicData uri="http://schemas.openxmlformats.org/presentationml/2006/ole">
            <p:oleObj spid="_x0000_s3074" name="Формула" r:id="rId4" imgW="152388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844824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 1 % от 200,   от рубля, от килограмма, от дециметра, часа.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996952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 5 % от 300,  от 120, от тонны, от метра, от часа.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1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645024"/>
            <a:ext cx="3384376" cy="2833431"/>
          </a:xfrm>
          <a:prstGeom prst="rect">
            <a:avLst/>
          </a:prstGeom>
        </p:spPr>
      </p:pic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323528" y="3645024"/>
            <a:ext cx="5400600" cy="302403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СОТАЯ ЧАСТЬ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–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1%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ДЕСЯТАЯ ЧАСТЬ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–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10%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ПЯТАЯ ЧАСТЬ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–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20%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ЧЕТВЁРТАЯ ЧАСТЬ ЧИСЛА – 25%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ПОЛОВИНА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– 50%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ТРИ ЧЕТВЕРТИ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– 75%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5004048" y="-963488"/>
            <a:ext cx="5112568" cy="3600400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899917">
            <a:off x="5481756" y="288027"/>
            <a:ext cx="2998559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Решение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задач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260648"/>
            <a:ext cx="5652120" cy="110424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609600" indent="-609600">
              <a:buFontTx/>
              <a:buBlip>
                <a:blip r:embed="rId3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НА НАХОЖДЕНИЕ ПРОЦЕНТОВ ОТ ЧИСЛА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25 % от 36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132856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1 (дробный).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Переведем проценты в дробь.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Найдем дробь от числа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9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66775" y="2708275"/>
          <a:ext cx="1919288" cy="773113"/>
        </p:xfrm>
        <a:graphic>
          <a:graphicData uri="http://schemas.openxmlformats.org/presentationml/2006/ole">
            <p:oleObj spid="_x0000_s4098" name="Формула" r:id="rId4" imgW="97776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200150" y="3933825"/>
          <a:ext cx="1171575" cy="773113"/>
        </p:xfrm>
        <a:graphic>
          <a:graphicData uri="http://schemas.openxmlformats.org/presentationml/2006/ole">
            <p:oleObj spid="_x0000_s4099" name="Формула" r:id="rId5" imgW="5968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3140968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2 (пропорциональный).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Составим пропорцию.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Найдем Неизвестный член пропорции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9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302250" y="3752850"/>
          <a:ext cx="1320800" cy="847725"/>
        </p:xfrm>
        <a:graphic>
          <a:graphicData uri="http://schemas.openxmlformats.org/presentationml/2006/ole">
            <p:oleObj spid="_x0000_s4100" name="Формула" r:id="rId6" imgW="672840" imgH="43164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065713" y="5229225"/>
          <a:ext cx="1771650" cy="773113"/>
        </p:xfrm>
        <a:graphic>
          <a:graphicData uri="http://schemas.openxmlformats.org/presentationml/2006/ole">
            <p:oleObj spid="_x0000_s4101" name="Формула" r:id="rId7" imgW="901440" imgH="393480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V="1">
            <a:off x="49320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7322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5004048" y="-963488"/>
            <a:ext cx="5112568" cy="3600400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899917">
            <a:off x="5481756" y="288027"/>
            <a:ext cx="2998559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Решение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задач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0"/>
            <a:ext cx="5652120" cy="1595021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609600" indent="-609600">
              <a:buFontTx/>
              <a:buBlip>
                <a:blip r:embed="rId3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НА НАХОЖДЕНИЕ ЧИСЛА ПО ЗНАЧЕНИЮ ЕГО ПРОЦЕНТОВ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число, 25 % от которого равны 36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636912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1 (дробный).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Переведем проценты в дробь.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Найдем число по значению дроби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144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82241" y="3283570"/>
          <a:ext cx="1919288" cy="773113"/>
        </p:xfrm>
        <a:graphic>
          <a:graphicData uri="http://schemas.openxmlformats.org/presentationml/2006/ole">
            <p:oleObj spid="_x0000_s5122" name="Формула" r:id="rId4" imgW="97776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966788" y="4508500"/>
          <a:ext cx="1471612" cy="773113"/>
        </p:xfrm>
        <a:graphic>
          <a:graphicData uri="http://schemas.openxmlformats.org/presentationml/2006/ole">
            <p:oleObj spid="_x0000_s5123" name="Формула" r:id="rId5" imgW="74916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3140968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2 (пропорциональный).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Составим пропорцию.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Найдем Неизвестный член пропорции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144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364163" y="3776663"/>
          <a:ext cx="1195387" cy="798512"/>
        </p:xfrm>
        <a:graphic>
          <a:graphicData uri="http://schemas.openxmlformats.org/presentationml/2006/ole">
            <p:oleObj spid="_x0000_s5124" name="Формула" r:id="rId6" imgW="609480" imgH="4060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865688" y="5229225"/>
          <a:ext cx="2171700" cy="773113"/>
        </p:xfrm>
        <a:graphic>
          <a:graphicData uri="http://schemas.openxmlformats.org/presentationml/2006/ole">
            <p:oleObj spid="_x0000_s5125" name="Формула" r:id="rId7" imgW="1104840" imgH="393480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V="1">
            <a:off x="49320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7322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но 2 2"/>
          <p:cNvSpPr/>
          <p:nvPr/>
        </p:nvSpPr>
        <p:spPr>
          <a:xfrm>
            <a:off x="5004048" y="-963488"/>
            <a:ext cx="5112568" cy="3600400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899917">
            <a:off x="5481756" y="288027"/>
            <a:ext cx="2998559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Решение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задач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0"/>
            <a:ext cx="5868144" cy="110424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609600" indent="-609600">
              <a:buFontTx/>
              <a:buBlip>
                <a:blip r:embed="rId3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НА НАХОЖДЕНИЕ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ПРОЦЕНТНОГО ОТНОШЕНИЯ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Найти, сколько процентов  12 составляет от 30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636912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1 (дробный).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Составим отношение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Умножим отношение на 100%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81113" y="3282950"/>
          <a:ext cx="920750" cy="773113"/>
        </p:xfrm>
        <a:graphic>
          <a:graphicData uri="http://schemas.openxmlformats.org/presentationml/2006/ole">
            <p:oleObj spid="_x0000_s6146" name="Формула" r:id="rId4" imgW="46980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028700" y="4508500"/>
          <a:ext cx="1347788" cy="773113"/>
        </p:xfrm>
        <a:graphic>
          <a:graphicData uri="http://schemas.openxmlformats.org/presentationml/2006/ole">
            <p:oleObj spid="_x0000_s6147" name="Формула" r:id="rId5" imgW="68580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3140968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2 (пропорциональный).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Составим пропорцию.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Найдем Неизвестный член пропорции</a:t>
            </a: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302250" y="3752850"/>
          <a:ext cx="1319213" cy="847725"/>
        </p:xfrm>
        <a:graphic>
          <a:graphicData uri="http://schemas.openxmlformats.org/presentationml/2006/ole">
            <p:oleObj spid="_x0000_s6148" name="Формула" r:id="rId6" imgW="672840" imgH="43164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940300" y="5229225"/>
          <a:ext cx="2020888" cy="773113"/>
        </p:xfrm>
        <a:graphic>
          <a:graphicData uri="http://schemas.openxmlformats.org/presentationml/2006/ole">
            <p:oleObj spid="_x0000_s6149" name="Формула" r:id="rId7" imgW="1028520" imgH="393480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V="1">
            <a:off x="49320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732240" y="3861048"/>
            <a:ext cx="0" cy="5040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836712"/>
            <a:ext cx="9144000" cy="6021288"/>
          </a:xfrm>
          <a:prstGeom prst="roundRect">
            <a:avLst/>
          </a:prstGeom>
          <a:solidFill>
            <a:schemeClr val="bg1"/>
          </a:solidFill>
          <a:ln w="2540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254000" h="203200"/>
            <a:bevelB w="2540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0"/>
            <a:ext cx="5868144" cy="1595021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609600" indent="-609600"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004048" y="-963488"/>
            <a:ext cx="5112568" cy="3600400"/>
          </a:xfrm>
          <a:prstGeom prst="irregularSeal2">
            <a:avLst/>
          </a:prstGeom>
          <a:solidFill>
            <a:srgbClr val="A7F814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899917">
            <a:off x="4300049" y="408769"/>
            <a:ext cx="4192604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Проверь</a:t>
            </a:r>
            <a:r>
              <a:rPr kumimoji="0" lang="ru-RU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себя</a:t>
            </a:r>
            <a:endParaRPr kumimoji="0" lang="ru-RU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006600"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512" y="1700808"/>
          <a:ext cx="8352928" cy="49834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314"/>
                <a:gridCol w="2624150"/>
                <a:gridCol w="792088"/>
                <a:gridCol w="3384376"/>
              </a:tblGrid>
              <a:tr h="1623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Нахождение процентов от числа</a:t>
                      </a:r>
                      <a:endParaRPr lang="ru-RU" dirty="0"/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Выразить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проценты в виде дроби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Умножить дробь на число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Составить пропорцию;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Найти неизвестный член пропорции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Найдите :</a:t>
                      </a: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6600"/>
                          </a:solidFill>
                        </a:rPr>
                        <a:t>7% от 200, </a:t>
                      </a: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6600"/>
                          </a:solidFill>
                        </a:rPr>
                        <a:t>20 % от 35,</a:t>
                      </a: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6600"/>
                          </a:solidFill>
                        </a:rPr>
                        <a:t>150 % от 16, </a:t>
                      </a: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6600"/>
                          </a:solidFill>
                        </a:rPr>
                        <a:t>8%</a:t>
                      </a:r>
                      <a:r>
                        <a:rPr lang="ru-RU" b="0" baseline="0" dirty="0" smtClean="0">
                          <a:solidFill>
                            <a:srgbClr val="006600"/>
                          </a:solidFill>
                        </a:rPr>
                        <a:t> от 50</a:t>
                      </a:r>
                      <a:endParaRPr lang="ru-RU" b="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3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Нахождение числа по значению его процентов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Выразить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проценты в виде дроби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Разделить число на дробь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Найдите  число 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5 % от которого равны 10, 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20 % от которого равны 25,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150 % от которого</a:t>
                      </a:r>
                      <a:r>
                        <a:rPr lang="ru-RU" baseline="0" dirty="0" smtClean="0">
                          <a:solidFill>
                            <a:srgbClr val="006600"/>
                          </a:solidFill>
                        </a:rPr>
                        <a:t> равны </a:t>
                      </a:r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 15, 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8%</a:t>
                      </a:r>
                      <a:r>
                        <a:rPr lang="ru-RU" baseline="0" dirty="0" smtClean="0">
                          <a:solidFill>
                            <a:srgbClr val="006600"/>
                          </a:solidFill>
                        </a:rPr>
                        <a:t> от которого равны 40</a:t>
                      </a:r>
                      <a:endParaRPr lang="ru-RU" dirty="0" smtClean="0">
                        <a:solidFill>
                          <a:srgbClr val="00660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3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Нахождение процентного отношения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Составить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отношение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Умножить дробь на 100%</a:t>
                      </a:r>
                    </a:p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Найдите ,</a:t>
                      </a:r>
                      <a:r>
                        <a:rPr lang="ru-RU" b="1" baseline="0" dirty="0" smtClean="0">
                          <a:solidFill>
                            <a:srgbClr val="006600"/>
                          </a:solidFill>
                        </a:rPr>
                        <a:t> сколько процентов составляет  число</a:t>
                      </a:r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15 от 300, 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24 от 60,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006600"/>
                          </a:solidFill>
                        </a:rPr>
                        <a:t>7 от 5.</a:t>
                      </a:r>
                      <a:endParaRPr lang="ru-RU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539552" y="260648"/>
            <a:ext cx="3888433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Правила решения</a:t>
            </a:r>
            <a:endParaRPr kumimoji="0" lang="ru-RU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006600"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0066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591</Words>
  <Application>Microsoft Office PowerPoint</Application>
  <PresentationFormat>Экран (4:3)</PresentationFormat>
  <Paragraphs>177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Формула</vt:lpstr>
      <vt:lpstr>Microsoft Equation 3.0</vt:lpstr>
      <vt:lpstr>Процент</vt:lpstr>
      <vt:lpstr>ЗУН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</dc:title>
  <dc:creator>Учитель</dc:creator>
  <cp:lastModifiedBy>Учитель</cp:lastModifiedBy>
  <cp:revision>11</cp:revision>
  <dcterms:created xsi:type="dcterms:W3CDTF">2012-07-10T13:43:26Z</dcterms:created>
  <dcterms:modified xsi:type="dcterms:W3CDTF">2012-07-11T12:50:26Z</dcterms:modified>
</cp:coreProperties>
</file>