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1" r:id="rId2"/>
    <p:sldId id="256" r:id="rId3"/>
    <p:sldId id="257" r:id="rId4"/>
    <p:sldId id="263" r:id="rId5"/>
    <p:sldId id="259" r:id="rId6"/>
    <p:sldId id="260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786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strips dir="r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3;&#1083;&#1077;&#1073;\&#1056;&#1072;&#1073;&#1086;&#1095;&#1080;&#1081;%20&#1089;&#1090;&#1086;&#1083;\&#1084;&#1072;&#1090;%202\&#1074;&#1085;&#1077;&#1082;&#1083;&#1072;&#1089;&#1089;&#1085;&#1099;&#1077;%20&#1084;&#1077;&#1088;&#1086;&#1087;&#1088;&#1080;&#1103;&#1090;&#1080;&#1103;\&#1073;&#1088;&#1077;&#1081;&#1085;%20&#1088;&#1080;&#1085;&#1075;\&#1083;&#1072;-&#1083;&#1072;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3;&#1083;&#1077;&#1073;\&#1056;&#1072;&#1073;&#1086;&#1095;&#1080;&#1081;%20&#1089;&#1090;&#1086;&#1083;\&#1091;&#1095;&#1080;&#1090;&#1077;&#1083;&#1100;%20&#1075;&#1086;&#1076;&#1072;%20%206%2002\Dr%20Alban%20-%20No%20Coke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285728"/>
            <a:ext cx="7000924" cy="923330"/>
          </a:xfrm>
          <a:prstGeom prst="rect">
            <a:avLst/>
          </a:prstGeom>
          <a:solidFill>
            <a:srgbClr val="FFC0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 – 11 классы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14488"/>
            <a:ext cx="8465780" cy="1862048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Брейн</a:t>
            </a:r>
            <a:r>
              <a:rPr lang="ru-RU" sz="11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- ринг</a:t>
            </a:r>
            <a:endParaRPr lang="ru-RU" sz="11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643314"/>
            <a:ext cx="7286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По теме </a:t>
            </a:r>
          </a:p>
          <a:p>
            <a:pPr algn="ctr"/>
            <a:r>
              <a:rPr lang="ru-RU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тригонометрия</a:t>
            </a:r>
            <a:endParaRPr lang="ru-RU" sz="6000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ла-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928662" y="1071546"/>
            <a:ext cx="6929486" cy="2328308"/>
          </a:xfrm>
        </p:spPr>
        <p:txBody>
          <a:bodyPr>
            <a:no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60º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785794"/>
            <a:ext cx="699903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45º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857232"/>
            <a:ext cx="699903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90º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857232"/>
            <a:ext cx="81836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</a:t>
            </a:r>
            <a:r>
              <a:rPr lang="ru-RU" sz="16600" b="1" dirty="0" smtClean="0">
                <a:latin typeface="Arial" pitchFamily="34" charset="0"/>
                <a:cs typeface="Arial" pitchFamily="34" charset="0"/>
              </a:rPr>
              <a:t>18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214422"/>
            <a:ext cx="81836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</a:t>
            </a:r>
            <a:r>
              <a:rPr lang="ru-RU" sz="16600" b="1" dirty="0" smtClean="0">
                <a:latin typeface="Arial" pitchFamily="34" charset="0"/>
                <a:cs typeface="Arial" pitchFamily="34" charset="0"/>
              </a:rPr>
              <a:t>15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000108"/>
            <a:ext cx="860203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>
                <a:latin typeface="Arial" pitchFamily="34" charset="0"/>
                <a:cs typeface="Arial" pitchFamily="34" charset="0"/>
              </a:rPr>
              <a:t>sin </a:t>
            </a:r>
            <a:r>
              <a:rPr lang="ru-RU" sz="13800" b="1" dirty="0" smtClean="0">
                <a:latin typeface="Arial" pitchFamily="34" charset="0"/>
                <a:cs typeface="Arial" pitchFamily="34" charset="0"/>
              </a:rPr>
              <a:t>(-240)</a:t>
            </a:r>
            <a:r>
              <a:rPr lang="en-US" sz="13800" b="1" dirty="0" smtClean="0">
                <a:latin typeface="Arial" pitchFamily="34" charset="0"/>
                <a:cs typeface="Arial" pitchFamily="34" charset="0"/>
              </a:rPr>
              <a:t>º</a:t>
            </a:r>
            <a:endParaRPr lang="ru-RU" sz="13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071546"/>
            <a:ext cx="81836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sin </a:t>
            </a:r>
            <a:r>
              <a:rPr lang="ru-RU" sz="16600" b="1" dirty="0" smtClean="0">
                <a:latin typeface="Arial" pitchFamily="34" charset="0"/>
                <a:cs typeface="Arial" pitchFamily="34" charset="0"/>
              </a:rPr>
              <a:t>12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ИЛИ 11"/>
          <p:cNvSpPr/>
          <p:nvPr/>
        </p:nvSpPr>
        <p:spPr>
          <a:xfrm>
            <a:off x="1000100" y="5214950"/>
            <a:ext cx="1785950" cy="1643050"/>
          </a:xfrm>
          <a:prstGeom prst="flowChar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2439324" y="541880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1153440" y="649037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2653638" y="563311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225010" y="520448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1367754" y="670468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1010564" y="627605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H="1" flipV="1">
            <a:off x="1000100" y="571501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H="1" flipV="1">
            <a:off x="1142976" y="542926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H="1" flipV="1">
            <a:off x="1428728" y="521495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H="1" flipV="1">
            <a:off x="2285984" y="6715148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H="1" flipV="1">
            <a:off x="2500298" y="650083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H="1" flipV="1">
            <a:off x="2643174" y="628652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71472" y="714356"/>
            <a:ext cx="771530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90º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2910" y="857232"/>
            <a:ext cx="759214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60º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67238" y="785794"/>
            <a:ext cx="877676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180º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1472" y="857232"/>
            <a:ext cx="759214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30º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857232"/>
            <a:ext cx="759214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45º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4282" y="1000108"/>
            <a:ext cx="877676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270º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42844" y="1000108"/>
            <a:ext cx="877676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135º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42844" y="1071546"/>
            <a:ext cx="877676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6600" b="1" dirty="0" smtClean="0">
                <a:latin typeface="Arial" pitchFamily="34" charset="0"/>
                <a:cs typeface="Arial" pitchFamily="34" charset="0"/>
              </a:rPr>
              <a:t> 210º</a:t>
            </a:r>
            <a:endParaRPr lang="ru-RU" sz="1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214346" y="1142984"/>
            <a:ext cx="90941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err="1" smtClean="0">
                <a:latin typeface="Arial" pitchFamily="34" charset="0"/>
                <a:cs typeface="Arial" pitchFamily="34" charset="0"/>
              </a:rPr>
              <a:t>cos</a:t>
            </a:r>
            <a:r>
              <a:rPr lang="en-US" sz="13800" b="1" dirty="0" smtClean="0">
                <a:latin typeface="Arial" pitchFamily="34" charset="0"/>
                <a:cs typeface="Arial" pitchFamily="34" charset="0"/>
              </a:rPr>
              <a:t> (-225)º</a:t>
            </a:r>
            <a:endParaRPr lang="ru-RU" sz="13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5786" y="928670"/>
            <a:ext cx="706956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b="1" dirty="0" err="1" smtClean="0">
                <a:latin typeface="Arial" pitchFamily="34" charset="0"/>
                <a:cs typeface="Arial" pitchFamily="34" charset="0"/>
              </a:rPr>
              <a:t>tq</a:t>
            </a:r>
            <a:r>
              <a:rPr lang="en-US" sz="19900" b="1" dirty="0" smtClean="0">
                <a:latin typeface="Arial" pitchFamily="34" charset="0"/>
                <a:cs typeface="Arial" pitchFamily="34" charset="0"/>
              </a:rPr>
              <a:t> 30º</a:t>
            </a:r>
            <a:endParaRPr lang="ru-RU" sz="19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1472" y="928670"/>
            <a:ext cx="706956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b="1" dirty="0" err="1" smtClean="0">
                <a:latin typeface="Arial" pitchFamily="34" charset="0"/>
                <a:cs typeface="Arial" pitchFamily="34" charset="0"/>
              </a:rPr>
              <a:t>tq</a:t>
            </a:r>
            <a:r>
              <a:rPr lang="en-US" sz="19900" b="1" dirty="0" smtClean="0">
                <a:latin typeface="Arial" pitchFamily="34" charset="0"/>
                <a:cs typeface="Arial" pitchFamily="34" charset="0"/>
              </a:rPr>
              <a:t> 60º</a:t>
            </a:r>
            <a:endParaRPr lang="ru-RU" sz="19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4348" y="1071546"/>
            <a:ext cx="771557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smtClean="0">
                <a:latin typeface="Arial" pitchFamily="34" charset="0"/>
                <a:cs typeface="Arial" pitchFamily="34" charset="0"/>
              </a:rPr>
              <a:t>tq (-135)º</a:t>
            </a:r>
            <a:endParaRPr lang="ru-RU" sz="13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0034" y="1000108"/>
            <a:ext cx="763863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900" b="1" dirty="0" smtClean="0">
                <a:latin typeface="Arial" pitchFamily="34" charset="0"/>
                <a:cs typeface="Arial" pitchFamily="34" charset="0"/>
              </a:rPr>
              <a:t>sin30º</a:t>
            </a:r>
            <a:endParaRPr lang="ru-RU" sz="19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43240" y="5286388"/>
            <a:ext cx="54269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Вычислите с помощью </a:t>
            </a:r>
          </a:p>
          <a:p>
            <a:r>
              <a:rPr lang="ru-RU" sz="4000" dirty="0" smtClean="0"/>
              <a:t>единичной окружности</a:t>
            </a:r>
            <a:endParaRPr lang="ru-RU" sz="40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Блок-схема: ИЛИ 25"/>
          <p:cNvSpPr/>
          <p:nvPr/>
        </p:nvSpPr>
        <p:spPr>
          <a:xfrm>
            <a:off x="1000100" y="5214950"/>
            <a:ext cx="1785950" cy="1643050"/>
          </a:xfrm>
          <a:prstGeom prst="flowChar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5214950"/>
            <a:ext cx="5786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Вычислите с помощью </a:t>
            </a:r>
          </a:p>
          <a:p>
            <a:r>
              <a:rPr lang="ru-RU" sz="4000" dirty="0" smtClean="0"/>
              <a:t>единичной окружности</a:t>
            </a:r>
            <a:endParaRPr lang="ru-RU" sz="40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2439324" y="541880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1153440" y="649037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653638" y="563311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225010" y="520448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1367754" y="670468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1010564" y="627605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H="1" flipV="1">
            <a:off x="1000100" y="571501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H="1" flipV="1">
            <a:off x="1142976" y="542926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H="1" flipV="1">
            <a:off x="1428728" y="521495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H="1" flipV="1">
            <a:off x="2500298" y="650083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H="1" flipV="1">
            <a:off x="2643174" y="628652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0" y="1285860"/>
            <a:ext cx="9144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(√2/2)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1285860"/>
            <a:ext cx="892971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(√3/2)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1357298"/>
            <a:ext cx="84296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(-√3/2)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1500174"/>
            <a:ext cx="871540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(√3/2)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596" y="1428736"/>
            <a:ext cx="6858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3800" dirty="0" smtClean="0">
                <a:latin typeface="Arial" pitchFamily="34" charset="0"/>
                <a:cs typeface="Arial" pitchFamily="34" charset="0"/>
              </a:rPr>
              <a:t> 1</a:t>
            </a:r>
            <a:endParaRPr lang="ru-RU" sz="1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0034" y="1071546"/>
            <a:ext cx="764386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6600" dirty="0" smtClean="0">
                <a:latin typeface="Arial" pitchFamily="34" charset="0"/>
                <a:cs typeface="Arial" pitchFamily="34" charset="0"/>
              </a:rPr>
              <a:t> 0</a:t>
            </a:r>
            <a:endParaRPr lang="ru-RU" sz="1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42844" y="1571612"/>
            <a:ext cx="871540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(√2/2)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7158" y="1142984"/>
            <a:ext cx="721522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3800" dirty="0" smtClean="0">
                <a:latin typeface="Arial" pitchFamily="34" charset="0"/>
                <a:cs typeface="Arial" pitchFamily="34" charset="0"/>
              </a:rPr>
              <a:t> 0</a:t>
            </a:r>
            <a:endParaRPr lang="ru-RU" sz="1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0" y="1357298"/>
            <a:ext cx="82868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3800" dirty="0" smtClean="0">
                <a:latin typeface="Arial" pitchFamily="34" charset="0"/>
                <a:cs typeface="Arial" pitchFamily="34" charset="0"/>
              </a:rPr>
              <a:t> 1</a:t>
            </a:r>
            <a:endParaRPr lang="ru-RU" sz="1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14282" y="1571612"/>
            <a:ext cx="8929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 (-√2/2)</a:t>
            </a:r>
            <a:endParaRPr lang="ru-RU" sz="9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0" y="1357298"/>
            <a:ext cx="878687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(1/2)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0" y="1000108"/>
            <a:ext cx="857256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900" dirty="0" smtClean="0">
                <a:latin typeface="Arial" pitchFamily="34" charset="0"/>
                <a:cs typeface="Arial" pitchFamily="34" charset="0"/>
              </a:rPr>
              <a:t>arctq1</a:t>
            </a:r>
            <a:endParaRPr lang="ru-RU" sz="19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2844" y="1571612"/>
            <a:ext cx="857256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(-√2/2)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0" y="1500174"/>
            <a:ext cx="91440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(-√3/2)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4282" y="1357298"/>
            <a:ext cx="82868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err="1" smtClean="0">
                <a:latin typeface="Arial" pitchFamily="34" charset="0"/>
                <a:cs typeface="Arial" pitchFamily="34" charset="0"/>
              </a:rPr>
              <a:t>arctq</a:t>
            </a:r>
            <a:r>
              <a:rPr lang="en-US" sz="13800" dirty="0" smtClean="0">
                <a:latin typeface="Arial" pitchFamily="34" charset="0"/>
                <a:cs typeface="Arial" pitchFamily="34" charset="0"/>
              </a:rPr>
              <a:t>(-1)</a:t>
            </a:r>
            <a:endParaRPr lang="ru-RU" sz="1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0" y="1428736"/>
            <a:ext cx="86439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11500" dirty="0" smtClean="0">
                <a:latin typeface="Arial" pitchFamily="34" charset="0"/>
                <a:cs typeface="Arial" pitchFamily="34" charset="0"/>
              </a:rPr>
              <a:t>(1/2)</a:t>
            </a:r>
            <a:endParaRPr lang="ru-RU" sz="1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2910" y="1357298"/>
            <a:ext cx="785818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smtClean="0">
                <a:latin typeface="Arial" pitchFamily="34" charset="0"/>
                <a:cs typeface="Arial" pitchFamily="34" charset="0"/>
              </a:rPr>
              <a:t>arctq√3</a:t>
            </a:r>
            <a:endParaRPr lang="ru-RU" sz="1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71472" y="1714488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err="1" smtClean="0">
                <a:latin typeface="Arial" pitchFamily="34" charset="0"/>
                <a:cs typeface="Arial" pitchFamily="34" charset="0"/>
              </a:rPr>
              <a:t>arctq</a:t>
            </a:r>
            <a:r>
              <a:rPr lang="en-US" sz="9600" dirty="0" smtClean="0">
                <a:latin typeface="Arial" pitchFamily="34" charset="0"/>
                <a:cs typeface="Arial" pitchFamily="34" charset="0"/>
              </a:rPr>
              <a:t>(1/√3)</a:t>
            </a:r>
            <a:endParaRPr lang="ru-RU" sz="9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Физкультурная пауза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285992"/>
            <a:ext cx="724929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Делай со мной!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Делай как я!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Делай лучше меня!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Dr Alban - No Co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1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357298"/>
            <a:ext cx="9001156" cy="1971118"/>
          </a:xfrm>
        </p:spPr>
        <p:txBody>
          <a:bodyPr>
            <a:noAutofit/>
          </a:bodyPr>
          <a:lstStyle/>
          <a:p>
            <a:r>
              <a:rPr lang="en-US" sz="13800" dirty="0" err="1" smtClean="0"/>
              <a:t>cos</a:t>
            </a:r>
            <a:r>
              <a:rPr lang="en-US" sz="13800" dirty="0" smtClean="0"/>
              <a:t> x = √2/2</a:t>
            </a:r>
            <a:endParaRPr lang="ru-RU" sz="13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5103674"/>
            <a:ext cx="600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Решите уравнение с помощью единичной окружности</a:t>
            </a:r>
            <a:endParaRPr lang="ru-RU" sz="3600" dirty="0"/>
          </a:p>
        </p:txBody>
      </p:sp>
      <p:sp>
        <p:nvSpPr>
          <p:cNvPr id="5" name="Блок-схема: ИЛИ 4"/>
          <p:cNvSpPr/>
          <p:nvPr/>
        </p:nvSpPr>
        <p:spPr>
          <a:xfrm>
            <a:off x="1000100" y="5214950"/>
            <a:ext cx="1785950" cy="1643050"/>
          </a:xfrm>
          <a:prstGeom prst="flowChar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439324" y="541880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153440" y="649037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2653638" y="563311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2225010" y="520448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1367754" y="670468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1010564" y="627605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H="1" flipV="1">
            <a:off x="1000100" y="5715016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H="1" flipV="1">
            <a:off x="1142976" y="542926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H="1" flipV="1">
            <a:off x="1428728" y="521495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H="1" flipV="1">
            <a:off x="2500298" y="6500834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H="1" flipV="1">
            <a:off x="2643174" y="6286520"/>
            <a:ext cx="97743" cy="118671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14282" y="1714488"/>
            <a:ext cx="835824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/>
              <a:t>cos</a:t>
            </a:r>
            <a:r>
              <a:rPr lang="en-US" sz="11500" dirty="0" smtClean="0"/>
              <a:t> x = -√2/2</a:t>
            </a:r>
            <a:endParaRPr lang="ru-RU" sz="115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000240"/>
            <a:ext cx="842968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dirty="0" err="1" smtClean="0"/>
              <a:t>cos</a:t>
            </a:r>
            <a:r>
              <a:rPr lang="en-US" sz="11500" dirty="0" smtClean="0"/>
              <a:t> x = √3/2</a:t>
            </a:r>
            <a:endParaRPr lang="ru-RU" sz="115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2844" y="1643050"/>
            <a:ext cx="800105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 err="1" smtClean="0"/>
              <a:t>cos</a:t>
            </a:r>
            <a:r>
              <a:rPr lang="en-US" sz="16600" dirty="0" smtClean="0"/>
              <a:t> x = 0</a:t>
            </a:r>
            <a:endParaRPr lang="ru-RU" sz="16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57158" y="1428736"/>
            <a:ext cx="778674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 err="1" smtClean="0"/>
              <a:t>cos</a:t>
            </a:r>
            <a:r>
              <a:rPr lang="en-US" sz="16600" dirty="0" smtClean="0"/>
              <a:t> x = 1</a:t>
            </a:r>
            <a:endParaRPr lang="ru-RU" sz="16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1357298"/>
            <a:ext cx="885828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smtClean="0"/>
              <a:t>sin x = √2/2</a:t>
            </a:r>
            <a:endParaRPr lang="ru-RU" sz="13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1714488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dirty="0" smtClean="0"/>
              <a:t>sin x = -√2/2</a:t>
            </a:r>
            <a:endParaRPr lang="ru-RU" sz="13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1643050"/>
            <a:ext cx="592181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 smtClean="0"/>
              <a:t>sin x = 2</a:t>
            </a:r>
            <a:endParaRPr lang="ru-RU" sz="13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1357298"/>
            <a:ext cx="835036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 smtClean="0"/>
              <a:t>sin x = √3/2</a:t>
            </a:r>
            <a:endParaRPr lang="ru-RU" sz="138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42910" y="1714488"/>
            <a:ext cx="720101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 smtClean="0"/>
              <a:t>sin x = 1/2</a:t>
            </a:r>
            <a:endParaRPr lang="ru-RU" sz="13800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5429264"/>
            <a:ext cx="83152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Упростите выражение</a:t>
            </a:r>
            <a:endParaRPr lang="ru-RU" sz="6600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28680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571480"/>
            <a:ext cx="5219729" cy="3092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41" y="2214554"/>
            <a:ext cx="911925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642918"/>
            <a:ext cx="5938837" cy="244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1" y="2214554"/>
            <a:ext cx="827897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1714488"/>
            <a:ext cx="80010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643050"/>
            <a:ext cx="8572560" cy="5401479"/>
          </a:xfrm>
          <a:prstGeom prst="rect">
            <a:avLst/>
          </a:prstGeom>
          <a:noFill/>
          <a:effectLst/>
          <a:scene3d>
            <a:camera prst="obliqueBottomLef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Всё!</a:t>
            </a:r>
          </a:p>
          <a:p>
            <a:pPr algn="ctr"/>
            <a:r>
              <a:rPr lang="ru-RU" sz="115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Всем спасибо!</a:t>
            </a:r>
            <a:endParaRPr lang="ru-RU" sz="11500" b="1" cap="none" spc="0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D8D0C8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216</TotalTime>
  <Words>206</Words>
  <PresentationFormat>Экран (4:3)</PresentationFormat>
  <Paragraphs>64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Модульная</vt:lpstr>
      <vt:lpstr>Слайд 1</vt:lpstr>
      <vt:lpstr>Слайд 2</vt:lpstr>
      <vt:lpstr>Слайд 3</vt:lpstr>
      <vt:lpstr>Физкультурная пауза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Глеб Дени</cp:lastModifiedBy>
  <cp:revision>28</cp:revision>
  <dcterms:modified xsi:type="dcterms:W3CDTF">2012-08-04T08:01:51Z</dcterms:modified>
</cp:coreProperties>
</file>