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sldIdLst>
    <p:sldId id="257" r:id="rId2"/>
    <p:sldId id="259" r:id="rId3"/>
    <p:sldId id="260" r:id="rId4"/>
    <p:sldId id="261" r:id="rId5"/>
    <p:sldId id="262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1CE9-0627-4523-B0BB-413FFAC86F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8C4B-A234-402D-88CE-BEEE06DE9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5DF9-E6D0-4C38-BB65-A6EDF7C26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9DAD17A-3585-4736-AC50-0730329ABD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6157-DE0A-4664-9C43-E4C21D80A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556F-EE5E-4F3C-A431-FEEF30028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1452-11BE-4717-8FCC-DC10E90DB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BBBC-53AC-4333-8B9B-C855267A7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68E0-3174-4620-B164-F35CD513C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203B-B9FF-44A4-8474-EC0C9488C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1D28-8896-4B98-9E52-B8B1276DA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F25E-1E5C-4D8C-A82D-E26E0619E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75356-839A-4437-ACB2-E7DF8C7A70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298058" y="396216"/>
            <a:ext cx="858395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cs typeface="Times New Roman" pitchFamily="18" charset="0"/>
              </a:rPr>
              <a:t>Проектно</a:t>
            </a:r>
            <a:r>
              <a:rPr lang="ru-RU" sz="3200" b="1" i="1" dirty="0" smtClean="0">
                <a:solidFill>
                  <a:srgbClr val="002060"/>
                </a:solidFill>
                <a:cs typeface="Times New Roman" pitchFamily="18" charset="0"/>
              </a:rPr>
              <a:t>-исследовательская </a:t>
            </a:r>
            <a:r>
              <a:rPr lang="ru-RU" sz="3200" b="1" i="1" dirty="0">
                <a:solidFill>
                  <a:srgbClr val="002060"/>
                </a:solidFill>
                <a:cs typeface="Times New Roman" pitchFamily="18" charset="0"/>
              </a:rPr>
              <a:t>деятельность: </a:t>
            </a:r>
          </a:p>
          <a:p>
            <a:pPr algn="ctr"/>
            <a:r>
              <a:rPr lang="ru-RU" sz="3200" b="1" i="1" dirty="0">
                <a:solidFill>
                  <a:srgbClr val="002060"/>
                </a:solidFill>
                <a:cs typeface="Times New Roman" pitchFamily="18" charset="0"/>
              </a:rPr>
              <a:t>«</a:t>
            </a:r>
            <a:r>
              <a:rPr lang="ru-RU" sz="3200" b="1" i="1" dirty="0" smtClean="0">
                <a:solidFill>
                  <a:srgbClr val="002060"/>
                </a:solidFill>
                <a:cs typeface="Times New Roman" pitchFamily="18" charset="0"/>
              </a:rPr>
              <a:t>Витамины на окне»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cs typeface="Times New Roman" pitchFamily="18" charset="0"/>
              </a:rPr>
              <a:t>(</a:t>
            </a:r>
            <a:r>
              <a:rPr lang="ru-RU" sz="3200" b="1" i="1" dirty="0" smtClean="0">
                <a:solidFill>
                  <a:srgbClr val="002060"/>
                </a:solidFill>
                <a:cs typeface="Times New Roman" pitchFamily="18" charset="0"/>
              </a:rPr>
              <a:t>выращивание зелёного лука)</a:t>
            </a:r>
            <a:endParaRPr lang="ru-RU" sz="3200" b="1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4442777" y="3099190"/>
            <a:ext cx="470122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cs typeface="Times New Roman" pitchFamily="18" charset="0"/>
              </a:rPr>
              <a:t>Авторский коллектив: </a:t>
            </a:r>
          </a:p>
          <a:p>
            <a:pPr algn="ctr"/>
            <a:r>
              <a:rPr lang="ru-RU" sz="2800" i="1" dirty="0" smtClean="0">
                <a:solidFill>
                  <a:srgbClr val="002060"/>
                </a:solidFill>
                <a:cs typeface="Times New Roman" pitchFamily="18" charset="0"/>
              </a:rPr>
              <a:t>в</a:t>
            </a:r>
            <a:r>
              <a:rPr lang="ru-RU" sz="2800" i="1" dirty="0" smtClean="0">
                <a:solidFill>
                  <a:srgbClr val="002060"/>
                </a:solidFill>
                <a:cs typeface="Times New Roman" pitchFamily="18" charset="0"/>
              </a:rPr>
              <a:t>оспитанники 2</a:t>
            </a:r>
            <a:r>
              <a:rPr lang="ru-RU" sz="2800" i="1" dirty="0" smtClean="0">
                <a:solidFill>
                  <a:srgbClr val="002060"/>
                </a:solidFill>
                <a:cs typeface="Times New Roman" pitchFamily="18" charset="0"/>
              </a:rPr>
              <a:t> А </a:t>
            </a:r>
            <a:r>
              <a:rPr lang="ru-RU" sz="2800" i="1" dirty="0">
                <a:solidFill>
                  <a:srgbClr val="002060"/>
                </a:solidFill>
                <a:cs typeface="Times New Roman" pitchFamily="18" charset="0"/>
              </a:rPr>
              <a:t>класса, </a:t>
            </a:r>
            <a:endParaRPr lang="ru-RU" sz="2800" b="1" i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ru-RU" sz="2800" i="1" dirty="0">
                <a:solidFill>
                  <a:srgbClr val="002060"/>
                </a:solidFill>
                <a:cs typeface="Times New Roman" pitchFamily="18" charset="0"/>
              </a:rPr>
              <a:t>руководитель</a:t>
            </a:r>
            <a:r>
              <a:rPr lang="ru-RU" sz="2800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  <a:cs typeface="Times New Roman" pitchFamily="18" charset="0"/>
              </a:rPr>
              <a:t>Любимова О.В.</a:t>
            </a:r>
            <a:endParaRPr lang="ru-RU" sz="2800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7" name="Клип 16" descr="Фото-0055.jpg"/>
          <p:cNvPicPr>
            <a:picLocks noGrp="1" noChangeAspect="1"/>
          </p:cNvPicPr>
          <p:nvPr>
            <p:ph type="clipArt"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50143" y="2092569"/>
            <a:ext cx="3624580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641301" y="357796"/>
            <a:ext cx="779463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571500" algn="ctr"/>
            <a:r>
              <a:rPr lang="ru-RU" sz="2400" b="1" i="1" dirty="0">
                <a:solidFill>
                  <a:srgbClr val="000000"/>
                </a:solidFill>
                <a:cs typeface="Times New Roman" pitchFamily="18" charset="0"/>
              </a:rPr>
              <a:t>Проблема:</a:t>
            </a:r>
            <a:endParaRPr lang="ru-RU" sz="2400" i="1" dirty="0">
              <a:solidFill>
                <a:srgbClr val="000000"/>
              </a:solidFill>
              <a:cs typeface="Times New Roman" pitchFamily="18" charset="0"/>
            </a:endParaRPr>
          </a:p>
          <a:p>
            <a:pPr indent="571500" algn="ctr" eaLnBrk="0" hangingPunct="0"/>
            <a:r>
              <a:rPr lang="ru-RU" i="1" dirty="0">
                <a:solidFill>
                  <a:srgbClr val="000000"/>
                </a:solidFill>
                <a:cs typeface="Times New Roman" pitchFamily="18" charset="0"/>
              </a:rPr>
              <a:t>Как можно вырастить репчатый лук на перо в   комнатных условиях?</a:t>
            </a:r>
          </a:p>
          <a:p>
            <a:pPr indent="571500" algn="ctr" eaLnBrk="0" hangingPunct="0"/>
            <a:endParaRPr lang="ru-RU" i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137220" name="Рисунок 3" descr="C:\Documents and Settings\Admin.REANIMAT-D7DAC5\Рабочий стол\Лук\IMG_38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5058" y="1202959"/>
            <a:ext cx="4200525" cy="2800350"/>
          </a:xfrm>
          <a:prstGeom prst="rect">
            <a:avLst/>
          </a:prstGeom>
          <a:noFill/>
        </p:spPr>
      </p:pic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81682" y="3916462"/>
            <a:ext cx="8675837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684213" algn="l"/>
              </a:tabLst>
            </a:pPr>
            <a:r>
              <a:rPr lang="ru-RU" sz="2400" b="1" i="1" dirty="0">
                <a:solidFill>
                  <a:srgbClr val="000000"/>
                </a:solidFill>
                <a:cs typeface="Times New Roman" pitchFamily="18" charset="0"/>
              </a:rPr>
              <a:t>Цель:</a:t>
            </a:r>
            <a:endParaRPr lang="ru-RU" sz="2400" i="1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 eaLnBrk="0" hangingPunct="0">
              <a:tabLst>
                <a:tab pos="684213" algn="l"/>
              </a:tabLst>
            </a:pPr>
            <a:r>
              <a:rPr lang="ru-RU" i="1" dirty="0">
                <a:solidFill>
                  <a:srgbClr val="000000"/>
                </a:solidFill>
                <a:cs typeface="Times New Roman" pitchFamily="18" charset="0"/>
              </a:rPr>
              <a:t>Выявить влияние различных условий на рост и развитие растения.</a:t>
            </a:r>
          </a:p>
          <a:p>
            <a:pPr algn="ctr" eaLnBrk="0" hangingPunct="0">
              <a:tabLst>
                <a:tab pos="684213" algn="l"/>
              </a:tabLst>
            </a:pPr>
            <a:r>
              <a:rPr lang="ru-RU" sz="2400" b="1" i="1" dirty="0">
                <a:solidFill>
                  <a:srgbClr val="000000"/>
                </a:solidFill>
                <a:cs typeface="Times New Roman" pitchFamily="18" charset="0"/>
              </a:rPr>
              <a:t>Задачи:</a:t>
            </a:r>
          </a:p>
          <a:p>
            <a:pPr algn="ctr" eaLnBrk="0" hangingPunct="0">
              <a:buFont typeface="Symbol" pitchFamily="18" charset="2"/>
              <a:buChar char="·"/>
              <a:tabLst>
                <a:tab pos="684213" algn="l"/>
              </a:tabLst>
            </a:pPr>
            <a:r>
              <a:rPr lang="ru-RU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i="1" dirty="0">
                <a:solidFill>
                  <a:srgbClr val="000000"/>
                </a:solidFill>
                <a:cs typeface="Times New Roman" pitchFamily="18" charset="0"/>
              </a:rPr>
              <a:t>приобретение простейших знаний и элементарных умений по выращиванию </a:t>
            </a:r>
          </a:p>
          <a:p>
            <a:pPr algn="ctr" eaLnBrk="0" hangingPunct="0">
              <a:buFont typeface="Symbol" pitchFamily="18" charset="2"/>
              <a:buNone/>
              <a:tabLst>
                <a:tab pos="684213" algn="l"/>
              </a:tabLst>
            </a:pPr>
            <a:r>
              <a:rPr lang="ru-RU" i="1" dirty="0">
                <a:solidFill>
                  <a:srgbClr val="000000"/>
                </a:solidFill>
                <a:cs typeface="Times New Roman" pitchFamily="18" charset="0"/>
              </a:rPr>
              <a:t>  растений;</a:t>
            </a:r>
          </a:p>
          <a:p>
            <a:pPr algn="ctr" eaLnBrk="0" hangingPunct="0">
              <a:buFont typeface="Symbol" pitchFamily="18" charset="2"/>
              <a:buChar char="·"/>
              <a:tabLst>
                <a:tab pos="684213" algn="l"/>
              </a:tabLst>
            </a:pPr>
            <a:r>
              <a:rPr lang="ru-RU" i="1" dirty="0">
                <a:solidFill>
                  <a:srgbClr val="000000"/>
                </a:solidFill>
                <a:cs typeface="Times New Roman" pitchFamily="18" charset="0"/>
              </a:rPr>
              <a:t> расширение знаний об овощной культуре и её значении в жизни человека;</a:t>
            </a:r>
          </a:p>
          <a:p>
            <a:pPr algn="ctr" eaLnBrk="0" hangingPunct="0">
              <a:buFont typeface="Symbol" pitchFamily="18" charset="2"/>
              <a:buChar char="·"/>
              <a:tabLst>
                <a:tab pos="684213" algn="l"/>
              </a:tabLst>
            </a:pPr>
            <a:r>
              <a:rPr lang="ru-RU" i="1" dirty="0">
                <a:solidFill>
                  <a:srgbClr val="000000"/>
                </a:solidFill>
                <a:cs typeface="Times New Roman" pitchFamily="18" charset="0"/>
              </a:rPr>
              <a:t> умение работать коллективно, добиваться достижения поставленной цели;</a:t>
            </a:r>
          </a:p>
          <a:p>
            <a:pPr algn="ctr" eaLnBrk="0" hangingPunct="0">
              <a:buFont typeface="Symbol" pitchFamily="18" charset="2"/>
              <a:buChar char="·"/>
              <a:tabLst>
                <a:tab pos="684213" algn="l"/>
              </a:tabLst>
            </a:pPr>
            <a:r>
              <a:rPr lang="ru-RU" i="1" dirty="0">
                <a:solidFill>
                  <a:srgbClr val="000000"/>
                </a:solidFill>
                <a:cs typeface="Times New Roman" pitchFamily="18" charset="0"/>
              </a:rPr>
              <a:t> привитие любви к сельскохозяйственному труду.</a:t>
            </a:r>
          </a:p>
          <a:p>
            <a:pPr eaLnBrk="0" hangingPunct="0">
              <a:tabLst>
                <a:tab pos="684213" algn="l"/>
              </a:tabLs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355771"/>
            <a:ext cx="86455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571500" algn="ctr"/>
            <a:r>
              <a:rPr lang="ru-RU" b="1" i="1" dirty="0">
                <a:solidFill>
                  <a:srgbClr val="000000"/>
                </a:solidFill>
              </a:rPr>
              <a:t>Своими планами мы поделились  с </a:t>
            </a:r>
            <a:r>
              <a:rPr lang="ru-RU" b="1" i="1" dirty="0" smtClean="0">
                <a:solidFill>
                  <a:srgbClr val="000000"/>
                </a:solidFill>
              </a:rPr>
              <a:t>воспитанниками</a:t>
            </a:r>
            <a:r>
              <a:rPr lang="ru-RU" b="1" i="1" dirty="0" smtClean="0">
                <a:solidFill>
                  <a:srgbClr val="000000"/>
                </a:solidFill>
              </a:rPr>
              <a:t> </a:t>
            </a:r>
            <a:r>
              <a:rPr lang="ru-RU" b="1" i="1" dirty="0">
                <a:solidFill>
                  <a:srgbClr val="000000"/>
                </a:solidFill>
              </a:rPr>
              <a:t>нашей школы. </a:t>
            </a:r>
          </a:p>
          <a:p>
            <a:pPr indent="571500" algn="ctr"/>
            <a:r>
              <a:rPr lang="ru-RU" b="1" i="1" dirty="0">
                <a:solidFill>
                  <a:srgbClr val="000000"/>
                </a:solidFill>
              </a:rPr>
              <a:t>Предложили им определить, с какой овощной культурой будет связан наш</a:t>
            </a:r>
          </a:p>
          <a:p>
            <a:pPr indent="571500" algn="ctr"/>
            <a:r>
              <a:rPr lang="ru-RU" b="1" i="1" dirty="0">
                <a:solidFill>
                  <a:srgbClr val="000000"/>
                </a:solidFill>
              </a:rPr>
              <a:t>проект, отгадав кроссворд.</a:t>
            </a:r>
          </a:p>
          <a:p>
            <a:pPr indent="571500" eaLnBrk="0" hangingPunct="0"/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434" name="Line 170"/>
          <p:cNvSpPr>
            <a:spLocks noChangeShapeType="1"/>
          </p:cNvSpPr>
          <p:nvPr/>
        </p:nvSpPr>
        <p:spPr bwMode="auto">
          <a:xfrm>
            <a:off x="2855913" y="2259013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39819" name="Group 555"/>
          <p:cNvGrpSpPr>
            <a:grpSpLocks/>
          </p:cNvGrpSpPr>
          <p:nvPr/>
        </p:nvGrpSpPr>
        <p:grpSpPr bwMode="auto">
          <a:xfrm>
            <a:off x="2139950" y="1635125"/>
            <a:ext cx="5094288" cy="3576638"/>
            <a:chOff x="717" y="1095"/>
            <a:chExt cx="3721" cy="2493"/>
          </a:xfrm>
        </p:grpSpPr>
        <p:sp>
          <p:nvSpPr>
            <p:cNvPr id="139741" name="Rectangle 477"/>
            <p:cNvSpPr>
              <a:spLocks noChangeArrowheads="1"/>
            </p:cNvSpPr>
            <p:nvPr/>
          </p:nvSpPr>
          <p:spPr bwMode="auto">
            <a:xfrm>
              <a:off x="1061" y="1097"/>
              <a:ext cx="338" cy="311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742" name="Rectangle 478"/>
            <p:cNvSpPr>
              <a:spLocks noChangeArrowheads="1"/>
            </p:cNvSpPr>
            <p:nvPr/>
          </p:nvSpPr>
          <p:spPr bwMode="auto">
            <a:xfrm>
              <a:off x="2412" y="1095"/>
              <a:ext cx="338" cy="311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743" name="Rectangle 479"/>
            <p:cNvSpPr>
              <a:spLocks noChangeArrowheads="1"/>
            </p:cNvSpPr>
            <p:nvPr/>
          </p:nvSpPr>
          <p:spPr bwMode="auto">
            <a:xfrm>
              <a:off x="1736" y="1096"/>
              <a:ext cx="338" cy="311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744" name="Rectangle 480"/>
            <p:cNvSpPr>
              <a:spLocks noChangeArrowheads="1"/>
            </p:cNvSpPr>
            <p:nvPr/>
          </p:nvSpPr>
          <p:spPr bwMode="auto">
            <a:xfrm>
              <a:off x="2074" y="1095"/>
              <a:ext cx="338" cy="311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745" name="Rectangle 481"/>
            <p:cNvSpPr>
              <a:spLocks noChangeArrowheads="1"/>
            </p:cNvSpPr>
            <p:nvPr/>
          </p:nvSpPr>
          <p:spPr bwMode="auto">
            <a:xfrm>
              <a:off x="1398" y="1096"/>
              <a:ext cx="338" cy="311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746" name="Rectangle 482"/>
            <p:cNvSpPr>
              <a:spLocks noChangeArrowheads="1"/>
            </p:cNvSpPr>
            <p:nvPr/>
          </p:nvSpPr>
          <p:spPr bwMode="auto">
            <a:xfrm>
              <a:off x="2751" y="1097"/>
              <a:ext cx="338" cy="311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749" name="Rectangle 485"/>
            <p:cNvSpPr>
              <a:spLocks noChangeArrowheads="1"/>
            </p:cNvSpPr>
            <p:nvPr/>
          </p:nvSpPr>
          <p:spPr bwMode="auto">
            <a:xfrm>
              <a:off x="2075" y="1406"/>
              <a:ext cx="338" cy="311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750" name="Rectangle 486"/>
            <p:cNvSpPr>
              <a:spLocks noChangeArrowheads="1"/>
            </p:cNvSpPr>
            <p:nvPr/>
          </p:nvSpPr>
          <p:spPr bwMode="auto">
            <a:xfrm>
              <a:off x="1399" y="1407"/>
              <a:ext cx="338" cy="311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751" name="Rectangle 487"/>
            <p:cNvSpPr>
              <a:spLocks noChangeArrowheads="1"/>
            </p:cNvSpPr>
            <p:nvPr/>
          </p:nvSpPr>
          <p:spPr bwMode="auto">
            <a:xfrm>
              <a:off x="2751" y="1406"/>
              <a:ext cx="338" cy="311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752" name="Rectangle 488"/>
            <p:cNvSpPr>
              <a:spLocks noChangeArrowheads="1"/>
            </p:cNvSpPr>
            <p:nvPr/>
          </p:nvSpPr>
          <p:spPr bwMode="auto">
            <a:xfrm>
              <a:off x="3097" y="1407"/>
              <a:ext cx="338" cy="311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753" name="Rectangle 489"/>
            <p:cNvSpPr>
              <a:spLocks noChangeArrowheads="1"/>
            </p:cNvSpPr>
            <p:nvPr/>
          </p:nvSpPr>
          <p:spPr bwMode="auto">
            <a:xfrm>
              <a:off x="3428" y="1407"/>
              <a:ext cx="338" cy="311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754" name="Rectangle 490"/>
            <p:cNvSpPr>
              <a:spLocks noChangeArrowheads="1"/>
            </p:cNvSpPr>
            <p:nvPr/>
          </p:nvSpPr>
          <p:spPr bwMode="auto">
            <a:xfrm>
              <a:off x="1736" y="1724"/>
              <a:ext cx="338" cy="311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756" name="Rectangle 492"/>
            <p:cNvSpPr>
              <a:spLocks noChangeArrowheads="1"/>
            </p:cNvSpPr>
            <p:nvPr/>
          </p:nvSpPr>
          <p:spPr bwMode="auto">
            <a:xfrm>
              <a:off x="2411" y="1723"/>
              <a:ext cx="338" cy="311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758" name="Rectangle 494"/>
            <p:cNvSpPr>
              <a:spLocks noChangeArrowheads="1"/>
            </p:cNvSpPr>
            <p:nvPr/>
          </p:nvSpPr>
          <p:spPr bwMode="auto">
            <a:xfrm>
              <a:off x="3088" y="1723"/>
              <a:ext cx="338" cy="311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760" name="Rectangle 496"/>
            <p:cNvSpPr>
              <a:spLocks noChangeArrowheads="1"/>
            </p:cNvSpPr>
            <p:nvPr/>
          </p:nvSpPr>
          <p:spPr bwMode="auto">
            <a:xfrm>
              <a:off x="1396" y="2034"/>
              <a:ext cx="338" cy="311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761" name="Rectangle 497"/>
            <p:cNvSpPr>
              <a:spLocks noChangeArrowheads="1"/>
            </p:cNvSpPr>
            <p:nvPr/>
          </p:nvSpPr>
          <p:spPr bwMode="auto">
            <a:xfrm>
              <a:off x="1059" y="2034"/>
              <a:ext cx="338" cy="311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762" name="Rectangle 498"/>
            <p:cNvSpPr>
              <a:spLocks noChangeArrowheads="1"/>
            </p:cNvSpPr>
            <p:nvPr/>
          </p:nvSpPr>
          <p:spPr bwMode="auto">
            <a:xfrm>
              <a:off x="2073" y="2034"/>
              <a:ext cx="338" cy="311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764" name="Rectangle 500"/>
            <p:cNvSpPr>
              <a:spLocks noChangeArrowheads="1"/>
            </p:cNvSpPr>
            <p:nvPr/>
          </p:nvSpPr>
          <p:spPr bwMode="auto">
            <a:xfrm>
              <a:off x="2750" y="2034"/>
              <a:ext cx="338" cy="311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765" name="Rectangle 501"/>
            <p:cNvSpPr>
              <a:spLocks noChangeArrowheads="1"/>
            </p:cNvSpPr>
            <p:nvPr/>
          </p:nvSpPr>
          <p:spPr bwMode="auto">
            <a:xfrm>
              <a:off x="3088" y="2034"/>
              <a:ext cx="338" cy="311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766" name="Rectangle 502"/>
            <p:cNvSpPr>
              <a:spLocks noChangeArrowheads="1"/>
            </p:cNvSpPr>
            <p:nvPr/>
          </p:nvSpPr>
          <p:spPr bwMode="auto">
            <a:xfrm>
              <a:off x="3427" y="2033"/>
              <a:ext cx="338" cy="311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767" name="Rectangle 503"/>
            <p:cNvSpPr>
              <a:spLocks noChangeArrowheads="1"/>
            </p:cNvSpPr>
            <p:nvPr/>
          </p:nvSpPr>
          <p:spPr bwMode="auto">
            <a:xfrm>
              <a:off x="1058" y="2345"/>
              <a:ext cx="338" cy="311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768" name="Rectangle 504"/>
            <p:cNvSpPr>
              <a:spLocks noChangeArrowheads="1"/>
            </p:cNvSpPr>
            <p:nvPr/>
          </p:nvSpPr>
          <p:spPr bwMode="auto">
            <a:xfrm>
              <a:off x="719" y="2345"/>
              <a:ext cx="338" cy="311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769" name="Rectangle 505"/>
            <p:cNvSpPr>
              <a:spLocks noChangeArrowheads="1"/>
            </p:cNvSpPr>
            <p:nvPr/>
          </p:nvSpPr>
          <p:spPr bwMode="auto">
            <a:xfrm>
              <a:off x="1397" y="2344"/>
              <a:ext cx="338" cy="311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770" name="Rectangle 506"/>
            <p:cNvSpPr>
              <a:spLocks noChangeArrowheads="1"/>
            </p:cNvSpPr>
            <p:nvPr/>
          </p:nvSpPr>
          <p:spPr bwMode="auto">
            <a:xfrm>
              <a:off x="1735" y="2345"/>
              <a:ext cx="338" cy="311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772" name="Rectangle 508"/>
            <p:cNvSpPr>
              <a:spLocks noChangeArrowheads="1"/>
            </p:cNvSpPr>
            <p:nvPr/>
          </p:nvSpPr>
          <p:spPr bwMode="auto">
            <a:xfrm>
              <a:off x="2403" y="2345"/>
              <a:ext cx="338" cy="311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773" name="Rectangle 509"/>
            <p:cNvSpPr>
              <a:spLocks noChangeArrowheads="1"/>
            </p:cNvSpPr>
            <p:nvPr/>
          </p:nvSpPr>
          <p:spPr bwMode="auto">
            <a:xfrm>
              <a:off x="2749" y="2345"/>
              <a:ext cx="338" cy="311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774" name="Rectangle 510"/>
            <p:cNvSpPr>
              <a:spLocks noChangeArrowheads="1"/>
            </p:cNvSpPr>
            <p:nvPr/>
          </p:nvSpPr>
          <p:spPr bwMode="auto">
            <a:xfrm>
              <a:off x="1395" y="2655"/>
              <a:ext cx="338" cy="311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776" name="Rectangle 512"/>
            <p:cNvSpPr>
              <a:spLocks noChangeArrowheads="1"/>
            </p:cNvSpPr>
            <p:nvPr/>
          </p:nvSpPr>
          <p:spPr bwMode="auto">
            <a:xfrm>
              <a:off x="2071" y="2655"/>
              <a:ext cx="338" cy="311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778" name="Rectangle 514"/>
            <p:cNvSpPr>
              <a:spLocks noChangeArrowheads="1"/>
            </p:cNvSpPr>
            <p:nvPr/>
          </p:nvSpPr>
          <p:spPr bwMode="auto">
            <a:xfrm>
              <a:off x="2748" y="2655"/>
              <a:ext cx="338" cy="311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779" name="Rectangle 515"/>
            <p:cNvSpPr>
              <a:spLocks noChangeArrowheads="1"/>
            </p:cNvSpPr>
            <p:nvPr/>
          </p:nvSpPr>
          <p:spPr bwMode="auto">
            <a:xfrm>
              <a:off x="3086" y="2654"/>
              <a:ext cx="338" cy="311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780" name="Rectangle 516"/>
            <p:cNvSpPr>
              <a:spLocks noChangeArrowheads="1"/>
            </p:cNvSpPr>
            <p:nvPr/>
          </p:nvSpPr>
          <p:spPr bwMode="auto">
            <a:xfrm>
              <a:off x="3424" y="2655"/>
              <a:ext cx="338" cy="311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781" name="Rectangle 517"/>
            <p:cNvSpPr>
              <a:spLocks noChangeArrowheads="1"/>
            </p:cNvSpPr>
            <p:nvPr/>
          </p:nvSpPr>
          <p:spPr bwMode="auto">
            <a:xfrm>
              <a:off x="1394" y="2965"/>
              <a:ext cx="338" cy="311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782" name="Rectangle 518"/>
            <p:cNvSpPr>
              <a:spLocks noChangeArrowheads="1"/>
            </p:cNvSpPr>
            <p:nvPr/>
          </p:nvSpPr>
          <p:spPr bwMode="auto">
            <a:xfrm>
              <a:off x="1056" y="2965"/>
              <a:ext cx="338" cy="311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783" name="Rectangle 519"/>
            <p:cNvSpPr>
              <a:spLocks noChangeArrowheads="1"/>
            </p:cNvSpPr>
            <p:nvPr/>
          </p:nvSpPr>
          <p:spPr bwMode="auto">
            <a:xfrm>
              <a:off x="717" y="2965"/>
              <a:ext cx="338" cy="311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784" name="Rectangle 520"/>
            <p:cNvSpPr>
              <a:spLocks noChangeArrowheads="1"/>
            </p:cNvSpPr>
            <p:nvPr/>
          </p:nvSpPr>
          <p:spPr bwMode="auto">
            <a:xfrm>
              <a:off x="1732" y="2965"/>
              <a:ext cx="338" cy="311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786" name="Rectangle 522"/>
            <p:cNvSpPr>
              <a:spLocks noChangeArrowheads="1"/>
            </p:cNvSpPr>
            <p:nvPr/>
          </p:nvSpPr>
          <p:spPr bwMode="auto">
            <a:xfrm>
              <a:off x="2410" y="2965"/>
              <a:ext cx="338" cy="311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787" name="Rectangle 523"/>
            <p:cNvSpPr>
              <a:spLocks noChangeArrowheads="1"/>
            </p:cNvSpPr>
            <p:nvPr/>
          </p:nvSpPr>
          <p:spPr bwMode="auto">
            <a:xfrm>
              <a:off x="2071" y="3276"/>
              <a:ext cx="338" cy="311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788" name="Rectangle 524"/>
            <p:cNvSpPr>
              <a:spLocks noChangeArrowheads="1"/>
            </p:cNvSpPr>
            <p:nvPr/>
          </p:nvSpPr>
          <p:spPr bwMode="auto">
            <a:xfrm>
              <a:off x="2409" y="3277"/>
              <a:ext cx="338" cy="311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789" name="Rectangle 525"/>
            <p:cNvSpPr>
              <a:spLocks noChangeArrowheads="1"/>
            </p:cNvSpPr>
            <p:nvPr/>
          </p:nvSpPr>
          <p:spPr bwMode="auto">
            <a:xfrm>
              <a:off x="2747" y="3276"/>
              <a:ext cx="338" cy="311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790" name="Rectangle 526"/>
            <p:cNvSpPr>
              <a:spLocks noChangeArrowheads="1"/>
            </p:cNvSpPr>
            <p:nvPr/>
          </p:nvSpPr>
          <p:spPr bwMode="auto">
            <a:xfrm>
              <a:off x="3086" y="3277"/>
              <a:ext cx="338" cy="311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791" name="Rectangle 527"/>
            <p:cNvSpPr>
              <a:spLocks noChangeArrowheads="1"/>
            </p:cNvSpPr>
            <p:nvPr/>
          </p:nvSpPr>
          <p:spPr bwMode="auto">
            <a:xfrm>
              <a:off x="3424" y="3276"/>
              <a:ext cx="338" cy="311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792" name="Rectangle 528"/>
            <p:cNvSpPr>
              <a:spLocks noChangeArrowheads="1"/>
            </p:cNvSpPr>
            <p:nvPr/>
          </p:nvSpPr>
          <p:spPr bwMode="auto">
            <a:xfrm>
              <a:off x="3762" y="3277"/>
              <a:ext cx="338" cy="311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793" name="Rectangle 529"/>
            <p:cNvSpPr>
              <a:spLocks noChangeArrowheads="1"/>
            </p:cNvSpPr>
            <p:nvPr/>
          </p:nvSpPr>
          <p:spPr bwMode="auto">
            <a:xfrm>
              <a:off x="4100" y="3276"/>
              <a:ext cx="338" cy="311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9825" name="Text Box 561"/>
          <p:cNvSpPr txBox="1">
            <a:spLocks noChangeArrowheads="1"/>
          </p:cNvSpPr>
          <p:nvPr/>
        </p:nvSpPr>
        <p:spPr bwMode="auto">
          <a:xfrm>
            <a:off x="6110287" y="1363907"/>
            <a:ext cx="30337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solidFill>
                  <a:srgbClr val="000000"/>
                </a:solidFill>
              </a:rPr>
              <a:t>В огороде хоть росла</a:t>
            </a:r>
          </a:p>
          <a:p>
            <a:pPr>
              <a:spcBef>
                <a:spcPts val="0"/>
              </a:spcBef>
            </a:pPr>
            <a:r>
              <a:rPr lang="ru-RU" b="1" dirty="0">
                <a:solidFill>
                  <a:srgbClr val="000000"/>
                </a:solidFill>
              </a:rPr>
              <a:t>Знает ноты «соль» и «фа».</a:t>
            </a:r>
          </a:p>
        </p:txBody>
      </p:sp>
      <p:sp>
        <p:nvSpPr>
          <p:cNvPr id="139826" name="Text Box 562"/>
          <p:cNvSpPr txBox="1">
            <a:spLocks noChangeArrowheads="1"/>
          </p:cNvSpPr>
          <p:nvPr/>
        </p:nvSpPr>
        <p:spPr bwMode="auto">
          <a:xfrm>
            <a:off x="2655888" y="1668463"/>
            <a:ext cx="377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Ф</a:t>
            </a:r>
          </a:p>
        </p:txBody>
      </p:sp>
      <p:sp>
        <p:nvSpPr>
          <p:cNvPr id="139827" name="Text Box 563"/>
          <p:cNvSpPr txBox="1">
            <a:spLocks noChangeArrowheads="1"/>
          </p:cNvSpPr>
          <p:nvPr/>
        </p:nvSpPr>
        <p:spPr bwMode="auto">
          <a:xfrm>
            <a:off x="3119438" y="1668463"/>
            <a:ext cx="377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139828" name="Text Box 564"/>
          <p:cNvSpPr txBox="1">
            <a:spLocks noChangeArrowheads="1"/>
          </p:cNvSpPr>
          <p:nvPr/>
        </p:nvSpPr>
        <p:spPr bwMode="auto">
          <a:xfrm>
            <a:off x="3567113" y="1668463"/>
            <a:ext cx="377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С</a:t>
            </a:r>
          </a:p>
        </p:txBody>
      </p:sp>
      <p:sp>
        <p:nvSpPr>
          <p:cNvPr id="139829" name="Text Box 565"/>
          <p:cNvSpPr txBox="1">
            <a:spLocks noChangeArrowheads="1"/>
          </p:cNvSpPr>
          <p:nvPr/>
        </p:nvSpPr>
        <p:spPr bwMode="auto">
          <a:xfrm>
            <a:off x="4032250" y="1668463"/>
            <a:ext cx="377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О</a:t>
            </a:r>
          </a:p>
        </p:txBody>
      </p:sp>
      <p:sp>
        <p:nvSpPr>
          <p:cNvPr id="139830" name="Text Box 566"/>
          <p:cNvSpPr txBox="1">
            <a:spLocks noChangeArrowheads="1"/>
          </p:cNvSpPr>
          <p:nvPr/>
        </p:nvSpPr>
        <p:spPr bwMode="auto">
          <a:xfrm>
            <a:off x="4497388" y="1668463"/>
            <a:ext cx="377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Л</a:t>
            </a:r>
          </a:p>
        </p:txBody>
      </p:sp>
      <p:sp>
        <p:nvSpPr>
          <p:cNvPr id="139831" name="Text Box 567"/>
          <p:cNvSpPr txBox="1">
            <a:spLocks noChangeArrowheads="1"/>
          </p:cNvSpPr>
          <p:nvPr/>
        </p:nvSpPr>
        <p:spPr bwMode="auto">
          <a:xfrm>
            <a:off x="4962525" y="1668463"/>
            <a:ext cx="377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Ь</a:t>
            </a:r>
          </a:p>
        </p:txBody>
      </p:sp>
      <p:sp>
        <p:nvSpPr>
          <p:cNvPr id="139833" name="Text Box 569"/>
          <p:cNvSpPr txBox="1">
            <a:spLocks noChangeArrowheads="1"/>
          </p:cNvSpPr>
          <p:nvPr/>
        </p:nvSpPr>
        <p:spPr bwMode="auto">
          <a:xfrm>
            <a:off x="0" y="2654739"/>
            <a:ext cx="26971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solidFill>
                  <a:srgbClr val="000000"/>
                </a:solidFill>
              </a:rPr>
              <a:t>Закутан ребенок</a:t>
            </a:r>
          </a:p>
          <a:p>
            <a:pPr>
              <a:spcBef>
                <a:spcPts val="0"/>
              </a:spcBef>
            </a:pPr>
            <a:r>
              <a:rPr lang="ru-RU" b="1" dirty="0">
                <a:solidFill>
                  <a:srgbClr val="000000"/>
                </a:solidFill>
              </a:rPr>
              <a:t>В сто пеленок.</a:t>
            </a:r>
          </a:p>
        </p:txBody>
      </p:sp>
      <p:sp>
        <p:nvSpPr>
          <p:cNvPr id="139834" name="Text Box 570"/>
          <p:cNvSpPr txBox="1">
            <a:spLocks noChangeArrowheads="1"/>
          </p:cNvSpPr>
          <p:nvPr/>
        </p:nvSpPr>
        <p:spPr bwMode="auto">
          <a:xfrm>
            <a:off x="3105150" y="2112963"/>
            <a:ext cx="377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К</a:t>
            </a:r>
          </a:p>
        </p:txBody>
      </p:sp>
      <p:sp>
        <p:nvSpPr>
          <p:cNvPr id="139835" name="Text Box 571"/>
          <p:cNvSpPr txBox="1">
            <a:spLocks noChangeArrowheads="1"/>
          </p:cNvSpPr>
          <p:nvPr/>
        </p:nvSpPr>
        <p:spPr bwMode="auto">
          <a:xfrm>
            <a:off x="3579813" y="2117725"/>
            <a:ext cx="377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139836" name="Text Box 572"/>
          <p:cNvSpPr txBox="1">
            <a:spLocks noChangeArrowheads="1"/>
          </p:cNvSpPr>
          <p:nvPr/>
        </p:nvSpPr>
        <p:spPr bwMode="auto">
          <a:xfrm>
            <a:off x="4040188" y="2119313"/>
            <a:ext cx="377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П</a:t>
            </a:r>
          </a:p>
        </p:txBody>
      </p:sp>
      <p:sp>
        <p:nvSpPr>
          <p:cNvPr id="139837" name="Text Box 573"/>
          <p:cNvSpPr txBox="1">
            <a:spLocks noChangeArrowheads="1"/>
          </p:cNvSpPr>
          <p:nvPr/>
        </p:nvSpPr>
        <p:spPr bwMode="auto">
          <a:xfrm>
            <a:off x="4511675" y="2120900"/>
            <a:ext cx="377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139838" name="Text Box 574"/>
          <p:cNvSpPr txBox="1">
            <a:spLocks noChangeArrowheads="1"/>
          </p:cNvSpPr>
          <p:nvPr/>
        </p:nvSpPr>
        <p:spPr bwMode="auto">
          <a:xfrm>
            <a:off x="4968875" y="2122488"/>
            <a:ext cx="377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С</a:t>
            </a:r>
          </a:p>
        </p:txBody>
      </p:sp>
      <p:sp>
        <p:nvSpPr>
          <p:cNvPr id="139839" name="Text Box 575"/>
          <p:cNvSpPr txBox="1">
            <a:spLocks noChangeArrowheads="1"/>
          </p:cNvSpPr>
          <p:nvPr/>
        </p:nvSpPr>
        <p:spPr bwMode="auto">
          <a:xfrm>
            <a:off x="5441950" y="2120900"/>
            <a:ext cx="377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Т</a:t>
            </a:r>
          </a:p>
        </p:txBody>
      </p:sp>
      <p:sp>
        <p:nvSpPr>
          <p:cNvPr id="139840" name="Text Box 576"/>
          <p:cNvSpPr txBox="1">
            <a:spLocks noChangeArrowheads="1"/>
          </p:cNvSpPr>
          <p:nvPr/>
        </p:nvSpPr>
        <p:spPr bwMode="auto">
          <a:xfrm>
            <a:off x="5897563" y="2120900"/>
            <a:ext cx="377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139842" name="Text Box 578"/>
          <p:cNvSpPr txBox="1">
            <a:spLocks noChangeArrowheads="1"/>
          </p:cNvSpPr>
          <p:nvPr/>
        </p:nvSpPr>
        <p:spPr bwMode="auto">
          <a:xfrm>
            <a:off x="1550427" y="5454528"/>
            <a:ext cx="34004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 b="1" dirty="0">
                <a:solidFill>
                  <a:srgbClr val="000000"/>
                </a:solidFill>
              </a:rPr>
              <a:t>В огороде жёлтый мяч. </a:t>
            </a:r>
          </a:p>
          <a:p>
            <a:pPr marL="342900" indent="-342900"/>
            <a:r>
              <a:rPr lang="ru-RU" b="1" dirty="0">
                <a:solidFill>
                  <a:srgbClr val="000000"/>
                </a:solidFill>
              </a:rPr>
              <a:t>Только не бежит он вскачь, </a:t>
            </a:r>
          </a:p>
          <a:p>
            <a:pPr marL="342900" indent="-342900"/>
            <a:r>
              <a:rPr lang="ru-RU" b="1" dirty="0">
                <a:solidFill>
                  <a:srgbClr val="000000"/>
                </a:solidFill>
              </a:rPr>
              <a:t>Он как полная луна. </a:t>
            </a:r>
          </a:p>
          <a:p>
            <a:pPr marL="342900" indent="-342900"/>
            <a:r>
              <a:rPr lang="ru-RU" b="1" dirty="0">
                <a:solidFill>
                  <a:srgbClr val="000000"/>
                </a:solidFill>
              </a:rPr>
              <a:t>Вкусные в нём семена. </a:t>
            </a:r>
          </a:p>
        </p:txBody>
      </p:sp>
      <p:sp>
        <p:nvSpPr>
          <p:cNvPr id="139843" name="Text Box 579"/>
          <p:cNvSpPr txBox="1">
            <a:spLocks noChangeArrowheads="1"/>
          </p:cNvSpPr>
          <p:nvPr/>
        </p:nvSpPr>
        <p:spPr bwMode="auto">
          <a:xfrm>
            <a:off x="3603625" y="2555875"/>
            <a:ext cx="377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Т</a:t>
            </a:r>
          </a:p>
        </p:txBody>
      </p:sp>
      <p:sp>
        <p:nvSpPr>
          <p:cNvPr id="139844" name="Text Box 580"/>
          <p:cNvSpPr txBox="1">
            <a:spLocks noChangeArrowheads="1"/>
          </p:cNvSpPr>
          <p:nvPr/>
        </p:nvSpPr>
        <p:spPr bwMode="auto">
          <a:xfrm>
            <a:off x="4024313" y="2565400"/>
            <a:ext cx="377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Ы</a:t>
            </a:r>
          </a:p>
        </p:txBody>
      </p:sp>
      <p:sp>
        <p:nvSpPr>
          <p:cNvPr id="139845" name="Text Box 581"/>
          <p:cNvSpPr txBox="1">
            <a:spLocks noChangeArrowheads="1"/>
          </p:cNvSpPr>
          <p:nvPr/>
        </p:nvSpPr>
        <p:spPr bwMode="auto">
          <a:xfrm>
            <a:off x="4514850" y="2566988"/>
            <a:ext cx="377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139846" name="Text Box 582"/>
          <p:cNvSpPr txBox="1">
            <a:spLocks noChangeArrowheads="1"/>
          </p:cNvSpPr>
          <p:nvPr/>
        </p:nvSpPr>
        <p:spPr bwMode="auto">
          <a:xfrm>
            <a:off x="4973638" y="2568575"/>
            <a:ext cx="377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В</a:t>
            </a:r>
          </a:p>
        </p:txBody>
      </p:sp>
      <p:sp>
        <p:nvSpPr>
          <p:cNvPr id="139847" name="Text Box 583"/>
          <p:cNvSpPr txBox="1">
            <a:spLocks noChangeArrowheads="1"/>
          </p:cNvSpPr>
          <p:nvPr/>
        </p:nvSpPr>
        <p:spPr bwMode="auto">
          <a:xfrm>
            <a:off x="5430838" y="2568575"/>
            <a:ext cx="377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139849" name="Text Box 585"/>
          <p:cNvSpPr txBox="1">
            <a:spLocks noChangeArrowheads="1"/>
          </p:cNvSpPr>
          <p:nvPr/>
        </p:nvSpPr>
        <p:spPr bwMode="auto">
          <a:xfrm>
            <a:off x="0" y="3583744"/>
            <a:ext cx="30797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 b="1" dirty="0">
                <a:solidFill>
                  <a:srgbClr val="000000"/>
                </a:solidFill>
              </a:rPr>
              <a:t>Неказиста</a:t>
            </a:r>
            <a:r>
              <a:rPr lang="ru-RU" b="1" dirty="0" smtClean="0">
                <a:solidFill>
                  <a:srgbClr val="000000"/>
                </a:solidFill>
              </a:rPr>
              <a:t>,</a:t>
            </a:r>
          </a:p>
          <a:p>
            <a:pPr marL="342900" indent="-342900"/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>
                <a:solidFill>
                  <a:srgbClr val="000000"/>
                </a:solidFill>
              </a:rPr>
              <a:t>шишковата,            </a:t>
            </a:r>
          </a:p>
          <a:p>
            <a:pPr marL="342900" indent="-342900"/>
            <a:r>
              <a:rPr lang="ru-RU" b="1" dirty="0">
                <a:solidFill>
                  <a:srgbClr val="000000"/>
                </a:solidFill>
              </a:rPr>
              <a:t>А придёт на </a:t>
            </a:r>
            <a:r>
              <a:rPr lang="ru-RU" b="1" dirty="0" smtClean="0">
                <a:solidFill>
                  <a:srgbClr val="000000"/>
                </a:solidFill>
              </a:rPr>
              <a:t>стол</a:t>
            </a:r>
          </a:p>
          <a:p>
            <a:pPr marL="342900" indent="-342900"/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>
                <a:solidFill>
                  <a:srgbClr val="000000"/>
                </a:solidFill>
              </a:rPr>
              <a:t>она,</a:t>
            </a:r>
          </a:p>
          <a:p>
            <a:pPr marL="342900" indent="-342900"/>
            <a:r>
              <a:rPr lang="ru-RU" b="1" dirty="0">
                <a:solidFill>
                  <a:srgbClr val="000000"/>
                </a:solidFill>
              </a:rPr>
              <a:t>Скажут весело ребята:</a:t>
            </a:r>
          </a:p>
          <a:p>
            <a:pPr marL="342900" indent="-342900"/>
            <a:r>
              <a:rPr lang="ru-RU" b="1" dirty="0">
                <a:solidFill>
                  <a:srgbClr val="000000"/>
                </a:solidFill>
              </a:rPr>
              <a:t>«Ну, рассыпчата, вкусна!».</a:t>
            </a:r>
          </a:p>
        </p:txBody>
      </p:sp>
      <p:sp>
        <p:nvSpPr>
          <p:cNvPr id="139850" name="Text Box 586"/>
          <p:cNvSpPr txBox="1">
            <a:spLocks noChangeArrowheads="1"/>
          </p:cNvSpPr>
          <p:nvPr/>
        </p:nvSpPr>
        <p:spPr bwMode="auto">
          <a:xfrm>
            <a:off x="2659063" y="3016250"/>
            <a:ext cx="377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К</a:t>
            </a:r>
          </a:p>
        </p:txBody>
      </p:sp>
      <p:sp>
        <p:nvSpPr>
          <p:cNvPr id="139851" name="Text Box 587"/>
          <p:cNvSpPr txBox="1">
            <a:spLocks noChangeArrowheads="1"/>
          </p:cNvSpPr>
          <p:nvPr/>
        </p:nvSpPr>
        <p:spPr bwMode="auto">
          <a:xfrm>
            <a:off x="3117850" y="3016250"/>
            <a:ext cx="377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139852" name="Text Box 588"/>
          <p:cNvSpPr txBox="1">
            <a:spLocks noChangeArrowheads="1"/>
          </p:cNvSpPr>
          <p:nvPr/>
        </p:nvSpPr>
        <p:spPr bwMode="auto">
          <a:xfrm>
            <a:off x="3575050" y="3030538"/>
            <a:ext cx="377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Р</a:t>
            </a:r>
          </a:p>
        </p:txBody>
      </p:sp>
      <p:sp>
        <p:nvSpPr>
          <p:cNvPr id="139853" name="Text Box 589"/>
          <p:cNvSpPr txBox="1">
            <a:spLocks noChangeArrowheads="1"/>
          </p:cNvSpPr>
          <p:nvPr/>
        </p:nvSpPr>
        <p:spPr bwMode="auto">
          <a:xfrm>
            <a:off x="4035425" y="3016250"/>
            <a:ext cx="377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Т</a:t>
            </a:r>
          </a:p>
        </p:txBody>
      </p:sp>
      <p:sp>
        <p:nvSpPr>
          <p:cNvPr id="139854" name="Text Box 590"/>
          <p:cNvSpPr txBox="1">
            <a:spLocks noChangeArrowheads="1"/>
          </p:cNvSpPr>
          <p:nvPr/>
        </p:nvSpPr>
        <p:spPr bwMode="auto">
          <a:xfrm>
            <a:off x="4506913" y="3016250"/>
            <a:ext cx="377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39855" name="Text Box 591"/>
          <p:cNvSpPr txBox="1">
            <a:spLocks noChangeArrowheads="1"/>
          </p:cNvSpPr>
          <p:nvPr/>
        </p:nvSpPr>
        <p:spPr bwMode="auto">
          <a:xfrm>
            <a:off x="4949825" y="3017838"/>
            <a:ext cx="377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Ш</a:t>
            </a:r>
          </a:p>
        </p:txBody>
      </p:sp>
      <p:sp>
        <p:nvSpPr>
          <p:cNvPr id="139856" name="Text Box 592"/>
          <p:cNvSpPr txBox="1">
            <a:spLocks noChangeArrowheads="1"/>
          </p:cNvSpPr>
          <p:nvPr/>
        </p:nvSpPr>
        <p:spPr bwMode="auto">
          <a:xfrm>
            <a:off x="5435600" y="3016250"/>
            <a:ext cx="377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К</a:t>
            </a:r>
          </a:p>
        </p:txBody>
      </p:sp>
      <p:sp>
        <p:nvSpPr>
          <p:cNvPr id="139857" name="Text Box 593"/>
          <p:cNvSpPr txBox="1">
            <a:spLocks noChangeArrowheads="1"/>
          </p:cNvSpPr>
          <p:nvPr/>
        </p:nvSpPr>
        <p:spPr bwMode="auto">
          <a:xfrm>
            <a:off x="5880100" y="3001963"/>
            <a:ext cx="377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139859" name="Text Box 595"/>
          <p:cNvSpPr txBox="1">
            <a:spLocks noChangeArrowheads="1"/>
          </p:cNvSpPr>
          <p:nvPr/>
        </p:nvSpPr>
        <p:spPr bwMode="auto">
          <a:xfrm>
            <a:off x="0" y="1146639"/>
            <a:ext cx="3124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 b="1" dirty="0">
                <a:solidFill>
                  <a:srgbClr val="000000"/>
                </a:solidFill>
              </a:rPr>
              <a:t>Огородная краля      </a:t>
            </a:r>
          </a:p>
          <a:p>
            <a:pPr marL="342900" indent="-342900"/>
            <a:r>
              <a:rPr lang="ru-RU" b="1" dirty="0">
                <a:solidFill>
                  <a:srgbClr val="000000"/>
                </a:solidFill>
              </a:rPr>
              <a:t>Скрылась в подвале, </a:t>
            </a:r>
          </a:p>
          <a:p>
            <a:pPr marL="342900" indent="-342900"/>
            <a:r>
              <a:rPr lang="ru-RU" b="1" dirty="0">
                <a:solidFill>
                  <a:srgbClr val="000000"/>
                </a:solidFill>
              </a:rPr>
              <a:t>Ярко - жёлтая на цвет, </a:t>
            </a:r>
          </a:p>
          <a:p>
            <a:pPr marL="342900" indent="-342900"/>
            <a:r>
              <a:rPr lang="ru-RU" b="1" dirty="0">
                <a:solidFill>
                  <a:srgbClr val="000000"/>
                </a:solidFill>
              </a:rPr>
              <a:t>А коса-то, как букет. </a:t>
            </a:r>
          </a:p>
        </p:txBody>
      </p:sp>
      <p:sp>
        <p:nvSpPr>
          <p:cNvPr id="139860" name="Text Box 596"/>
          <p:cNvSpPr txBox="1">
            <a:spLocks noChangeArrowheads="1"/>
          </p:cNvSpPr>
          <p:nvPr/>
        </p:nvSpPr>
        <p:spPr bwMode="auto">
          <a:xfrm>
            <a:off x="2174875" y="3476625"/>
            <a:ext cx="377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М</a:t>
            </a:r>
          </a:p>
        </p:txBody>
      </p:sp>
      <p:sp>
        <p:nvSpPr>
          <p:cNvPr id="139861" name="Text Box 597"/>
          <p:cNvSpPr txBox="1">
            <a:spLocks noChangeArrowheads="1"/>
          </p:cNvSpPr>
          <p:nvPr/>
        </p:nvSpPr>
        <p:spPr bwMode="auto">
          <a:xfrm>
            <a:off x="2635250" y="3478213"/>
            <a:ext cx="377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О</a:t>
            </a:r>
          </a:p>
        </p:txBody>
      </p:sp>
      <p:sp>
        <p:nvSpPr>
          <p:cNvPr id="139862" name="Text Box 598"/>
          <p:cNvSpPr txBox="1">
            <a:spLocks noChangeArrowheads="1"/>
          </p:cNvSpPr>
          <p:nvPr/>
        </p:nvSpPr>
        <p:spPr bwMode="auto">
          <a:xfrm>
            <a:off x="3111500" y="3479800"/>
            <a:ext cx="377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Р</a:t>
            </a:r>
          </a:p>
        </p:txBody>
      </p:sp>
      <p:sp>
        <p:nvSpPr>
          <p:cNvPr id="139863" name="Text Box 599"/>
          <p:cNvSpPr txBox="1">
            <a:spLocks noChangeArrowheads="1"/>
          </p:cNvSpPr>
          <p:nvPr/>
        </p:nvSpPr>
        <p:spPr bwMode="auto">
          <a:xfrm>
            <a:off x="3582988" y="3465513"/>
            <a:ext cx="377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К</a:t>
            </a:r>
          </a:p>
        </p:txBody>
      </p:sp>
      <p:sp>
        <p:nvSpPr>
          <p:cNvPr id="139864" name="Text Box 600"/>
          <p:cNvSpPr txBox="1">
            <a:spLocks noChangeArrowheads="1"/>
          </p:cNvSpPr>
          <p:nvPr/>
        </p:nvSpPr>
        <p:spPr bwMode="auto">
          <a:xfrm>
            <a:off x="4024313" y="3465513"/>
            <a:ext cx="377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О</a:t>
            </a:r>
          </a:p>
        </p:txBody>
      </p:sp>
      <p:sp>
        <p:nvSpPr>
          <p:cNvPr id="139865" name="Text Box 601"/>
          <p:cNvSpPr txBox="1">
            <a:spLocks noChangeArrowheads="1"/>
          </p:cNvSpPr>
          <p:nvPr/>
        </p:nvSpPr>
        <p:spPr bwMode="auto">
          <a:xfrm>
            <a:off x="4513263" y="3479800"/>
            <a:ext cx="377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139866" name="Text Box 602"/>
          <p:cNvSpPr txBox="1">
            <a:spLocks noChangeArrowheads="1"/>
          </p:cNvSpPr>
          <p:nvPr/>
        </p:nvSpPr>
        <p:spPr bwMode="auto">
          <a:xfrm>
            <a:off x="4970463" y="3467100"/>
            <a:ext cx="377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Ь</a:t>
            </a:r>
          </a:p>
        </p:txBody>
      </p:sp>
      <p:sp>
        <p:nvSpPr>
          <p:cNvPr id="139868" name="Text Box 604"/>
          <p:cNvSpPr txBox="1">
            <a:spLocks noChangeArrowheads="1"/>
          </p:cNvSpPr>
          <p:nvPr/>
        </p:nvSpPr>
        <p:spPr bwMode="auto">
          <a:xfrm>
            <a:off x="6621634" y="2616248"/>
            <a:ext cx="332263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 b="1" dirty="0">
                <a:solidFill>
                  <a:srgbClr val="000000"/>
                </a:solidFill>
              </a:rPr>
              <a:t>Красный, детки, </a:t>
            </a:r>
            <a:endParaRPr lang="ru-RU" b="1" dirty="0" smtClean="0">
              <a:solidFill>
                <a:srgbClr val="000000"/>
              </a:solidFill>
            </a:endParaRPr>
          </a:p>
          <a:p>
            <a:pPr marL="342900" indent="-342900"/>
            <a:r>
              <a:rPr lang="ru-RU" b="1" dirty="0" smtClean="0">
                <a:solidFill>
                  <a:srgbClr val="000000"/>
                </a:solidFill>
              </a:rPr>
              <a:t>но </a:t>
            </a:r>
            <a:r>
              <a:rPr lang="ru-RU" b="1" dirty="0">
                <a:solidFill>
                  <a:srgbClr val="000000"/>
                </a:solidFill>
              </a:rPr>
              <a:t>не мак.                           </a:t>
            </a:r>
          </a:p>
          <a:p>
            <a:pPr marL="342900" indent="-342900"/>
            <a:r>
              <a:rPr lang="ru-RU" b="1" dirty="0">
                <a:solidFill>
                  <a:srgbClr val="000000"/>
                </a:solidFill>
              </a:rPr>
              <a:t>В огороде - не бурак.</a:t>
            </a:r>
          </a:p>
          <a:p>
            <a:pPr marL="342900" indent="-342900"/>
            <a:r>
              <a:rPr lang="ru-RU" b="1" dirty="0">
                <a:solidFill>
                  <a:srgbClr val="000000"/>
                </a:solidFill>
              </a:rPr>
              <a:t>Сочный, </a:t>
            </a:r>
            <a:endParaRPr lang="ru-RU" b="1" dirty="0" smtClean="0">
              <a:solidFill>
                <a:srgbClr val="000000"/>
              </a:solidFill>
            </a:endParaRPr>
          </a:p>
          <a:p>
            <a:pPr marL="342900" indent="-342900"/>
            <a:r>
              <a:rPr lang="ru-RU" b="1" dirty="0" smtClean="0">
                <a:solidFill>
                  <a:srgbClr val="000000"/>
                </a:solidFill>
              </a:rPr>
              <a:t>лакомый </a:t>
            </a:r>
            <a:r>
              <a:rPr lang="ru-RU" b="1" dirty="0">
                <a:solidFill>
                  <a:srgbClr val="000000"/>
                </a:solidFill>
              </a:rPr>
              <a:t>синьор</a:t>
            </a:r>
          </a:p>
          <a:p>
            <a:pPr marL="342900" indent="-342900"/>
            <a:r>
              <a:rPr lang="ru-RU" b="1" dirty="0">
                <a:solidFill>
                  <a:srgbClr val="000000"/>
                </a:solidFill>
              </a:rPr>
              <a:t>Угадали? ….</a:t>
            </a:r>
          </a:p>
        </p:txBody>
      </p:sp>
      <p:sp>
        <p:nvSpPr>
          <p:cNvPr id="139869" name="Text Box 605"/>
          <p:cNvSpPr txBox="1">
            <a:spLocks noChangeArrowheads="1"/>
          </p:cNvSpPr>
          <p:nvPr/>
        </p:nvSpPr>
        <p:spPr bwMode="auto">
          <a:xfrm>
            <a:off x="3106738" y="3922713"/>
            <a:ext cx="377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П</a:t>
            </a:r>
          </a:p>
        </p:txBody>
      </p:sp>
      <p:sp>
        <p:nvSpPr>
          <p:cNvPr id="139870" name="Text Box 606"/>
          <p:cNvSpPr txBox="1">
            <a:spLocks noChangeArrowheads="1"/>
          </p:cNvSpPr>
          <p:nvPr/>
        </p:nvSpPr>
        <p:spPr bwMode="auto">
          <a:xfrm>
            <a:off x="3567113" y="3922713"/>
            <a:ext cx="377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О</a:t>
            </a:r>
          </a:p>
        </p:txBody>
      </p:sp>
      <p:sp>
        <p:nvSpPr>
          <p:cNvPr id="139871" name="Text Box 607"/>
          <p:cNvSpPr txBox="1">
            <a:spLocks noChangeArrowheads="1"/>
          </p:cNvSpPr>
          <p:nvPr/>
        </p:nvSpPr>
        <p:spPr bwMode="auto">
          <a:xfrm>
            <a:off x="4038600" y="3906838"/>
            <a:ext cx="377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М</a:t>
            </a:r>
          </a:p>
        </p:txBody>
      </p:sp>
      <p:sp>
        <p:nvSpPr>
          <p:cNvPr id="139872" name="Text Box 608"/>
          <p:cNvSpPr txBox="1">
            <a:spLocks noChangeArrowheads="1"/>
          </p:cNvSpPr>
          <p:nvPr/>
        </p:nvSpPr>
        <p:spPr bwMode="auto">
          <a:xfrm>
            <a:off x="4511675" y="3892550"/>
            <a:ext cx="377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139873" name="Text Box 609"/>
          <p:cNvSpPr txBox="1">
            <a:spLocks noChangeArrowheads="1"/>
          </p:cNvSpPr>
          <p:nvPr/>
        </p:nvSpPr>
        <p:spPr bwMode="auto">
          <a:xfrm>
            <a:off x="4968875" y="3906838"/>
            <a:ext cx="377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Д</a:t>
            </a:r>
          </a:p>
        </p:txBody>
      </p:sp>
      <p:sp>
        <p:nvSpPr>
          <p:cNvPr id="139874" name="Text Box 610"/>
          <p:cNvSpPr txBox="1">
            <a:spLocks noChangeArrowheads="1"/>
          </p:cNvSpPr>
          <p:nvPr/>
        </p:nvSpPr>
        <p:spPr bwMode="auto">
          <a:xfrm>
            <a:off x="5427663" y="3922713"/>
            <a:ext cx="377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О</a:t>
            </a:r>
          </a:p>
        </p:txBody>
      </p:sp>
      <p:sp>
        <p:nvSpPr>
          <p:cNvPr id="139875" name="Text Box 611"/>
          <p:cNvSpPr txBox="1">
            <a:spLocks noChangeArrowheads="1"/>
          </p:cNvSpPr>
          <p:nvPr/>
        </p:nvSpPr>
        <p:spPr bwMode="auto">
          <a:xfrm>
            <a:off x="5883275" y="3922713"/>
            <a:ext cx="377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Р</a:t>
            </a:r>
          </a:p>
        </p:txBody>
      </p:sp>
      <p:sp>
        <p:nvSpPr>
          <p:cNvPr id="139879" name="Text Box 615"/>
          <p:cNvSpPr txBox="1">
            <a:spLocks noChangeArrowheads="1"/>
          </p:cNvSpPr>
          <p:nvPr/>
        </p:nvSpPr>
        <p:spPr bwMode="auto">
          <a:xfrm>
            <a:off x="2179638" y="4365625"/>
            <a:ext cx="377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О</a:t>
            </a:r>
          </a:p>
        </p:txBody>
      </p:sp>
      <p:sp>
        <p:nvSpPr>
          <p:cNvPr id="139880" name="Text Box 616"/>
          <p:cNvSpPr txBox="1">
            <a:spLocks noChangeArrowheads="1"/>
          </p:cNvSpPr>
          <p:nvPr/>
        </p:nvSpPr>
        <p:spPr bwMode="auto">
          <a:xfrm>
            <a:off x="2635250" y="4365625"/>
            <a:ext cx="377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Г</a:t>
            </a:r>
          </a:p>
        </p:txBody>
      </p:sp>
      <p:sp>
        <p:nvSpPr>
          <p:cNvPr id="139881" name="Text Box 617"/>
          <p:cNvSpPr txBox="1">
            <a:spLocks noChangeArrowheads="1"/>
          </p:cNvSpPr>
          <p:nvPr/>
        </p:nvSpPr>
        <p:spPr bwMode="auto">
          <a:xfrm>
            <a:off x="3109913" y="4352925"/>
            <a:ext cx="377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У</a:t>
            </a:r>
          </a:p>
        </p:txBody>
      </p:sp>
      <p:sp>
        <p:nvSpPr>
          <p:cNvPr id="139882" name="Text Box 618"/>
          <p:cNvSpPr txBox="1">
            <a:spLocks noChangeArrowheads="1"/>
          </p:cNvSpPr>
          <p:nvPr/>
        </p:nvSpPr>
        <p:spPr bwMode="auto">
          <a:xfrm>
            <a:off x="3565525" y="4352925"/>
            <a:ext cx="377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Р</a:t>
            </a:r>
          </a:p>
        </p:txBody>
      </p:sp>
      <p:sp>
        <p:nvSpPr>
          <p:cNvPr id="139883" name="Text Box 619"/>
          <p:cNvSpPr txBox="1">
            <a:spLocks noChangeArrowheads="1"/>
          </p:cNvSpPr>
          <p:nvPr/>
        </p:nvSpPr>
        <p:spPr bwMode="auto">
          <a:xfrm>
            <a:off x="4056063" y="4354513"/>
            <a:ext cx="377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Е</a:t>
            </a:r>
          </a:p>
        </p:txBody>
      </p:sp>
      <p:sp>
        <p:nvSpPr>
          <p:cNvPr id="139884" name="Text Box 620"/>
          <p:cNvSpPr txBox="1">
            <a:spLocks noChangeArrowheads="1"/>
          </p:cNvSpPr>
          <p:nvPr/>
        </p:nvSpPr>
        <p:spPr bwMode="auto">
          <a:xfrm>
            <a:off x="4500563" y="4340225"/>
            <a:ext cx="377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Ц</a:t>
            </a:r>
          </a:p>
        </p:txBody>
      </p:sp>
      <p:pic>
        <p:nvPicPr>
          <p:cNvPr id="139885" name="Picture 621" descr="post-160198-1252929093_thum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243" y="5282076"/>
            <a:ext cx="7493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886" name="Text Box 622"/>
          <p:cNvSpPr txBox="1">
            <a:spLocks noChangeArrowheads="1"/>
          </p:cNvSpPr>
          <p:nvPr/>
        </p:nvSpPr>
        <p:spPr bwMode="auto">
          <a:xfrm>
            <a:off x="5697879" y="5467668"/>
            <a:ext cx="32750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 b="1" dirty="0">
                <a:solidFill>
                  <a:srgbClr val="000000"/>
                </a:solidFill>
              </a:rPr>
              <a:t>Что это за русачок</a:t>
            </a:r>
          </a:p>
          <a:p>
            <a:pPr marL="342900" indent="-342900"/>
            <a:r>
              <a:rPr lang="ru-RU" b="1" dirty="0">
                <a:solidFill>
                  <a:srgbClr val="000000"/>
                </a:solidFill>
              </a:rPr>
              <a:t>Завалился </a:t>
            </a:r>
            <a:r>
              <a:rPr lang="ru-RU" b="1" dirty="0" smtClean="0">
                <a:solidFill>
                  <a:srgbClr val="000000"/>
                </a:solidFill>
              </a:rPr>
              <a:t>на бочок</a:t>
            </a:r>
            <a:endParaRPr lang="ru-RU" b="1" dirty="0" smtClean="0">
              <a:solidFill>
                <a:srgbClr val="000000"/>
              </a:solidFill>
            </a:endParaRPr>
          </a:p>
          <a:p>
            <a:pPr marL="342900" indent="-342900"/>
            <a:r>
              <a:rPr lang="ru-RU" b="1" dirty="0" smtClean="0">
                <a:solidFill>
                  <a:srgbClr val="000000"/>
                </a:solidFill>
              </a:rPr>
              <a:t>Сам упитанный, салатный,</a:t>
            </a:r>
          </a:p>
          <a:p>
            <a:pPr marL="342900" indent="-342900"/>
            <a:r>
              <a:rPr lang="ru-RU" b="1" dirty="0" smtClean="0">
                <a:solidFill>
                  <a:srgbClr val="000000"/>
                </a:solidFill>
              </a:rPr>
              <a:t>Верно, </a:t>
            </a:r>
            <a:r>
              <a:rPr lang="ru-RU" b="1" dirty="0" smtClean="0">
                <a:solidFill>
                  <a:srgbClr val="000000"/>
                </a:solidFill>
              </a:rPr>
              <a:t>детки, …. ?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39887" name="Text Box 623"/>
          <p:cNvSpPr txBox="1">
            <a:spLocks noChangeArrowheads="1"/>
          </p:cNvSpPr>
          <p:nvPr/>
        </p:nvSpPr>
        <p:spPr bwMode="auto">
          <a:xfrm>
            <a:off x="4040188" y="4794250"/>
            <a:ext cx="377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К</a:t>
            </a:r>
          </a:p>
        </p:txBody>
      </p:sp>
      <p:sp>
        <p:nvSpPr>
          <p:cNvPr id="139888" name="Text Box 624"/>
          <p:cNvSpPr txBox="1">
            <a:spLocks noChangeArrowheads="1"/>
          </p:cNvSpPr>
          <p:nvPr/>
        </p:nvSpPr>
        <p:spPr bwMode="auto">
          <a:xfrm>
            <a:off x="4514850" y="4811713"/>
            <a:ext cx="377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39889" name="Text Box 625"/>
          <p:cNvSpPr txBox="1">
            <a:spLocks noChangeArrowheads="1"/>
          </p:cNvSpPr>
          <p:nvPr/>
        </p:nvSpPr>
        <p:spPr bwMode="auto">
          <a:xfrm>
            <a:off x="4959350" y="4813300"/>
            <a:ext cx="377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Б</a:t>
            </a:r>
          </a:p>
        </p:txBody>
      </p:sp>
      <p:sp>
        <p:nvSpPr>
          <p:cNvPr id="139890" name="Text Box 626"/>
          <p:cNvSpPr txBox="1">
            <a:spLocks noChangeArrowheads="1"/>
          </p:cNvSpPr>
          <p:nvPr/>
        </p:nvSpPr>
        <p:spPr bwMode="auto">
          <a:xfrm>
            <a:off x="5435600" y="4814888"/>
            <a:ext cx="377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139891" name="Text Box 627"/>
          <p:cNvSpPr txBox="1">
            <a:spLocks noChangeArrowheads="1"/>
          </p:cNvSpPr>
          <p:nvPr/>
        </p:nvSpPr>
        <p:spPr bwMode="auto">
          <a:xfrm>
            <a:off x="5878513" y="4802188"/>
            <a:ext cx="377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Ч</a:t>
            </a:r>
          </a:p>
        </p:txBody>
      </p:sp>
      <p:sp>
        <p:nvSpPr>
          <p:cNvPr id="139892" name="Text Box 628"/>
          <p:cNvSpPr txBox="1">
            <a:spLocks noChangeArrowheads="1"/>
          </p:cNvSpPr>
          <p:nvPr/>
        </p:nvSpPr>
        <p:spPr bwMode="auto">
          <a:xfrm>
            <a:off x="6334125" y="4784725"/>
            <a:ext cx="377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О</a:t>
            </a:r>
          </a:p>
        </p:txBody>
      </p:sp>
      <p:sp>
        <p:nvSpPr>
          <p:cNvPr id="139893" name="Text Box 629"/>
          <p:cNvSpPr txBox="1">
            <a:spLocks noChangeArrowheads="1"/>
          </p:cNvSpPr>
          <p:nvPr/>
        </p:nvSpPr>
        <p:spPr bwMode="auto">
          <a:xfrm>
            <a:off x="6807200" y="4814888"/>
            <a:ext cx="377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9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9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9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9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9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9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9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9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9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9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9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9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9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39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39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39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39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9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9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3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39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39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39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39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39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39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3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3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3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39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39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3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39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39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39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139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139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139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39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139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500"/>
                            </p:stCondLst>
                            <p:childTnLst>
                              <p:par>
                                <p:cTn id="1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13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13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13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13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13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500"/>
                            </p:stCondLst>
                            <p:childTnLst>
                              <p:par>
                                <p:cTn id="2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13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13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13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00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13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13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13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13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000"/>
                            </p:stCondLst>
                            <p:childTnLst>
                              <p:par>
                                <p:cTn id="2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13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500"/>
                            </p:stCondLst>
                            <p:childTnLst>
                              <p:par>
                                <p:cTn id="2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13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13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500"/>
                            </p:stCondLst>
                            <p:childTnLst>
                              <p:par>
                                <p:cTn id="2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500"/>
                                        <p:tgtEl>
                                          <p:spTgt spid="13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000"/>
                            </p:stCondLst>
                            <p:childTnLst>
                              <p:par>
                                <p:cTn id="2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500"/>
                                        <p:tgtEl>
                                          <p:spTgt spid="13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3500"/>
                            </p:stCondLst>
                            <p:childTnLst>
                              <p:par>
                                <p:cTn id="2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825" grpId="0"/>
      <p:bldP spid="139825" grpId="1"/>
      <p:bldP spid="139826" grpId="0"/>
      <p:bldP spid="139827" grpId="0"/>
      <p:bldP spid="139828" grpId="0"/>
      <p:bldP spid="139829" grpId="0"/>
      <p:bldP spid="139830" grpId="0"/>
      <p:bldP spid="139831" grpId="0"/>
      <p:bldP spid="139833" grpId="0"/>
      <p:bldP spid="139833" grpId="1"/>
      <p:bldP spid="139834" grpId="0"/>
      <p:bldP spid="139835" grpId="0"/>
      <p:bldP spid="139836" grpId="0"/>
      <p:bldP spid="139837" grpId="0"/>
      <p:bldP spid="139838" grpId="0"/>
      <p:bldP spid="139839" grpId="0"/>
      <p:bldP spid="139840" grpId="0"/>
      <p:bldP spid="139842" grpId="0"/>
      <p:bldP spid="139842" grpId="1"/>
      <p:bldP spid="139843" grpId="0"/>
      <p:bldP spid="139844" grpId="0"/>
      <p:bldP spid="139845" grpId="0"/>
      <p:bldP spid="139846" grpId="0"/>
      <p:bldP spid="139847" grpId="0"/>
      <p:bldP spid="139849" grpId="0"/>
      <p:bldP spid="139849" grpId="1"/>
      <p:bldP spid="139850" grpId="0"/>
      <p:bldP spid="139851" grpId="0"/>
      <p:bldP spid="139852" grpId="0"/>
      <p:bldP spid="139853" grpId="0"/>
      <p:bldP spid="139854" grpId="0"/>
      <p:bldP spid="139855" grpId="0"/>
      <p:bldP spid="139856" grpId="0"/>
      <p:bldP spid="139857" grpId="0"/>
      <p:bldP spid="139859" grpId="0"/>
      <p:bldP spid="139859" grpId="1"/>
      <p:bldP spid="139860" grpId="0"/>
      <p:bldP spid="139861" grpId="0"/>
      <p:bldP spid="139862" grpId="0"/>
      <p:bldP spid="139863" grpId="0"/>
      <p:bldP spid="139864" grpId="0"/>
      <p:bldP spid="139865" grpId="0"/>
      <p:bldP spid="139866" grpId="0"/>
      <p:bldP spid="139868" grpId="0"/>
      <p:bldP spid="139868" grpId="1"/>
      <p:bldP spid="139869" grpId="0"/>
      <p:bldP spid="139870" grpId="0"/>
      <p:bldP spid="139871" grpId="0"/>
      <p:bldP spid="139872" grpId="0"/>
      <p:bldP spid="139873" grpId="0"/>
      <p:bldP spid="139874" grpId="0"/>
      <p:bldP spid="139875" grpId="0"/>
      <p:bldP spid="139879" grpId="0"/>
      <p:bldP spid="139880" grpId="0"/>
      <p:bldP spid="139881" grpId="0"/>
      <p:bldP spid="139882" grpId="0"/>
      <p:bldP spid="139883" grpId="0"/>
      <p:bldP spid="139884" grpId="0"/>
      <p:bldP spid="139886" grpId="0"/>
      <p:bldP spid="139886" grpId="1"/>
      <p:bldP spid="139887" grpId="0"/>
      <p:bldP spid="139888" grpId="0"/>
      <p:bldP spid="139889" grpId="0"/>
      <p:bldP spid="139890" grpId="0"/>
      <p:bldP spid="139891" grpId="0"/>
      <p:bldP spid="139892" grpId="0"/>
      <p:bldP spid="1398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165100" y="282575"/>
            <a:ext cx="8813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2400" b="1">
                <a:solidFill>
                  <a:srgbClr val="000000"/>
                </a:solidFill>
                <a:cs typeface="Times New Roman" pitchFamily="18" charset="0"/>
              </a:rPr>
              <a:t>Программа действий.</a:t>
            </a:r>
          </a:p>
          <a:p>
            <a:pPr algn="ctr">
              <a:tabLst>
                <a:tab pos="228600" algn="l"/>
              </a:tabLst>
            </a:pPr>
            <a:endParaRPr lang="ru-RU" sz="2400">
              <a:solidFill>
                <a:srgbClr val="000000"/>
              </a:solidFill>
            </a:endParaRPr>
          </a:p>
          <a:p>
            <a:pPr eaLnBrk="0" hangingPunct="0">
              <a:tabLst>
                <a:tab pos="228600" algn="l"/>
              </a:tabLst>
            </a:pPr>
            <a:r>
              <a:rPr lang="ru-RU" sz="1600" b="1">
                <a:solidFill>
                  <a:srgbClr val="000000"/>
                </a:solidFill>
                <a:latin typeface="Arial" charset="0"/>
              </a:rPr>
              <a:t>	 </a:t>
            </a:r>
            <a:r>
              <a:rPr lang="ru-RU" b="1">
                <a:solidFill>
                  <a:srgbClr val="000000"/>
                </a:solidFill>
              </a:rPr>
              <a:t>1. </a:t>
            </a:r>
            <a:r>
              <a:rPr lang="ru-RU" b="1">
                <a:solidFill>
                  <a:srgbClr val="000000"/>
                </a:solidFill>
                <a:cs typeface="Times New Roman" pitchFamily="18" charset="0"/>
              </a:rPr>
              <a:t>Посадка лука в рассадные ящики.</a:t>
            </a:r>
          </a:p>
          <a:p>
            <a:pPr eaLnBrk="0" hangingPunct="0">
              <a:tabLst>
                <a:tab pos="228600" algn="l"/>
              </a:tabLst>
            </a:pPr>
            <a:r>
              <a:rPr lang="ru-RU">
                <a:solidFill>
                  <a:srgbClr val="000000"/>
                </a:solidFill>
              </a:rPr>
              <a:t>	    Чтобы реализовать свой проект для удобства работы мы разделились на   </a:t>
            </a:r>
          </a:p>
          <a:p>
            <a:pPr eaLnBrk="0" hangingPunct="0">
              <a:tabLst>
                <a:tab pos="228600" algn="l"/>
              </a:tabLst>
            </a:pPr>
            <a:r>
              <a:rPr lang="ru-RU">
                <a:solidFill>
                  <a:srgbClr val="000000"/>
                </a:solidFill>
              </a:rPr>
              <a:t>     группы: овощеводы, исследователи, поисковики, редакторы, лекторы.</a:t>
            </a:r>
          </a:p>
          <a:p>
            <a:pPr>
              <a:tabLst>
                <a:tab pos="228600" algn="l"/>
              </a:tabLst>
            </a:pPr>
            <a:r>
              <a:rPr lang="ru-RU">
                <a:solidFill>
                  <a:srgbClr val="000000"/>
                </a:solidFill>
              </a:rPr>
              <a:t>	   К работе приступила группа овощеводов.</a:t>
            </a:r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473296" y="2401906"/>
            <a:ext cx="523348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684213" algn="l"/>
              </a:tabLst>
            </a:pPr>
            <a:r>
              <a:rPr lang="ru-RU" b="1" dirty="0">
                <a:solidFill>
                  <a:srgbClr val="000000"/>
                </a:solidFill>
              </a:rPr>
              <a:t>2. </a:t>
            </a:r>
            <a:r>
              <a:rPr lang="ru-RU" b="1" dirty="0">
                <a:solidFill>
                  <a:srgbClr val="000000"/>
                </a:solidFill>
                <a:cs typeface="Times New Roman" pitchFamily="18" charset="0"/>
              </a:rPr>
              <a:t>Закладка опыта.</a:t>
            </a:r>
            <a:endParaRPr lang="ru-RU" dirty="0">
              <a:solidFill>
                <a:srgbClr val="000000"/>
              </a:solidFill>
            </a:endParaRPr>
          </a:p>
          <a:p>
            <a:pPr eaLnBrk="0" hangingPunct="0">
              <a:tabLst>
                <a:tab pos="684213" algn="l"/>
              </a:tabLst>
            </a:pP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Опытные луковицы устанавливаем</a:t>
            </a:r>
            <a:endParaRPr lang="ru-RU" dirty="0">
              <a:solidFill>
                <a:srgbClr val="000000"/>
              </a:solidFill>
            </a:endParaRPr>
          </a:p>
          <a:p>
            <a:pPr eaLnBrk="0" hangingPunct="0">
              <a:buFont typeface="Symbol" pitchFamily="18" charset="2"/>
              <a:buChar char="·"/>
              <a:tabLst>
                <a:tab pos="684213" algn="l"/>
              </a:tabLst>
            </a:pP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на подоконнике</a:t>
            </a:r>
            <a:endParaRPr lang="ru-RU" dirty="0">
              <a:solidFill>
                <a:srgbClr val="000000"/>
              </a:solidFill>
            </a:endParaRPr>
          </a:p>
          <a:p>
            <a:pPr eaLnBrk="0" hangingPunct="0">
              <a:buFont typeface="Symbol" pitchFamily="18" charset="2"/>
              <a:buChar char="·"/>
              <a:tabLst>
                <a:tab pos="684213" algn="l"/>
              </a:tabLst>
            </a:pP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в тёмном месте</a:t>
            </a:r>
            <a:endParaRPr lang="ru-RU" dirty="0">
              <a:solidFill>
                <a:srgbClr val="000000"/>
              </a:solidFill>
            </a:endParaRPr>
          </a:p>
          <a:p>
            <a:pPr eaLnBrk="0" hangingPunct="0">
              <a:buFont typeface="Symbol" pitchFamily="18" charset="2"/>
              <a:buChar char="·"/>
              <a:tabLst>
                <a:tab pos="684213" algn="l"/>
              </a:tabLst>
            </a:pP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в холодном помещении</a:t>
            </a:r>
            <a:endParaRPr lang="ru-RU" dirty="0">
              <a:solidFill>
                <a:srgbClr val="000000"/>
              </a:solidFill>
            </a:endParaRPr>
          </a:p>
          <a:p>
            <a:pPr eaLnBrk="0" hangingPunct="0">
              <a:buFont typeface="Symbol" pitchFamily="18" charset="2"/>
              <a:buChar char="·"/>
              <a:tabLst>
                <a:tab pos="684213" algn="l"/>
              </a:tabLst>
            </a:pP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на подоконнике без </a:t>
            </a:r>
            <a:r>
              <a:rPr lang="ru-RU" dirty="0" smtClean="0">
                <a:solidFill>
                  <a:srgbClr val="000000"/>
                </a:solidFill>
                <a:cs typeface="Times New Roman" pitchFamily="18" charset="0"/>
              </a:rPr>
              <a:t>полива</a:t>
            </a:r>
          </a:p>
          <a:p>
            <a:pPr eaLnBrk="0" hangingPunct="0">
              <a:buFont typeface="Symbol" pitchFamily="18" charset="2"/>
              <a:buChar char="·"/>
              <a:tabLst>
                <a:tab pos="684213" algn="l"/>
              </a:tabLst>
            </a:pPr>
            <a:endParaRPr lang="ru-RU" dirty="0">
              <a:solidFill>
                <a:srgbClr val="000000"/>
              </a:solidFill>
            </a:endParaRPr>
          </a:p>
          <a:p>
            <a:pPr eaLnBrk="0" hangingPunct="0">
              <a:tabLst>
                <a:tab pos="684213" algn="l"/>
              </a:tabLst>
            </a:pPr>
            <a:r>
              <a:rPr lang="ru-RU" b="1" dirty="0">
                <a:solidFill>
                  <a:srgbClr val="000000"/>
                </a:solidFill>
              </a:rPr>
              <a:t>3. </a:t>
            </a:r>
            <a:r>
              <a:rPr lang="ru-RU" b="1" dirty="0">
                <a:solidFill>
                  <a:srgbClr val="000000"/>
                </a:solidFill>
                <a:cs typeface="Times New Roman" pitchFamily="18" charset="0"/>
              </a:rPr>
              <a:t>Ухаживаем за растениями, ведём наблюдение.</a:t>
            </a:r>
            <a:endParaRPr lang="ru-RU" dirty="0">
              <a:solidFill>
                <a:srgbClr val="000000"/>
              </a:solidFill>
            </a:endParaRPr>
          </a:p>
          <a:p>
            <a:pPr eaLnBrk="0" hangingPunct="0">
              <a:buFont typeface="Symbol" pitchFamily="18" charset="2"/>
              <a:buChar char="·"/>
              <a:tabLst>
                <a:tab pos="684213" algn="l"/>
              </a:tabLst>
            </a:pP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полив лука, кроме одного горшка</a:t>
            </a:r>
            <a:endParaRPr lang="ru-RU" dirty="0">
              <a:solidFill>
                <a:srgbClr val="000000"/>
              </a:solidFill>
            </a:endParaRPr>
          </a:p>
          <a:p>
            <a:pPr eaLnBrk="0" hangingPunct="0">
              <a:buFont typeface="Symbol" pitchFamily="18" charset="2"/>
              <a:buChar char="·"/>
              <a:tabLst>
                <a:tab pos="684213" algn="l"/>
              </a:tabLst>
            </a:pP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рыхление почвы</a:t>
            </a:r>
            <a:endParaRPr lang="ru-RU" dirty="0">
              <a:solidFill>
                <a:srgbClr val="000000"/>
              </a:solidFill>
            </a:endParaRPr>
          </a:p>
          <a:p>
            <a:pPr eaLnBrk="0" hangingPunct="0">
              <a:buFont typeface="Symbol" pitchFamily="18" charset="2"/>
              <a:buChar char="·"/>
              <a:tabLst>
                <a:tab pos="684213" algn="l"/>
              </a:tabLst>
            </a:pP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вырывание сорняков</a:t>
            </a:r>
            <a:endParaRPr lang="ru-RU" dirty="0">
              <a:solidFill>
                <a:srgbClr val="000000"/>
              </a:solidFill>
            </a:endParaRPr>
          </a:p>
          <a:p>
            <a:pPr eaLnBrk="0" hangingPunct="0">
              <a:buFont typeface="Symbol" pitchFamily="18" charset="2"/>
              <a:buChar char="·"/>
              <a:tabLst>
                <a:tab pos="684213" algn="l"/>
              </a:tabLst>
            </a:pP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запись результатов наблюдений в дневник</a:t>
            </a:r>
            <a:endParaRPr lang="ru-RU" dirty="0">
              <a:solidFill>
                <a:srgbClr val="000000"/>
              </a:solidFill>
            </a:endParaRPr>
          </a:p>
          <a:p>
            <a:pPr eaLnBrk="0" hangingPunct="0">
              <a:tabLst>
                <a:tab pos="684213" algn="l"/>
              </a:tabLst>
            </a:pP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5" name="Рисунок 4" descr="cg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4264" y="2363374"/>
            <a:ext cx="3139907" cy="3924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636588" y="727499"/>
            <a:ext cx="85074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>
                <a:solidFill>
                  <a:srgbClr val="000000"/>
                </a:solidFill>
                <a:cs typeface="Times New Roman" pitchFamily="18" charset="0"/>
              </a:rPr>
              <a:t>Лук растёт, а мы собираем о нём </a:t>
            </a:r>
            <a:endParaRPr lang="ru-RU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tabLst>
                <a:tab pos="228600" algn="l"/>
              </a:tabLst>
            </a:pPr>
            <a:r>
              <a:rPr lang="ru-RU" b="1" dirty="0" smtClean="0">
                <a:solidFill>
                  <a:srgbClr val="000000"/>
                </a:solidFill>
                <a:cs typeface="Times New Roman" pitchFamily="18" charset="0"/>
              </a:rPr>
              <a:t>информацию.</a:t>
            </a:r>
            <a:endParaRPr lang="ru-RU" b="1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tabLst>
                <a:tab pos="228600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Этот </a:t>
            </a:r>
            <a:r>
              <a:rPr lang="ru-RU" dirty="0">
                <a:solidFill>
                  <a:srgbClr val="000000"/>
                </a:solidFill>
              </a:rPr>
              <a:t>вид деятельности </a:t>
            </a:r>
            <a:r>
              <a:rPr lang="ru-RU" dirty="0" smtClean="0">
                <a:solidFill>
                  <a:srgbClr val="000000"/>
                </a:solidFill>
              </a:rPr>
              <a:t>поручен</a:t>
            </a:r>
          </a:p>
          <a:p>
            <a:pPr>
              <a:tabLst>
                <a:tab pos="228600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группе поисковиков.  </a:t>
            </a:r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2195513" y="3267075"/>
            <a:ext cx="24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600" b="1">
                <a:latin typeface="Arial" charset="0"/>
                <a:cs typeface="Times New Roman" pitchFamily="18" charset="0"/>
              </a:rPr>
              <a:t> </a:t>
            </a:r>
            <a:endParaRPr lang="ru-RU">
              <a:latin typeface="Arial" charset="0"/>
            </a:endParaRPr>
          </a:p>
        </p:txBody>
      </p:sp>
      <p:pic>
        <p:nvPicPr>
          <p:cNvPr id="9" name="Рисунок 8" descr="Фото-0036лу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3313" y="689316"/>
            <a:ext cx="3128656" cy="3910819"/>
          </a:xfrm>
          <a:prstGeom prst="rect">
            <a:avLst/>
          </a:prstGeom>
        </p:spPr>
      </p:pic>
      <p:pic>
        <p:nvPicPr>
          <p:cNvPr id="10" name="Рисунок 9" descr="Фото-0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228" y="2953512"/>
            <a:ext cx="4502541" cy="3602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565" name="Group 205"/>
          <p:cNvGraphicFramePr>
            <a:graphicFrameLocks noGrp="1"/>
          </p:cNvGraphicFramePr>
          <p:nvPr/>
        </p:nvGraphicFramePr>
        <p:xfrm>
          <a:off x="3432516" y="934500"/>
          <a:ext cx="5391786" cy="4172072"/>
        </p:xfrm>
        <a:graphic>
          <a:graphicData uri="http://schemas.openxmlformats.org/drawingml/2006/table">
            <a:tbl>
              <a:tblPr/>
              <a:tblGrid>
                <a:gridCol w="1174222"/>
                <a:gridCol w="769873"/>
                <a:gridCol w="830124"/>
                <a:gridCol w="868951"/>
                <a:gridCol w="859580"/>
                <a:gridCol w="889036"/>
              </a:tblGrid>
              <a:tr h="8395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Условия роста растения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марта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марта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марта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апреля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апреля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3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подоконнике с поливом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посадки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Появились побеги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Зелёные листья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5-6 см.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Сочные зелёные листья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20-25 см.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Крепкие, сочные, зелёные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35-40 см.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тёмном месте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посадки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Побегов нет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Появились побеги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Жёлтые листья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3-5 см.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Тонкие жёлтые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см.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холодном месте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посадки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Побегов нет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Побегов нет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Побегов нет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Появились побеги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3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подоконнике без полива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посадки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Побегов нет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Появились побеги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Тонкие, нездоровый вид 3-5 см.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Сухие тонкие. Растение погибает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560" name="Rectangle 200"/>
          <p:cNvSpPr>
            <a:spLocks noChangeArrowheads="1"/>
          </p:cNvSpPr>
          <p:nvPr/>
        </p:nvSpPr>
        <p:spPr bwMode="auto">
          <a:xfrm>
            <a:off x="291344" y="4765119"/>
            <a:ext cx="848245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  <a:p>
            <a:pPr eaLnBrk="0" hangingPunct="0"/>
            <a:endParaRPr lang="ru-RU" sz="2200" b="1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algn="ctr" eaLnBrk="0" hangingPunct="0"/>
            <a:r>
              <a:rPr lang="ru-RU" b="1" i="1" dirty="0">
                <a:solidFill>
                  <a:srgbClr val="000000"/>
                </a:solidFill>
                <a:cs typeface="Times New Roman" pitchFamily="18" charset="0"/>
              </a:rPr>
              <a:t>Вывод:</a:t>
            </a:r>
            <a:endParaRPr lang="ru-RU" i="1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 eaLnBrk="0" hangingPunct="0"/>
            <a:r>
              <a:rPr lang="ru-RU" b="1" i="1" dirty="0">
                <a:solidFill>
                  <a:srgbClr val="000000"/>
                </a:solidFill>
                <a:cs typeface="Times New Roman" pitchFamily="18" charset="0"/>
              </a:rPr>
              <a:t>Выращивание репчатого лука на перо не требует больших физических затрат. </a:t>
            </a:r>
          </a:p>
          <a:p>
            <a:pPr algn="ctr" eaLnBrk="0" hangingPunct="0"/>
            <a:r>
              <a:rPr lang="ru-RU" b="1" i="1" dirty="0">
                <a:solidFill>
                  <a:srgbClr val="000000"/>
                </a:solidFill>
                <a:cs typeface="Times New Roman" pitchFamily="18" charset="0"/>
              </a:rPr>
              <a:t>Он отлично растёт в комнате, если создать ему благоприятные условия </a:t>
            </a:r>
          </a:p>
          <a:p>
            <a:pPr algn="ctr" eaLnBrk="0" hangingPunct="0"/>
            <a:r>
              <a:rPr lang="ru-RU" b="1" i="1" dirty="0">
                <a:solidFill>
                  <a:srgbClr val="000000"/>
                </a:solidFill>
                <a:cs typeface="Times New Roman" pitchFamily="18" charset="0"/>
              </a:rPr>
              <a:t>для роста и развития – свет, тепло, полив.</a:t>
            </a:r>
            <a:endParaRPr lang="ru-RU" i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564" name="Rectangle 204"/>
          <p:cNvSpPr>
            <a:spLocks noChangeArrowheads="1"/>
          </p:cNvSpPr>
          <p:nvPr/>
        </p:nvSpPr>
        <p:spPr bwMode="auto">
          <a:xfrm>
            <a:off x="893298" y="213165"/>
            <a:ext cx="693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>
                <a:solidFill>
                  <a:srgbClr val="000000"/>
                </a:solidFill>
              </a:rPr>
              <a:t>Результаты наблюдений.</a:t>
            </a:r>
          </a:p>
          <a:p>
            <a:pPr algn="ctr"/>
            <a:r>
              <a:rPr lang="ru-RU" dirty="0">
                <a:solidFill>
                  <a:srgbClr val="000000"/>
                </a:solidFill>
              </a:rPr>
              <a:t>Результаты своих наблюдений предоставила группа исследователей.</a:t>
            </a:r>
          </a:p>
        </p:txBody>
      </p:sp>
      <p:pic>
        <p:nvPicPr>
          <p:cNvPr id="5" name="Клип 10" descr="Фото-0036лу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044" y="1164102"/>
            <a:ext cx="3075198" cy="3843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714522" y="377874"/>
            <a:ext cx="80645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>
                <a:solidFill>
                  <a:srgbClr val="000000"/>
                </a:solidFill>
              </a:rPr>
              <a:t>Витамины на </a:t>
            </a:r>
            <a:r>
              <a:rPr lang="ru-RU" b="1" dirty="0" smtClean="0">
                <a:solidFill>
                  <a:srgbClr val="000000"/>
                </a:solidFill>
              </a:rPr>
              <a:t>окне</a:t>
            </a:r>
            <a:r>
              <a:rPr lang="ru-RU" b="1" dirty="0" smtClean="0">
                <a:solidFill>
                  <a:srgbClr val="000000"/>
                </a:solidFill>
              </a:rPr>
              <a:t>.</a:t>
            </a:r>
            <a:endParaRPr lang="ru-RU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   Лук – источник витамина С, особенно много его в листьях, в 3 раза больше, чем в луковице. Для покрытия суточной потребности человеческого организма в витамине С требуется 50 – 60 г. зелёного лука. </a:t>
            </a:r>
          </a:p>
          <a:p>
            <a:r>
              <a:rPr lang="ru-RU" dirty="0">
                <a:solidFill>
                  <a:srgbClr val="000000"/>
                </a:solidFill>
              </a:rPr>
              <a:t>   Лук деликатесный овощ, имеющий важное пищевое значение. Широко применяют в кулинарии в сыром, варёном и тушёном виде, используют для супов,  гарниров, в качестве приправ к мясу и сыру. </a:t>
            </a:r>
          </a:p>
          <a:p>
            <a:r>
              <a:rPr lang="ru-RU" dirty="0">
                <a:solidFill>
                  <a:srgbClr val="000000"/>
                </a:solidFill>
              </a:rPr>
              <a:t>   Лук улучшает вкус пищи, способствует её усвоению.</a:t>
            </a:r>
          </a:p>
        </p:txBody>
      </p:sp>
      <p:pic>
        <p:nvPicPr>
          <p:cNvPr id="9" name="Рисунок 8" descr="Фото01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8627" y="2876842"/>
            <a:ext cx="5076561" cy="3807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598</Words>
  <Application>Microsoft Office PowerPoint</Application>
  <PresentationFormat>Экран (4:3)</PresentationFormat>
  <Paragraphs>175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Nastasik</dc:creator>
  <cp:lastModifiedBy>Олечка</cp:lastModifiedBy>
  <cp:revision>21</cp:revision>
  <dcterms:created xsi:type="dcterms:W3CDTF">2011-05-09T12:47:08Z</dcterms:created>
  <dcterms:modified xsi:type="dcterms:W3CDTF">2012-11-20T16:37:06Z</dcterms:modified>
</cp:coreProperties>
</file>