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39" autoAdjust="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9443A-20A3-46D3-9C0D-2E430682A342}" type="datetimeFigureOut">
              <a:rPr lang="ru-RU" smtClean="0"/>
              <a:pPr/>
              <a:t>31.01.2012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C6175-70ED-4BCA-8CF0-D2CC7B98B9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9443A-20A3-46D3-9C0D-2E430682A342}" type="datetimeFigureOut">
              <a:rPr lang="ru-RU" smtClean="0"/>
              <a:pPr/>
              <a:t>31.01.2012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C6175-70ED-4BCA-8CF0-D2CC7B98B9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9443A-20A3-46D3-9C0D-2E430682A342}" type="datetimeFigureOut">
              <a:rPr lang="ru-RU" smtClean="0"/>
              <a:pPr/>
              <a:t>31.01.2012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C6175-70ED-4BCA-8CF0-D2CC7B98B9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9443A-20A3-46D3-9C0D-2E430682A342}" type="datetimeFigureOut">
              <a:rPr lang="ru-RU" smtClean="0"/>
              <a:pPr/>
              <a:t>31.01.2012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C6175-70ED-4BCA-8CF0-D2CC7B98B9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9443A-20A3-46D3-9C0D-2E430682A342}" type="datetimeFigureOut">
              <a:rPr lang="ru-RU" smtClean="0"/>
              <a:pPr/>
              <a:t>31.01.2012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C6175-70ED-4BCA-8CF0-D2CC7B98B9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9443A-20A3-46D3-9C0D-2E430682A342}" type="datetimeFigureOut">
              <a:rPr lang="ru-RU" smtClean="0"/>
              <a:pPr/>
              <a:t>31.01.2012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C6175-70ED-4BCA-8CF0-D2CC7B98B9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9443A-20A3-46D3-9C0D-2E430682A342}" type="datetimeFigureOut">
              <a:rPr lang="ru-RU" smtClean="0"/>
              <a:pPr/>
              <a:t>31.01.2012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C6175-70ED-4BCA-8CF0-D2CC7B98B9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9443A-20A3-46D3-9C0D-2E430682A342}" type="datetimeFigureOut">
              <a:rPr lang="ru-RU" smtClean="0"/>
              <a:pPr/>
              <a:t>31.01.2012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C6175-70ED-4BCA-8CF0-D2CC7B98B9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9443A-20A3-46D3-9C0D-2E430682A342}" type="datetimeFigureOut">
              <a:rPr lang="ru-RU" smtClean="0"/>
              <a:pPr/>
              <a:t>31.01.2012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C6175-70ED-4BCA-8CF0-D2CC7B98B9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9443A-20A3-46D3-9C0D-2E430682A342}" type="datetimeFigureOut">
              <a:rPr lang="ru-RU" smtClean="0"/>
              <a:pPr/>
              <a:t>31.01.2012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C6175-70ED-4BCA-8CF0-D2CC7B98B9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9443A-20A3-46D3-9C0D-2E430682A342}" type="datetimeFigureOut">
              <a:rPr lang="ru-RU" smtClean="0"/>
              <a:pPr/>
              <a:t>31.01.2012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C6175-70ED-4BCA-8CF0-D2CC7B98B9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9443A-20A3-46D3-9C0D-2E430682A342}" type="datetimeFigureOut">
              <a:rPr lang="ru-RU" smtClean="0"/>
              <a:pPr/>
              <a:t>31.01.2012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C6175-70ED-4BCA-8CF0-D2CC7B98B99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071546"/>
            <a:ext cx="7772400" cy="2786082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3600" b="1" dirty="0" smtClean="0">
                <a:latin typeface="Arial" pitchFamily="34" charset="0"/>
                <a:cs typeface="Arial" pitchFamily="34" charset="0"/>
              </a:rPr>
            </a:br>
            <a:r>
              <a:rPr lang="ru-RU" sz="3600" b="1" dirty="0">
                <a:latin typeface="Arial" pitchFamily="34" charset="0"/>
                <a:cs typeface="Arial" pitchFamily="34" charset="0"/>
              </a:rPr>
              <a:t/>
            </a:r>
            <a:br>
              <a:rPr lang="ru-RU" sz="3600" b="1" dirty="0">
                <a:latin typeface="Arial" pitchFamily="34" charset="0"/>
                <a:cs typeface="Arial" pitchFamily="34" charset="0"/>
              </a:rPr>
            </a:br>
            <a:r>
              <a:rPr lang="ru-RU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3600" b="1" dirty="0" smtClean="0">
                <a:latin typeface="Arial" pitchFamily="34" charset="0"/>
                <a:cs typeface="Arial" pitchFamily="34" charset="0"/>
              </a:rPr>
            </a:b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ТЕМА:       </a:t>
            </a:r>
            <a:b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</a:t>
            </a:r>
            <a:b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АКТИВИЗАЦИЯ  ПОЗНАВАТЕЛЬНОЙ  ДЕЯТЕЛЬНОСТИ  УЧАЩИХСЯ  В  УСЛОВИЯХ  ИГРОВОЙ  ТЕХНОЛОГИИ  ПО  РУССКОМУ  ЯЗЫКУ  В  5 – 6 КЛАССАХ 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med">
    <p:dissolve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урок-сказка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приложение  8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 изучение  нового  материала 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2060"/>
                </a:solidFill>
              </a:rPr>
              <a:t>з</a:t>
            </a:r>
            <a:r>
              <a:rPr lang="ru-RU" b="1" dirty="0" smtClean="0">
                <a:solidFill>
                  <a:srgbClr val="002060"/>
                </a:solidFill>
              </a:rPr>
              <a:t>анимательные  минутки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b="1" dirty="0" smtClean="0"/>
          </a:p>
          <a:p>
            <a:endParaRPr lang="ru-RU" b="1" dirty="0"/>
          </a:p>
          <a:p>
            <a:r>
              <a:rPr lang="ru-RU" b="1" dirty="0" smtClean="0">
                <a:solidFill>
                  <a:srgbClr val="002060"/>
                </a:solidFill>
              </a:rPr>
              <a:t>разминки  </a:t>
            </a:r>
          </a:p>
          <a:p>
            <a:r>
              <a:rPr lang="ru-RU" b="1" dirty="0">
                <a:solidFill>
                  <a:srgbClr val="002060"/>
                </a:solidFill>
              </a:rPr>
              <a:t>р</a:t>
            </a:r>
            <a:r>
              <a:rPr lang="ru-RU" b="1" dirty="0" smtClean="0">
                <a:solidFill>
                  <a:srgbClr val="002060"/>
                </a:solidFill>
              </a:rPr>
              <a:t>ифмованные  упражнения  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кроссворды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РЕБЕНОК ОСТАЕТСЯ РЕБЕНКОМ  -  ЗНАЧИТ МЫ ДОЛЖНЫ С НИМ ИГРАТЬ, КОГДА ЗАНИМАЕМСЯ ТАКИМ СЕРЬЕЗНЫМ ДЕЛОМ, КАК ОБУЧЕНИЕ РУССКОМУ ЯЗЫКУ.</a:t>
            </a:r>
          </a:p>
          <a:p>
            <a:r>
              <a:rPr lang="ru-RU" dirty="0" smtClean="0"/>
              <a:t>                                     (М.В.ПАНОВ)</a:t>
            </a:r>
            <a:endParaRPr lang="ru-RU" dirty="0"/>
          </a:p>
        </p:txBody>
      </p:sp>
    </p:spTree>
  </p:cSld>
  <p:clrMapOvr>
    <a:masterClrMapping/>
  </p:clrMapOvr>
  <p:transition>
    <p:wedg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78"/>
          </a:xfrm>
        </p:spPr>
        <p:txBody>
          <a:bodyPr>
            <a:normAutofit/>
          </a:bodyPr>
          <a:lstStyle/>
          <a:p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         </a:t>
            </a:r>
          </a:p>
          <a:p>
            <a:pPr algn="ctr"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СОВРЕМЕННОМ  ОБЩЕСТВЕ  ОСОБОЕ  ВНИМАНИЕ  УДЕЛЯЕТСЯ РАЗВИТИЮ  ТВОРЧЕСКОЙ  АКТИВНОСТИ  И  ИНТЕРЕСА  У  ШКОЛЬНИКОВ  К  ПРЕДМЕТУ.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Игровая  технология</a:t>
            </a:r>
            <a:b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●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активное  взаимодействие  ученика</a:t>
            </a:r>
          </a:p>
          <a:p>
            <a:pPr algn="ctr">
              <a:buNone/>
            </a:pPr>
            <a:endParaRPr lang="ru-RU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с  учителем              с одноклассниками</a:t>
            </a:r>
          </a:p>
          <a:p>
            <a:pPr algn="ctr">
              <a:buNone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●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формирование  опыта  нравственного выбора</a:t>
            </a:r>
          </a:p>
          <a:p>
            <a:pPr algn="ctr">
              <a:buNone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●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стимулирование  роста  познавательной  деятельности</a:t>
            </a:r>
            <a:b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endParaRPr lang="ru-RU" b="1" dirty="0">
              <a:solidFill>
                <a:srgbClr val="002060"/>
              </a:solidFill>
            </a:endParaRPr>
          </a:p>
        </p:txBody>
      </p:sp>
      <p:cxnSp>
        <p:nvCxnSpPr>
          <p:cNvPr id="5" name="Прямая со стрелкой 4"/>
          <p:cNvCxnSpPr>
            <a:endCxn id="3" idx="0"/>
          </p:cNvCxnSpPr>
          <p:nvPr/>
        </p:nvCxnSpPr>
        <p:spPr>
          <a:xfrm rot="5400000">
            <a:off x="4201310" y="1228716"/>
            <a:ext cx="742174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endCxn id="3" idx="0"/>
          </p:cNvCxnSpPr>
          <p:nvPr/>
        </p:nvCxnSpPr>
        <p:spPr>
          <a:xfrm rot="5400000">
            <a:off x="4200516" y="1228716"/>
            <a:ext cx="74296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>
            <a:off x="2071670" y="2143116"/>
            <a:ext cx="928694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16200000" flipH="1">
            <a:off x="5607851" y="2250273"/>
            <a:ext cx="857256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00108"/>
            <a:ext cx="8229600" cy="1285884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Целевые ориентации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71810"/>
            <a:ext cx="8229600" cy="305435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●</a:t>
            </a:r>
            <a:r>
              <a:rPr lang="ru-RU" b="1" dirty="0" smtClean="0">
                <a:solidFill>
                  <a:srgbClr val="002060"/>
                </a:solidFill>
              </a:rPr>
              <a:t>дидактические             ● воспитывающие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●развивающие               ● социализирующие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Игровая  технология  используется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ru-RU" b="1" dirty="0">
                <a:solidFill>
                  <a:srgbClr val="002060"/>
                </a:solidFill>
              </a:rPr>
              <a:t>в</a:t>
            </a:r>
            <a:r>
              <a:rPr lang="ru-RU" b="1" dirty="0" smtClean="0">
                <a:solidFill>
                  <a:srgbClr val="002060"/>
                </a:solidFill>
              </a:rPr>
              <a:t>  качестве  самостоятельных  технологий  для  освоения  понятий,  темы  и  раздела  учебного  предмета</a:t>
            </a:r>
          </a:p>
          <a:p>
            <a:endParaRPr lang="ru-RU" b="1" dirty="0" smtClean="0">
              <a:solidFill>
                <a:srgbClr val="002060"/>
              </a:solidFill>
            </a:endParaRPr>
          </a:p>
          <a:p>
            <a:endParaRPr lang="ru-RU" b="1" dirty="0">
              <a:solidFill>
                <a:srgbClr val="002060"/>
              </a:solidFill>
            </a:endParaRPr>
          </a:p>
          <a:p>
            <a:r>
              <a:rPr lang="ru-RU" b="1" dirty="0">
                <a:solidFill>
                  <a:srgbClr val="002060"/>
                </a:solidFill>
              </a:rPr>
              <a:t>в</a:t>
            </a:r>
            <a:r>
              <a:rPr lang="ru-RU" b="1" dirty="0" smtClean="0">
                <a:solidFill>
                  <a:srgbClr val="002060"/>
                </a:solidFill>
              </a:rPr>
              <a:t>  качестве  урока  или  его  части  -  введение,  объяснение,   закрепление, упражнения,  контроля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/>
          <a:lstStyle/>
          <a:p>
            <a:r>
              <a:rPr lang="ru-RU" b="1" dirty="0">
                <a:solidFill>
                  <a:srgbClr val="002060"/>
                </a:solidFill>
              </a:rPr>
              <a:t>т</a:t>
            </a:r>
            <a:r>
              <a:rPr lang="ru-RU" b="1" dirty="0" smtClean="0">
                <a:solidFill>
                  <a:srgbClr val="002060"/>
                </a:solidFill>
              </a:rPr>
              <a:t>ребования  к  подбору  игр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с</a:t>
            </a:r>
            <a:r>
              <a:rPr lang="ru-RU" b="1" dirty="0" smtClean="0">
                <a:solidFill>
                  <a:srgbClr val="002060"/>
                </a:solidFill>
              </a:rPr>
              <a:t>оответствие определенным учебно-воспитательным задачам, программным  требованиям  к  знаниям,  умениям,  навыкам,  требованиям  стандарта;</a:t>
            </a:r>
          </a:p>
          <a:p>
            <a:r>
              <a:rPr lang="ru-RU" b="1" dirty="0">
                <a:solidFill>
                  <a:srgbClr val="002060"/>
                </a:solidFill>
              </a:rPr>
              <a:t>с</a:t>
            </a:r>
            <a:r>
              <a:rPr lang="ru-RU" b="1" dirty="0" smtClean="0">
                <a:solidFill>
                  <a:srgbClr val="002060"/>
                </a:solidFill>
              </a:rPr>
              <a:t>оответствие  изучаемому материалу  с  учетом подготовленности  учащихся  и  их  психологических  особенностей;</a:t>
            </a:r>
          </a:p>
          <a:p>
            <a:r>
              <a:rPr lang="ru-RU" b="1" dirty="0">
                <a:solidFill>
                  <a:srgbClr val="002060"/>
                </a:solidFill>
              </a:rPr>
              <a:t>д</a:t>
            </a:r>
            <a:r>
              <a:rPr lang="ru-RU" b="1" dirty="0" smtClean="0">
                <a:solidFill>
                  <a:srgbClr val="002060"/>
                </a:solidFill>
              </a:rPr>
              <a:t>олжны  базироваться  на  определенном  дидактическом  материале  и  методике  его  применения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dissolve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2060"/>
                </a:solidFill>
              </a:rPr>
              <a:t>о</a:t>
            </a:r>
            <a:r>
              <a:rPr lang="ru-RU" b="1" dirty="0" smtClean="0">
                <a:solidFill>
                  <a:srgbClr val="002060"/>
                </a:solidFill>
              </a:rPr>
              <a:t>борудование  урока</a:t>
            </a:r>
            <a:r>
              <a:rPr lang="ru-RU" dirty="0" smtClean="0">
                <a:solidFill>
                  <a:srgbClr val="002060"/>
                </a:solidFill>
              </a:rPr>
              <a:t>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071546"/>
            <a:ext cx="8229600" cy="4054485"/>
          </a:xfrm>
        </p:spPr>
        <p:txBody>
          <a:bodyPr numCol="3"/>
          <a:lstStyle/>
          <a:p>
            <a:endParaRPr lang="ru-RU" dirty="0" smtClean="0"/>
          </a:p>
          <a:p>
            <a:r>
              <a:rPr lang="ru-RU" b="1" dirty="0" smtClean="0">
                <a:solidFill>
                  <a:srgbClr val="002060"/>
                </a:solidFill>
              </a:rPr>
              <a:t>наглядность</a:t>
            </a:r>
          </a:p>
          <a:p>
            <a:endParaRPr lang="ru-RU" b="1" dirty="0" smtClean="0">
              <a:solidFill>
                <a:srgbClr val="002060"/>
              </a:solidFill>
            </a:endParaRPr>
          </a:p>
          <a:p>
            <a:endParaRPr lang="ru-RU" b="1" dirty="0">
              <a:solidFill>
                <a:srgbClr val="002060"/>
              </a:solidFill>
            </a:endParaRPr>
          </a:p>
          <a:p>
            <a:endParaRPr lang="ru-RU" b="1" dirty="0" smtClean="0">
              <a:solidFill>
                <a:srgbClr val="002060"/>
              </a:solidFill>
            </a:endParaRPr>
          </a:p>
          <a:p>
            <a:endParaRPr lang="ru-RU" b="1" dirty="0">
              <a:solidFill>
                <a:srgbClr val="002060"/>
              </a:solidFill>
            </a:endParaRPr>
          </a:p>
          <a:p>
            <a:endParaRPr lang="ru-RU" b="1" dirty="0" smtClean="0">
              <a:solidFill>
                <a:srgbClr val="002060"/>
              </a:solidFill>
            </a:endParaRPr>
          </a:p>
          <a:p>
            <a:endParaRPr lang="ru-RU" b="1" dirty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применение  </a:t>
            </a:r>
            <a:r>
              <a:rPr lang="ru-RU" b="1" dirty="0" err="1" smtClean="0">
                <a:solidFill>
                  <a:srgbClr val="002060"/>
                </a:solidFill>
              </a:rPr>
              <a:t>компьютер-ных</a:t>
            </a:r>
            <a:r>
              <a:rPr lang="ru-RU" b="1" dirty="0" smtClean="0">
                <a:solidFill>
                  <a:srgbClr val="002060"/>
                </a:solidFill>
              </a:rPr>
              <a:t>  технологий</a:t>
            </a:r>
          </a:p>
          <a:p>
            <a:endParaRPr lang="ru-RU" b="1" dirty="0" smtClean="0">
              <a:solidFill>
                <a:srgbClr val="002060"/>
              </a:solidFill>
            </a:endParaRPr>
          </a:p>
          <a:p>
            <a:endParaRPr lang="ru-RU" b="1" dirty="0">
              <a:solidFill>
                <a:srgbClr val="002060"/>
              </a:solidFill>
            </a:endParaRPr>
          </a:p>
          <a:p>
            <a:endParaRPr lang="ru-RU" b="1" dirty="0" smtClean="0">
              <a:solidFill>
                <a:srgbClr val="002060"/>
              </a:solidFill>
            </a:endParaRPr>
          </a:p>
          <a:p>
            <a:endParaRPr lang="ru-RU" b="1" dirty="0">
              <a:solidFill>
                <a:srgbClr val="002060"/>
              </a:solidFill>
            </a:endParaRPr>
          </a:p>
          <a:p>
            <a:endParaRPr lang="ru-RU" b="1" dirty="0" smtClean="0">
              <a:solidFill>
                <a:srgbClr val="002060"/>
              </a:solidFill>
            </a:endParaRPr>
          </a:p>
          <a:p>
            <a:endParaRPr lang="ru-RU" b="1" dirty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раздаточный  материал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д</a:t>
            </a:r>
            <a:r>
              <a:rPr lang="ru-RU" b="1" dirty="0" smtClean="0">
                <a:solidFill>
                  <a:srgbClr val="002060"/>
                </a:solidFill>
              </a:rPr>
              <a:t>идактические  игры</a:t>
            </a:r>
            <a:br>
              <a:rPr lang="ru-RU" b="1" dirty="0" smtClean="0">
                <a:solidFill>
                  <a:srgbClr val="002060"/>
                </a:solidFill>
              </a:rPr>
            </a:b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                                                  рассказы</a:t>
            </a:r>
            <a:endParaRPr lang="ru-RU" b="1" dirty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игра-путешествие            дискуссии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                                              творческие  задания</a:t>
            </a:r>
          </a:p>
          <a:p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                                             высказывания     </a:t>
            </a:r>
          </a:p>
          <a:p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                                             гипотез</a:t>
            </a:r>
          </a:p>
          <a:p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>
                <a:solidFill>
                  <a:srgbClr val="002060"/>
                </a:solidFill>
              </a:rPr>
              <a:t>и</a:t>
            </a:r>
            <a:r>
              <a:rPr lang="ru-RU" b="1" dirty="0" smtClean="0">
                <a:solidFill>
                  <a:srgbClr val="002060"/>
                </a:solidFill>
              </a:rPr>
              <a:t>гра-соревнование         соревнуются, </a:t>
            </a:r>
          </a:p>
          <a:p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                                             разделившись на </a:t>
            </a:r>
          </a:p>
          <a:p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                                             команды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д</a:t>
            </a:r>
            <a:r>
              <a:rPr lang="ru-RU" b="1" dirty="0" smtClean="0">
                <a:solidFill>
                  <a:srgbClr val="002060"/>
                </a:solidFill>
              </a:rPr>
              <a:t>еловая  игра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м</a:t>
            </a:r>
            <a:r>
              <a:rPr lang="ru-RU" b="1" dirty="0" smtClean="0">
                <a:solidFill>
                  <a:srgbClr val="002060"/>
                </a:solidFill>
              </a:rPr>
              <a:t>оделирование  приближенных  к  жизни  ситуаций;</a:t>
            </a:r>
          </a:p>
          <a:p>
            <a:endParaRPr lang="ru-RU" b="1" dirty="0" smtClean="0">
              <a:solidFill>
                <a:srgbClr val="002060"/>
              </a:solidFill>
            </a:endParaRPr>
          </a:p>
          <a:p>
            <a:endParaRPr lang="ru-RU" b="1" dirty="0">
              <a:solidFill>
                <a:srgbClr val="002060"/>
              </a:solidFill>
            </a:endParaRPr>
          </a:p>
          <a:p>
            <a:endParaRPr lang="ru-RU" b="1" dirty="0" smtClean="0">
              <a:solidFill>
                <a:srgbClr val="002060"/>
              </a:solidFill>
            </a:endParaRPr>
          </a:p>
          <a:p>
            <a:endParaRPr lang="ru-RU" b="1" dirty="0">
              <a:solidFill>
                <a:srgbClr val="002060"/>
              </a:solidFill>
            </a:endParaRPr>
          </a:p>
          <a:p>
            <a:endParaRPr lang="ru-RU" b="1" dirty="0" smtClean="0">
              <a:solidFill>
                <a:srgbClr val="002060"/>
              </a:solidFill>
            </a:endParaRPr>
          </a:p>
          <a:p>
            <a:endParaRPr lang="ru-RU" b="1" dirty="0">
              <a:solidFill>
                <a:srgbClr val="002060"/>
              </a:solidFill>
            </a:endParaRPr>
          </a:p>
          <a:p>
            <a:endParaRPr lang="ru-RU" b="1" dirty="0" smtClean="0">
              <a:solidFill>
                <a:srgbClr val="002060"/>
              </a:solidFill>
            </a:endParaRPr>
          </a:p>
          <a:p>
            <a:endParaRPr lang="ru-RU" b="1" dirty="0">
              <a:solidFill>
                <a:srgbClr val="002060"/>
              </a:solidFill>
            </a:endParaRPr>
          </a:p>
          <a:p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контроль  игрового  времени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169</TotalTime>
  <Words>207</Words>
  <Application>Microsoft Office PowerPoint</Application>
  <PresentationFormat>Экран (4:3)</PresentationFormat>
  <Paragraphs>75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   ТЕМА:            АКТИВИЗАЦИЯ  ПОЗНАВАТЕЛЬНОЙ  ДЕЯТЕЛЬНОСТИ  УЧАЩИХСЯ  В  УСЛОВИЯХ  ИГРОВОЙ  ТЕХНОЛОГИИ  ПО  РУССКОМУ  ЯЗЫКУ  В  5 – 6 КЛАССАХ  </vt:lpstr>
      <vt:lpstr>Слайд 2</vt:lpstr>
      <vt:lpstr>Игровая  технология </vt:lpstr>
      <vt:lpstr>Целевые ориентации</vt:lpstr>
      <vt:lpstr>Игровая  технология  используется</vt:lpstr>
      <vt:lpstr>требования  к  подбору  игр</vt:lpstr>
      <vt:lpstr>оборудование  урока:</vt:lpstr>
      <vt:lpstr>дидактические  игры </vt:lpstr>
      <vt:lpstr>деловая  игра</vt:lpstr>
      <vt:lpstr>урок-сказка приложение  8</vt:lpstr>
      <vt:lpstr>занимательные  минутки</vt:lpstr>
      <vt:lpstr>заключение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           АКТИВИЗАЦИЯ  ПОЗНАВАТЕЛЬНОЙ  ДЕЯТЕЛЬНОСТИ  УЧАЩИХСЯ  В  УСЛОВИЯХ  ИГРОВОЙ  ТЕХНОЛОГИИ  ПО  РУССКОМУ  ЯЗЫКУ  В  5 – 6 КЛАССАХ</dc:title>
  <dc:creator>vanohaker</dc:creator>
  <cp:lastModifiedBy>vanohaker</cp:lastModifiedBy>
  <cp:revision>29</cp:revision>
  <dcterms:created xsi:type="dcterms:W3CDTF">2010-12-16T15:11:28Z</dcterms:created>
  <dcterms:modified xsi:type="dcterms:W3CDTF">2012-01-31T17:01:53Z</dcterms:modified>
</cp:coreProperties>
</file>