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1" r:id="rId2"/>
    <p:sldMasterId id="2147483705" r:id="rId3"/>
  </p:sldMasterIdLst>
  <p:notesMasterIdLst>
    <p:notesMasterId r:id="rId17"/>
  </p:notesMasterIdLst>
  <p:sldIdLst>
    <p:sldId id="270" r:id="rId4"/>
    <p:sldId id="269" r:id="rId5"/>
    <p:sldId id="276" r:id="rId6"/>
    <p:sldId id="262" r:id="rId7"/>
    <p:sldId id="264" r:id="rId8"/>
    <p:sldId id="260" r:id="rId9"/>
    <p:sldId id="279" r:id="rId10"/>
    <p:sldId id="256" r:id="rId11"/>
    <p:sldId id="258" r:id="rId12"/>
    <p:sldId id="263" r:id="rId13"/>
    <p:sldId id="278" r:id="rId14"/>
    <p:sldId id="274" r:id="rId15"/>
    <p:sldId id="27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FF00"/>
    <a:srgbClr val="0033CC"/>
    <a:srgbClr val="FFFF66"/>
    <a:srgbClr val="FF0000"/>
    <a:srgbClr val="F80841"/>
    <a:srgbClr val="CC0000"/>
    <a:srgbClr val="3BC5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5589BF-2A89-4C44-92E4-0BE31301F30E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C30831-13E2-44DD-A602-8E42F5DAC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79479D-2734-4F6E-B72C-9DA0BE29F840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>
              <a:latin typeface="Arial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31376E5-ACCA-48DC-A4CE-E1A90D61DC59}" type="slidenum">
              <a:rPr lang="ru-RU">
                <a:solidFill>
                  <a:srgbClr val="FFFFFF"/>
                </a:solidFill>
                <a:latin typeface="Calibri" pitchFamily="34" charset="0"/>
                <a:ea typeface="DejaVu Sans" pitchFamily="34" charset="0"/>
                <a:cs typeface="DejaVu Sans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ru-RU">
              <a:solidFill>
                <a:srgbClr val="FFFFFF"/>
              </a:solidFill>
              <a:latin typeface="Calibri" pitchFamily="34" charset="0"/>
              <a:ea typeface="DejaVu Sans" pitchFamily="34" charset="0"/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D4EAB6-3C37-46D2-8B6B-A4D1B13F53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B56F27-2608-4610-BB93-B776C179E16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4259B0-09C1-4641-B765-08C300E25A9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F6D21A-B1D8-45C2-A647-553CF991B284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3C7336-36EC-47A7-A2BF-FA5269F06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F4D5F-9567-4ABE-8759-1F6F531A6A26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5F142-3BCD-45A5-BF4F-88E6D1644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05E6D-AC58-46CC-8B12-640DE4E3B07F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A02EA-E700-4E4C-92C2-C5AD45989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6BFD4-AB09-4C56-94C9-E03B8A1BE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5613" y="273050"/>
            <a:ext cx="8226425" cy="5822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9BD22-F834-40CA-999D-241DCEE7F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AFDDCE-BFA5-446A-8FEF-016573F59160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21256D-172A-4B3A-BC20-2DF62F44D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54772-A710-4B2E-A400-FDF529EC7C6B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6BC4B-C5C1-444E-BE4B-37645EC2B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3648 h 3648"/>
              <a:gd name="T2" fmla="*/ 720 w 2736"/>
              <a:gd name="T3" fmla="*/ 2016 h 3648"/>
              <a:gd name="T4" fmla="*/ 2736 w 2736"/>
              <a:gd name="T5" fmla="*/ 0 h 3648"/>
              <a:gd name="T6" fmla="*/ 2736 w 2736"/>
              <a:gd name="T7" fmla="*/ 96 h 3648"/>
              <a:gd name="T8" fmla="*/ 744 w 2736"/>
              <a:gd name="T9" fmla="*/ 2038 h 3648"/>
              <a:gd name="T10" fmla="*/ 48 w 2736"/>
              <a:gd name="T11" fmla="*/ 3648 h 3648"/>
              <a:gd name="T12" fmla="*/ 0 w 2736"/>
              <a:gd name="T13" fmla="*/ 3648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4080 h 4128"/>
              <a:gd name="T2" fmla="*/ 0 w 3504"/>
              <a:gd name="T3" fmla="*/ 4128 h 4128"/>
              <a:gd name="T4" fmla="*/ 3504 w 3504"/>
              <a:gd name="T5" fmla="*/ 2640 h 4128"/>
              <a:gd name="T6" fmla="*/ 2880 w 3504"/>
              <a:gd name="T7" fmla="*/ 0 h 4128"/>
              <a:gd name="T8" fmla="*/ 2832 w 3504"/>
              <a:gd name="T9" fmla="*/ 0 h 4128"/>
              <a:gd name="T10" fmla="*/ 3465 w 3504"/>
              <a:gd name="T11" fmla="*/ 2619 h 4128"/>
              <a:gd name="T12" fmla="*/ 0 w 3504"/>
              <a:gd name="T13" fmla="*/ 4080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EDB0B4-7CAC-417A-A31D-5511635D27D7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EAAA79-B0E0-4413-9F55-A5888168D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BC941-329B-44B6-B0B9-0994F48DEBF2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BE2C6-4384-4ED8-905E-201598C7C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4D6F59-8C73-4D84-95A1-D8B957A308D9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7D70C7-0033-4C59-BA56-701C68E7A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7C706-FE5B-4FCC-BE99-599154B569D5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3B879-65AD-428A-9A92-8900780CE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01E45-FA25-4680-ACEA-8770FABCA6E9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9F002-9E56-493A-AFC2-5A7E41080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2F397-F4B9-476A-B4D4-D92F5A052D35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2CD82-E249-414B-ADCC-BE2A29C4B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86C59-2807-4766-B699-24184F196F5B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323A6-6263-49FA-A502-8B50FA86D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867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857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867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857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867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857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697137-638F-419A-A22A-6207BBA56DD0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3A474C-940D-4905-8694-C1E07664C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CAD7-20D1-4231-84E9-85074D6AAEC1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D1DDA-110F-4C33-A325-2315D6F6B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87DC8-675C-40DA-ADDA-74DDC6C22C3B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B1225-463A-4031-95AF-64C5F56C7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43F87-3E02-452A-AA6F-AA5E61330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5613" y="273050"/>
            <a:ext cx="8226425" cy="5822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FFC4C-0A2B-4D15-A1D9-28C89E4BC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DC0B06-0BCF-4560-B87C-71FF995BB860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750AC8-AD95-4198-9D1B-8E22C7C79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DC975-81B2-47FB-B881-A26D74C186D9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24936-1689-440F-8B65-0A52C32FF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3648 h 3648"/>
              <a:gd name="T2" fmla="*/ 720 w 2736"/>
              <a:gd name="T3" fmla="*/ 2016 h 3648"/>
              <a:gd name="T4" fmla="*/ 2736 w 2736"/>
              <a:gd name="T5" fmla="*/ 0 h 3648"/>
              <a:gd name="T6" fmla="*/ 2736 w 2736"/>
              <a:gd name="T7" fmla="*/ 96 h 3648"/>
              <a:gd name="T8" fmla="*/ 744 w 2736"/>
              <a:gd name="T9" fmla="*/ 2038 h 3648"/>
              <a:gd name="T10" fmla="*/ 48 w 2736"/>
              <a:gd name="T11" fmla="*/ 3648 h 3648"/>
              <a:gd name="T12" fmla="*/ 0 w 2736"/>
              <a:gd name="T13" fmla="*/ 3648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4080 h 4128"/>
              <a:gd name="T2" fmla="*/ 0 w 3504"/>
              <a:gd name="T3" fmla="*/ 4128 h 4128"/>
              <a:gd name="T4" fmla="*/ 3504 w 3504"/>
              <a:gd name="T5" fmla="*/ 2640 h 4128"/>
              <a:gd name="T6" fmla="*/ 2880 w 3504"/>
              <a:gd name="T7" fmla="*/ 0 h 4128"/>
              <a:gd name="T8" fmla="*/ 2832 w 3504"/>
              <a:gd name="T9" fmla="*/ 0 h 4128"/>
              <a:gd name="T10" fmla="*/ 3465 w 3504"/>
              <a:gd name="T11" fmla="*/ 2619 h 4128"/>
              <a:gd name="T12" fmla="*/ 0 w 3504"/>
              <a:gd name="T13" fmla="*/ 4080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8B4FEE-2B0E-4C52-8140-37B753D20E41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54420A-2D4B-4ED6-8C51-3B4BAA4D4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3648 h 3648"/>
              <a:gd name="T2" fmla="*/ 720 w 2736"/>
              <a:gd name="T3" fmla="*/ 2016 h 3648"/>
              <a:gd name="T4" fmla="*/ 2736 w 2736"/>
              <a:gd name="T5" fmla="*/ 0 h 3648"/>
              <a:gd name="T6" fmla="*/ 2736 w 2736"/>
              <a:gd name="T7" fmla="*/ 96 h 3648"/>
              <a:gd name="T8" fmla="*/ 744 w 2736"/>
              <a:gd name="T9" fmla="*/ 2038 h 3648"/>
              <a:gd name="T10" fmla="*/ 48 w 2736"/>
              <a:gd name="T11" fmla="*/ 3648 h 3648"/>
              <a:gd name="T12" fmla="*/ 0 w 2736"/>
              <a:gd name="T13" fmla="*/ 3648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4080 h 4128"/>
              <a:gd name="T2" fmla="*/ 0 w 3504"/>
              <a:gd name="T3" fmla="*/ 4128 h 4128"/>
              <a:gd name="T4" fmla="*/ 3504 w 3504"/>
              <a:gd name="T5" fmla="*/ 2640 h 4128"/>
              <a:gd name="T6" fmla="*/ 2880 w 3504"/>
              <a:gd name="T7" fmla="*/ 0 h 4128"/>
              <a:gd name="T8" fmla="*/ 2832 w 3504"/>
              <a:gd name="T9" fmla="*/ 0 h 4128"/>
              <a:gd name="T10" fmla="*/ 3465 w 3504"/>
              <a:gd name="T11" fmla="*/ 2619 h 4128"/>
              <a:gd name="T12" fmla="*/ 0 w 3504"/>
              <a:gd name="T13" fmla="*/ 4080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EAB92B-05D0-4543-9CCE-DDB2DBC622A6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7C744D-F4AC-4DE3-ACEB-06D213B68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FB079-122F-4FED-A6AF-57DD1C51D210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45AA4-9555-4F57-9B47-2B94F083C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068576-F4EC-4D4B-B780-432EF86331A1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1346D5-73A9-459D-931B-66FA7E64B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0A238-65F5-4AA3-9250-C20BBFB8632D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48CA6-7A4F-4FCE-84F5-86CE55521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385B1-3570-4F4F-8B74-7EE3DFFF408A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47C03-EBE6-47DD-880B-AFC5BB3A7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FFF8B-F034-409E-AE26-C9558C034870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7A26C-C182-428D-AA5D-38D9DC86B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867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857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867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857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867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857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285994-6AA2-4EDF-8E61-87ADEC86FE70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A752A7-B7B7-41CF-9441-FA4C39F30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38856-5CF7-473C-B36B-3485837D292F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452C8-3E6D-459F-BCE0-687B794AC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79403-7C6F-4ED3-8599-53346F556E45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4F8E8-EC5F-4235-95AA-7C54FEB46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BDF83-331A-4F79-A3E1-A0E407BDB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5613" y="273050"/>
            <a:ext cx="8226425" cy="5822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2A7DE-14E1-464E-A60B-99209ACC4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FDE5F-C2A3-4BB3-9CA9-C2E061A47383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49969-EC24-409A-A531-2B6E94AE6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9AEAB3-7342-4E87-97FE-98B8F46779A3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9B2942-4DE7-4D06-A5BC-FD9CE4294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D46B0-059A-4D98-8971-33A8762A1782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CA871-97A3-4C73-8596-35009492B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68E97-121C-40C2-B97B-C75E9AD98BC5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15DA0-39F5-44D2-8CCD-774B79275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F8E25-070D-4ED4-9E35-7634D961E2AD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1911E-3761-4BA9-A19F-B4C92EFBE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867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857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867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857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867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857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BC7A3D-8DF6-452D-8D92-81726BBDDC55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105C33-AC66-4FF7-9DAD-1E2ACF835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6493964-9296-45FA-A2DD-3471FA6A4890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8CCAD90-DAD1-41FF-B2A6-350B587A1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  <p:sldLayoutId id="2147484273" r:id="rId12"/>
    <p:sldLayoutId id="214748427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60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D6EC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8B84032-2573-4E1A-A268-E75E8EF1C37D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D6ECFF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D6EC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2054B49-8539-40B5-8B7A-8B0BD4D22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  <p:sldLayoutId id="214748428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4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D6EC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60DEB70-8231-4FE2-96C4-A935B9BAA605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D6ECFF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D6EC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FAF8EE3-63D6-4E56-9F90-876547411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  <p:sldLayoutId id="2147484299" r:id="rId12"/>
    <p:sldLayoutId id="214748430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4035" name="Picture 2" descr="F:\126 фоны для презентаций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390" y="357166"/>
            <a:ext cx="6786610" cy="60016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Актуальность </a:t>
            </a:r>
            <a:r>
              <a:rPr lang="ru-RU" sz="4800" b="1" i="1" spc="50" dirty="0" err="1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предшкольной</a:t>
            </a:r>
            <a:r>
              <a:rPr lang="ru-RU" sz="4800" b="1" i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подготовки в условиях модернизации   учебно-воспитательного </a:t>
            </a:r>
            <a:br>
              <a:rPr lang="ru-RU" sz="4800" b="1" i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ru-RU" sz="4800" b="1" i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   процесса.</a:t>
            </a:r>
            <a:endParaRPr lang="ru-RU" sz="48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4"/>
          <p:cNvGrpSpPr>
            <a:grpSpLocks/>
          </p:cNvGrpSpPr>
          <p:nvPr/>
        </p:nvGrpSpPr>
        <p:grpSpPr bwMode="auto">
          <a:xfrm flipH="1" flipV="1">
            <a:off x="7131050" y="4381500"/>
            <a:ext cx="1784350" cy="2324100"/>
            <a:chOff x="96" y="916"/>
            <a:chExt cx="2208" cy="2876"/>
          </a:xfrm>
        </p:grpSpPr>
        <p:sp>
          <p:nvSpPr>
            <p:cNvPr id="53269" name="Line 5"/>
            <p:cNvSpPr>
              <a:spLocks noChangeShapeType="1"/>
            </p:cNvSpPr>
            <p:nvPr/>
          </p:nvSpPr>
          <p:spPr bwMode="ltGray">
            <a:xfrm flipH="1">
              <a:off x="96" y="1037"/>
              <a:ext cx="2208" cy="0"/>
            </a:xfrm>
            <a:prstGeom prst="line">
              <a:avLst/>
            </a:prstGeom>
            <a:noFill/>
            <a:ln w="444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70" name="Line 6"/>
            <p:cNvSpPr>
              <a:spLocks noChangeShapeType="1"/>
            </p:cNvSpPr>
            <p:nvPr/>
          </p:nvSpPr>
          <p:spPr bwMode="ltGray">
            <a:xfrm>
              <a:off x="336" y="920"/>
              <a:ext cx="0" cy="2872"/>
            </a:xfrm>
            <a:prstGeom prst="line">
              <a:avLst/>
            </a:prstGeom>
            <a:noFill/>
            <a:ln w="444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71" name="Arc 7"/>
            <p:cNvSpPr>
              <a:spLocks/>
            </p:cNvSpPr>
            <p:nvPr/>
          </p:nvSpPr>
          <p:spPr bwMode="ltGray">
            <a:xfrm flipH="1">
              <a:off x="217" y="916"/>
              <a:ext cx="239" cy="239"/>
            </a:xfrm>
            <a:custGeom>
              <a:avLst/>
              <a:gdLst>
                <a:gd name="T0" fmla="*/ 0 w 43195"/>
                <a:gd name="T1" fmla="*/ 0 h 43200"/>
                <a:gd name="T2" fmla="*/ 0 w 43195"/>
                <a:gd name="T3" fmla="*/ 0 h 43200"/>
                <a:gd name="T4" fmla="*/ 0 w 43195"/>
                <a:gd name="T5" fmla="*/ 0 h 432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43200"/>
                <a:gd name="T11" fmla="*/ 43195 w 4319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43200" fill="none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</a:path>
                <a:path w="43195" h="43200" stroke="0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  <a:lnTo>
                    <a:pt x="21595" y="21600"/>
                  </a:lnTo>
                  <a:lnTo>
                    <a:pt x="21114" y="5"/>
                  </a:lnTo>
                  <a:close/>
                </a:path>
              </a:pathLst>
            </a:custGeom>
            <a:noFill/>
            <a:ln w="444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3251" name="Group 8"/>
          <p:cNvGrpSpPr>
            <a:grpSpLocks/>
          </p:cNvGrpSpPr>
          <p:nvPr/>
        </p:nvGrpSpPr>
        <p:grpSpPr bwMode="auto">
          <a:xfrm rot="10800000" flipH="1" flipV="1">
            <a:off x="98425" y="76200"/>
            <a:ext cx="1784350" cy="2324100"/>
            <a:chOff x="96" y="916"/>
            <a:chExt cx="2208" cy="2876"/>
          </a:xfrm>
        </p:grpSpPr>
        <p:sp>
          <p:nvSpPr>
            <p:cNvPr id="53266" name="Line 9"/>
            <p:cNvSpPr>
              <a:spLocks noChangeShapeType="1"/>
            </p:cNvSpPr>
            <p:nvPr/>
          </p:nvSpPr>
          <p:spPr bwMode="ltGray">
            <a:xfrm flipH="1">
              <a:off x="96" y="1037"/>
              <a:ext cx="2208" cy="0"/>
            </a:xfrm>
            <a:prstGeom prst="line">
              <a:avLst/>
            </a:prstGeom>
            <a:noFill/>
            <a:ln w="444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67" name="Line 10"/>
            <p:cNvSpPr>
              <a:spLocks noChangeShapeType="1"/>
            </p:cNvSpPr>
            <p:nvPr/>
          </p:nvSpPr>
          <p:spPr bwMode="ltGray">
            <a:xfrm>
              <a:off x="336" y="920"/>
              <a:ext cx="0" cy="2872"/>
            </a:xfrm>
            <a:prstGeom prst="line">
              <a:avLst/>
            </a:prstGeom>
            <a:noFill/>
            <a:ln w="444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68" name="Arc 11"/>
            <p:cNvSpPr>
              <a:spLocks/>
            </p:cNvSpPr>
            <p:nvPr/>
          </p:nvSpPr>
          <p:spPr bwMode="ltGray">
            <a:xfrm flipH="1">
              <a:off x="217" y="916"/>
              <a:ext cx="239" cy="239"/>
            </a:xfrm>
            <a:custGeom>
              <a:avLst/>
              <a:gdLst>
                <a:gd name="T0" fmla="*/ 0 w 43195"/>
                <a:gd name="T1" fmla="*/ 0 h 43200"/>
                <a:gd name="T2" fmla="*/ 0 w 43195"/>
                <a:gd name="T3" fmla="*/ 0 h 43200"/>
                <a:gd name="T4" fmla="*/ 0 w 43195"/>
                <a:gd name="T5" fmla="*/ 0 h 432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43200"/>
                <a:gd name="T11" fmla="*/ 43195 w 4319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43200" fill="none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</a:path>
                <a:path w="43195" h="43200" stroke="0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  <a:lnTo>
                    <a:pt x="21595" y="21600"/>
                  </a:lnTo>
                  <a:lnTo>
                    <a:pt x="21114" y="5"/>
                  </a:lnTo>
                  <a:close/>
                </a:path>
              </a:pathLst>
            </a:custGeom>
            <a:noFill/>
            <a:ln w="444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3252" name="Text Box 12"/>
          <p:cNvSpPr txBox="1">
            <a:spLocks noChangeArrowheads="1"/>
          </p:cNvSpPr>
          <p:nvPr/>
        </p:nvSpPr>
        <p:spPr bwMode="auto">
          <a:xfrm>
            <a:off x="250825" y="2708275"/>
            <a:ext cx="774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" charset="0"/>
              </a:rPr>
              <a:t>   </a:t>
            </a:r>
          </a:p>
        </p:txBody>
      </p:sp>
      <p:sp>
        <p:nvSpPr>
          <p:cNvPr id="519188" name="Oval 20"/>
          <p:cNvSpPr>
            <a:spLocks noChangeArrowheads="1"/>
          </p:cNvSpPr>
          <p:nvPr/>
        </p:nvSpPr>
        <p:spPr bwMode="auto">
          <a:xfrm>
            <a:off x="3214688" y="2214563"/>
            <a:ext cx="2447925" cy="2376487"/>
          </a:xfrm>
          <a:prstGeom prst="ellipse">
            <a:avLst/>
          </a:prstGeom>
          <a:gradFill rotWithShape="1">
            <a:gsLst>
              <a:gs pos="0">
                <a:srgbClr val="F3F832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b="1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519190" name="Picture 22" descr="ani2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5143500"/>
            <a:ext cx="1651000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Rectangle 24"/>
          <p:cNvSpPr>
            <a:spLocks noChangeArrowheads="1"/>
          </p:cNvSpPr>
          <p:nvPr/>
        </p:nvSpPr>
        <p:spPr bwMode="auto">
          <a:xfrm rot="6611411" flipV="1">
            <a:off x="5989638" y="3905250"/>
            <a:ext cx="1528762" cy="738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ru-RU" sz="1400">
                <a:solidFill>
                  <a:srgbClr val="008000"/>
                </a:solidFill>
                <a:latin typeface="Times New Roman" pitchFamily="18" charset="0"/>
              </a:rPr>
              <a:t>СОЗДАНИЕ </a:t>
            </a:r>
          </a:p>
          <a:p>
            <a:pPr algn="ctr"/>
            <a:r>
              <a:rPr lang="ru-RU" sz="1400">
                <a:solidFill>
                  <a:srgbClr val="008000"/>
                </a:solidFill>
                <a:latin typeface="Times New Roman" pitchFamily="18" charset="0"/>
              </a:rPr>
              <a:t>ПАМЯТОК ДЛЯ</a:t>
            </a:r>
          </a:p>
          <a:p>
            <a:pPr algn="ctr"/>
            <a:r>
              <a:rPr lang="ru-RU" sz="1400">
                <a:solidFill>
                  <a:srgbClr val="008000"/>
                </a:solidFill>
                <a:latin typeface="Times New Roman" pitchFamily="18" charset="0"/>
              </a:rPr>
              <a:t>РОДИТЕЛЕЙ</a:t>
            </a:r>
          </a:p>
        </p:txBody>
      </p:sp>
      <p:grpSp>
        <p:nvGrpSpPr>
          <p:cNvPr id="53256" name="Группа 31"/>
          <p:cNvGrpSpPr>
            <a:grpSpLocks/>
          </p:cNvGrpSpPr>
          <p:nvPr/>
        </p:nvGrpSpPr>
        <p:grpSpPr bwMode="auto">
          <a:xfrm>
            <a:off x="1112838" y="357188"/>
            <a:ext cx="6634162" cy="6332537"/>
            <a:chOff x="938651" y="218157"/>
            <a:chExt cx="6634799" cy="6333603"/>
          </a:xfrm>
        </p:grpSpPr>
        <p:sp>
          <p:nvSpPr>
            <p:cNvPr id="519184" name="AutoShape 16"/>
            <p:cNvSpPr>
              <a:spLocks noChangeArrowheads="1"/>
            </p:cNvSpPr>
            <p:nvPr/>
          </p:nvSpPr>
          <p:spPr bwMode="auto">
            <a:xfrm rot="16076600">
              <a:off x="622626" y="2706248"/>
              <a:ext cx="2299087" cy="166703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99"/>
                </a:gs>
                <a:gs pos="50000">
                  <a:srgbClr val="FFFFFF"/>
                </a:gs>
                <a:gs pos="100000">
                  <a:srgbClr val="FFCC99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СЕМИНАРЫ,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КОНФЕРЕНЦИИ,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 КРУГЛЫЕ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 СТОЛЫ</a:t>
              </a:r>
            </a:p>
          </p:txBody>
        </p:sp>
        <p:sp>
          <p:nvSpPr>
            <p:cNvPr id="519183" name="AutoShape 15"/>
            <p:cNvSpPr>
              <a:spLocks noChangeArrowheads="1"/>
            </p:cNvSpPr>
            <p:nvPr/>
          </p:nvSpPr>
          <p:spPr bwMode="auto">
            <a:xfrm rot="6646157">
              <a:off x="5499098" y="3286583"/>
              <a:ext cx="2327667" cy="182103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FF"/>
                </a:gs>
                <a:gs pos="50000">
                  <a:schemeClr val="tx1"/>
                </a:gs>
                <a:gs pos="100000">
                  <a:srgbClr val="0066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rot="10800000" vert="eaVert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31755" name="AutoShape 13"/>
            <p:cNvSpPr>
              <a:spLocks noChangeArrowheads="1"/>
            </p:cNvSpPr>
            <p:nvPr/>
          </p:nvSpPr>
          <p:spPr bwMode="auto">
            <a:xfrm rot="19065825">
              <a:off x="1499092" y="780227"/>
              <a:ext cx="2357664" cy="1721140"/>
            </a:xfrm>
            <a:custGeom>
              <a:avLst/>
              <a:gdLst>
                <a:gd name="T0" fmla="*/ 2061760 w 21600"/>
                <a:gd name="T1" fmla="*/ 861214 h 21600"/>
                <a:gd name="T2" fmla="*/ 1178149 w 21600"/>
                <a:gd name="T3" fmla="*/ 1722429 h 21600"/>
                <a:gd name="T4" fmla="*/ 294537 w 21600"/>
                <a:gd name="T5" fmla="*/ 861214 h 21600"/>
                <a:gd name="T6" fmla="*/ 117814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3F832"/>
                </a:gs>
                <a:gs pos="50000">
                  <a:srgbClr val="FFFFFF"/>
                </a:gs>
                <a:gs pos="100000">
                  <a:srgbClr val="F3F832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ПРАКТИЧЕСКИЕ</a:t>
              </a:r>
            </a:p>
            <a:p>
              <a:pPr algn="ctr"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ЗАНЯТИЯ ДЛЯ </a:t>
              </a:r>
            </a:p>
            <a:p>
              <a:pPr algn="ctr"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РОДИТЕЛЕЙ</a:t>
              </a:r>
            </a:p>
          </p:txBody>
        </p:sp>
        <p:sp>
          <p:nvSpPr>
            <p:cNvPr id="519182" name="AutoShape 14"/>
            <p:cNvSpPr>
              <a:spLocks noChangeArrowheads="1"/>
            </p:cNvSpPr>
            <p:nvPr/>
          </p:nvSpPr>
          <p:spPr bwMode="auto">
            <a:xfrm rot="3607821">
              <a:off x="5318903" y="1315369"/>
              <a:ext cx="2237164" cy="177023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6600CC"/>
                </a:gs>
                <a:gs pos="50000">
                  <a:schemeClr val="tx1"/>
                </a:gs>
                <a:gs pos="100000">
                  <a:srgbClr val="6600CC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РОДИТЕЛЬСКИЕ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СОБРАНИЯ</a:t>
              </a:r>
            </a:p>
          </p:txBody>
        </p:sp>
        <p:sp>
          <p:nvSpPr>
            <p:cNvPr id="519185" name="AutoShape 17"/>
            <p:cNvSpPr>
              <a:spLocks noChangeArrowheads="1"/>
            </p:cNvSpPr>
            <p:nvPr/>
          </p:nvSpPr>
          <p:spPr bwMode="auto">
            <a:xfrm rot="9754332">
              <a:off x="4118718" y="4697248"/>
              <a:ext cx="2516430" cy="185451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CC33"/>
                </a:gs>
                <a:gs pos="50000">
                  <a:schemeClr val="tx1"/>
                </a:gs>
                <a:gs pos="100000">
                  <a:srgbClr val="33CC33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rot="10800000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ВСТРЕЧИ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С ДЕТСКИМИ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ВРАЧАМИ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519186" name="AutoShape 18"/>
            <p:cNvSpPr>
              <a:spLocks noChangeArrowheads="1"/>
            </p:cNvSpPr>
            <p:nvPr/>
          </p:nvSpPr>
          <p:spPr bwMode="auto">
            <a:xfrm rot="482981">
              <a:off x="3728156" y="218157"/>
              <a:ext cx="2224302" cy="181481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7C80"/>
                </a:gs>
                <a:gs pos="50000">
                  <a:schemeClr val="tx2"/>
                </a:gs>
                <a:gs pos="100000">
                  <a:srgbClr val="FF7C80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ИНДИВИДУАЛЬНЫЕ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 И ГРУППОВЫЕ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КОНСУЛЬТАЦИИ</a:t>
              </a:r>
            </a:p>
          </p:txBody>
        </p:sp>
        <p:sp>
          <p:nvSpPr>
            <p:cNvPr id="519187" name="AutoShape 19"/>
            <p:cNvSpPr>
              <a:spLocks noChangeArrowheads="1"/>
            </p:cNvSpPr>
            <p:nvPr/>
          </p:nvSpPr>
          <p:spPr bwMode="auto">
            <a:xfrm rot="12867821">
              <a:off x="1832499" y="4516242"/>
              <a:ext cx="2348138" cy="176083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50000">
                  <a:schemeClr val="tx1"/>
                </a:gs>
                <a:gs pos="100000">
                  <a:schemeClr val="hlink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rot="10800000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ВСТРЕЧИ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С ПСИХОЛОГОМ</a:t>
              </a:r>
            </a:p>
          </p:txBody>
        </p:sp>
        <p:pic>
          <p:nvPicPr>
            <p:cNvPr id="24" name="Picture 14" descr="C:\Documents and Settings\Хозяин\Рабочий стол\фотографии\102MSDCF\DSC0025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55348" y="2075786"/>
              <a:ext cx="3028418" cy="2758060"/>
            </a:xfrm>
            <a:prstGeom prst="ellipse">
              <a:avLst/>
            </a:prstGeom>
            <a:ln w="127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3265" name="TextBox 30"/>
            <p:cNvSpPr txBox="1">
              <a:spLocks noChangeArrowheads="1"/>
            </p:cNvSpPr>
            <p:nvPr/>
          </p:nvSpPr>
          <p:spPr bwMode="auto">
            <a:xfrm rot="-3848605">
              <a:off x="6135326" y="3768314"/>
              <a:ext cx="1655643" cy="107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создание памяток  для родителей</a:t>
              </a:r>
            </a:p>
            <a:p>
              <a:endParaRPr lang="ru-RU" sz="1600" b="1">
                <a:solidFill>
                  <a:schemeClr val="bg1"/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9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9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9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9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9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9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9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9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285750"/>
            <a:ext cx="5843587" cy="785813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        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Проблемы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FFC000"/>
                </a:solidFill>
              </a:rPr>
              <a:t>В </a:t>
            </a:r>
            <a:r>
              <a:rPr lang="ru-RU" sz="2800" dirty="0" smtClean="0">
                <a:solidFill>
                  <a:srgbClr val="FFC000"/>
                </a:solidFill>
              </a:rPr>
              <a:t>ВУЗах не готовят специалистов </a:t>
            </a:r>
            <a:r>
              <a:rPr lang="ru-RU" sz="2800" dirty="0" err="1" smtClean="0">
                <a:solidFill>
                  <a:srgbClr val="FFC000"/>
                </a:solidFill>
              </a:rPr>
              <a:t>предшкольной</a:t>
            </a:r>
            <a:r>
              <a:rPr lang="ru-RU" sz="2800" dirty="0" smtClean="0">
                <a:solidFill>
                  <a:srgbClr val="FFC000"/>
                </a:solidFill>
              </a:rPr>
              <a:t> подготовки.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FFC000"/>
                </a:solidFill>
              </a:rPr>
              <a:t>Отсутствует специально- прописанная нормативно – правовая база.</a:t>
            </a:r>
          </a:p>
          <a:p>
            <a:pPr>
              <a:lnSpc>
                <a:spcPct val="90000"/>
              </a:lnSpc>
            </a:pPr>
            <a:r>
              <a:rPr lang="ru-RU" sz="2800" dirty="0" err="1" smtClean="0">
                <a:solidFill>
                  <a:srgbClr val="FFC000"/>
                </a:solidFill>
              </a:rPr>
              <a:t>Предшкольная</a:t>
            </a:r>
            <a:r>
              <a:rPr lang="ru-RU" sz="2800" dirty="0" smtClean="0">
                <a:solidFill>
                  <a:srgbClr val="FFC000"/>
                </a:solidFill>
              </a:rPr>
              <a:t> подготовка не является обязательной и доступной для всех детей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FFC000"/>
                </a:solidFill>
              </a:rPr>
              <a:t>Отсутствуют стандартные программы и недостаточно разработаны методики </a:t>
            </a:r>
            <a:r>
              <a:rPr lang="ru-RU" sz="2800" dirty="0" err="1" smtClean="0">
                <a:solidFill>
                  <a:srgbClr val="FFC000"/>
                </a:solidFill>
              </a:rPr>
              <a:t>предшкольной</a:t>
            </a:r>
            <a:r>
              <a:rPr lang="ru-RU" sz="2800" dirty="0" smtClean="0">
                <a:solidFill>
                  <a:srgbClr val="FFC000"/>
                </a:solidFill>
              </a:rPr>
              <a:t> подготовки. 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FFC000"/>
                </a:solidFill>
              </a:rPr>
              <a:t>Не в достаточной мере выстроена преемственность школьной и дошкольной             </a:t>
            </a:r>
          </a:p>
          <a:p>
            <a:pPr>
              <a:lnSpc>
                <a:spcPct val="90000"/>
              </a:lnSpc>
              <a:buNone/>
            </a:pPr>
            <a:r>
              <a:rPr lang="ru-RU" sz="2800" dirty="0" smtClean="0">
                <a:solidFill>
                  <a:srgbClr val="FFC000"/>
                </a:solidFill>
              </a:rPr>
              <a:t>     ( </a:t>
            </a:r>
            <a:r>
              <a:rPr lang="ru-RU" sz="2800" dirty="0" err="1" smtClean="0">
                <a:solidFill>
                  <a:srgbClr val="FFC000"/>
                </a:solidFill>
              </a:rPr>
              <a:t>предшкольной</a:t>
            </a:r>
            <a:r>
              <a:rPr lang="ru-RU" sz="2800" dirty="0" smtClean="0">
                <a:solidFill>
                  <a:srgbClr val="FFC000"/>
                </a:solidFill>
              </a:rPr>
              <a:t>) подготовки детей.</a:t>
            </a:r>
          </a:p>
          <a:p>
            <a:pPr>
              <a:lnSpc>
                <a:spcPct val="90000"/>
              </a:lnSpc>
            </a:pPr>
            <a:endParaRPr lang="ru-RU" sz="28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Открытый урок (6)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067175" y="3429000"/>
            <a:ext cx="4800600" cy="3257550"/>
          </a:xfrm>
          <a:ln w="38100">
            <a:solidFill>
              <a:srgbClr val="FFC000"/>
            </a:solidFill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95288" y="188913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При соблюдении всех перечисленных условий проводимая работа даст положительные результаты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1628775"/>
            <a:ext cx="8588375" cy="1801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b="1">
                <a:solidFill>
                  <a:srgbClr val="FFFF00"/>
                </a:solidFill>
              </a:rPr>
              <a:t>         </a:t>
            </a:r>
            <a:r>
              <a:rPr lang="ru-RU" sz="2800" b="1">
                <a:solidFill>
                  <a:srgbClr val="FFFF00"/>
                </a:solidFill>
              </a:rPr>
              <a:t>Дети легко и безболезненно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ru-RU" sz="2800" b="1">
                <a:solidFill>
                  <a:srgbClr val="FFFF00"/>
                </a:solidFill>
              </a:rPr>
              <a:t>       адаптируются в школе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2800" b="1">
                <a:solidFill>
                  <a:srgbClr val="FFFF00"/>
                </a:solidFill>
              </a:rPr>
              <a:t>      Смогут избежать перегрузки</a:t>
            </a: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2555875" y="3500438"/>
            <a:ext cx="152400" cy="838200"/>
          </a:xfrm>
          <a:prstGeom prst="downArrow">
            <a:avLst>
              <a:gd name="adj1" fmla="val 50000"/>
              <a:gd name="adj2" fmla="val 137500"/>
            </a:avLst>
          </a:prstGeom>
          <a:solidFill>
            <a:srgbClr val="FFC000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914400" y="4191000"/>
            <a:ext cx="29718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295400" y="4419600"/>
            <a:ext cx="2438400" cy="1373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Сохранится здоровье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4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4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4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24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24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24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240"/>
                            </p:stCondLst>
                            <p:childTnLst>
                              <p:par>
                                <p:cTn id="35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29" grpId="1" animBg="1"/>
      <p:bldP spid="266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56323" name="Picture 2" descr="F:\126 фоны для презентаций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390" y="357166"/>
            <a:ext cx="6786610" cy="60016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spc="50" dirty="0">
                <a:ln w="11430">
                  <a:solidFill>
                    <a:prstClr val="white"/>
                  </a:solidFill>
                </a:ln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Актуальность </a:t>
            </a:r>
            <a:r>
              <a:rPr lang="ru-RU" sz="4800" b="1" i="1" spc="50" dirty="0" err="1">
                <a:ln w="11430">
                  <a:solidFill>
                    <a:prstClr val="white"/>
                  </a:solidFill>
                </a:ln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предшкольной</a:t>
            </a:r>
            <a:r>
              <a:rPr lang="ru-RU" sz="4800" b="1" i="1" spc="50" dirty="0">
                <a:ln w="11430">
                  <a:solidFill>
                    <a:prstClr val="white"/>
                  </a:solidFill>
                </a:ln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подготовки в условиях модернизации   учебно-воспитательного </a:t>
            </a:r>
            <a:br>
              <a:rPr lang="ru-RU" sz="4800" b="1" i="1" spc="50" dirty="0">
                <a:ln w="11430">
                  <a:solidFill>
                    <a:prstClr val="white"/>
                  </a:solidFill>
                </a:ln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ru-RU" sz="4800" b="1" i="1" spc="50" dirty="0">
                <a:ln w="11430">
                  <a:solidFill>
                    <a:prstClr val="white"/>
                  </a:solidFill>
                </a:ln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   процесса.</a:t>
            </a:r>
            <a:endParaRPr lang="ru-RU" sz="4800" b="1" spc="50" dirty="0">
              <a:ln w="11430">
                <a:solidFill>
                  <a:prstClr val="white"/>
                </a:solidFill>
              </a:ln>
              <a:gradFill>
                <a:gsLst>
                  <a:gs pos="25000">
                    <a:srgbClr val="EA157A">
                      <a:satMod val="155000"/>
                    </a:srgbClr>
                  </a:gs>
                  <a:gs pos="100000">
                    <a:srgbClr val="EA157A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285750" y="714375"/>
            <a:ext cx="8858250" cy="220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ea typeface="DejaVu Sans" pitchFamily="34" charset="0"/>
                <a:cs typeface="DejaVu Sans" pitchFamily="34" charset="0"/>
              </a:rPr>
              <a:t>Нарушение преемственных связей</a:t>
            </a:r>
          </a:p>
          <a:p>
            <a:pPr marL="341313" indent="-341313"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ea typeface="DejaVu Sans" pitchFamily="34" charset="0"/>
                <a:cs typeface="DejaVu Sans" pitchFamily="34" charset="0"/>
              </a:rPr>
              <a:t>Изменение требований общества к качеству воспитания и обучения детей дошкольного возраста</a:t>
            </a:r>
          </a:p>
          <a:p>
            <a:pPr marL="341313" indent="-341313"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ea typeface="DejaVu Sans" pitchFamily="34" charset="0"/>
                <a:cs typeface="DejaVu Sans" pitchFamily="34" charset="0"/>
              </a:rPr>
              <a:t>Дошкольное образование в стране не является обязательным</a:t>
            </a:r>
          </a:p>
          <a:p>
            <a:pPr marL="341313" indent="-341313">
              <a:spcBef>
                <a:spcPts val="800"/>
              </a:spcBef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ea typeface="DejaVu Sans" pitchFamily="34" charset="0"/>
                <a:cs typeface="DejaVu Sans" pitchFamily="34" charset="0"/>
              </a:rPr>
              <a:t>Сокращение количества дошкольных учреждений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14348" y="1"/>
            <a:ext cx="8086724" cy="1000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2" charset="0"/>
                <a:ea typeface="DejaVu Sans" charset="0"/>
                <a:cs typeface="DejaVu Sans" charset="0"/>
              </a:rPr>
              <a:t>Актуальность проблемы.</a:t>
            </a:r>
          </a:p>
        </p:txBody>
      </p:sp>
      <p:pic>
        <p:nvPicPr>
          <p:cNvPr id="1026" name="Picture 2" descr="C:\Documents and Settings\User\Рабочий стол\п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3857628"/>
            <a:ext cx="3293489" cy="2503648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пр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857628"/>
            <a:ext cx="2826358" cy="25666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332656"/>
            <a:ext cx="7358114" cy="314327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tx2">
                    <a:satMod val="200000"/>
                  </a:schemeClr>
                </a:solidFill>
              </a:rPr>
              <a:t>	</a:t>
            </a:r>
            <a:r>
              <a:rPr lang="ru-RU" sz="3600" i="1" u="sng" dirty="0" err="1">
                <a:solidFill>
                  <a:srgbClr val="FFFF00"/>
                </a:solidFill>
              </a:rPr>
              <a:t>Предшкольное</a:t>
            </a:r>
            <a:r>
              <a:rPr lang="ru-RU" sz="3600" i="1" u="sng" dirty="0">
                <a:solidFill>
                  <a:srgbClr val="FFFF00"/>
                </a:solidFill>
              </a:rPr>
              <a:t> </a:t>
            </a:r>
            <a:r>
              <a:rPr lang="ru-RU" sz="3600" i="1" u="sng" dirty="0" smtClean="0">
                <a:solidFill>
                  <a:srgbClr val="FFFF00"/>
                </a:solidFill>
              </a:rPr>
              <a:t>образование</a:t>
            </a:r>
            <a:br>
              <a:rPr lang="ru-RU" sz="3600" i="1" u="sng" dirty="0" smtClean="0">
                <a:solidFill>
                  <a:srgbClr val="FFFF00"/>
                </a:solidFill>
              </a:rPr>
            </a:br>
            <a:r>
              <a:rPr lang="ru-RU" sz="3600" dirty="0">
                <a:solidFill>
                  <a:srgbClr val="FFFFFF"/>
                </a:solidFill>
              </a:rPr>
              <a:t/>
            </a:r>
            <a:br>
              <a:rPr lang="ru-RU" sz="3600" dirty="0">
                <a:solidFill>
                  <a:srgbClr val="FFFFFF"/>
                </a:solidFill>
              </a:rPr>
            </a:br>
            <a:r>
              <a:rPr lang="ru-RU" sz="3600" dirty="0" smtClean="0">
                <a:solidFill>
                  <a:srgbClr val="FFFFFF"/>
                </a:solidFill>
              </a:rPr>
              <a:t>   – </a:t>
            </a:r>
            <a:r>
              <a:rPr lang="ru-RU" sz="3600" dirty="0">
                <a:solidFill>
                  <a:srgbClr val="FFFFFF"/>
                </a:solidFill>
              </a:rPr>
              <a:t>это педагогическая </a:t>
            </a:r>
            <a:r>
              <a:rPr lang="ru-RU" sz="3600" dirty="0" smtClean="0">
                <a:solidFill>
                  <a:srgbClr val="FFFFFF"/>
                </a:solidFill>
              </a:rPr>
              <a:t>        	инновация</a:t>
            </a:r>
            <a:r>
              <a:rPr lang="ru-RU" sz="3600" dirty="0">
                <a:solidFill>
                  <a:srgbClr val="FFFFFF"/>
                </a:solidFill>
              </a:rPr>
              <a:t>, то есть </a:t>
            </a:r>
            <a:r>
              <a:rPr lang="ru-RU" sz="3600" dirty="0" smtClean="0">
                <a:solidFill>
                  <a:srgbClr val="FFFFFF"/>
                </a:solidFill>
              </a:rPr>
              <a:t>	изменение</a:t>
            </a:r>
            <a:r>
              <a:rPr lang="ru-RU" sz="3600" dirty="0">
                <a:solidFill>
                  <a:srgbClr val="FFFFFF"/>
                </a:solidFill>
              </a:rPr>
              <a:t>, направленное </a:t>
            </a:r>
            <a:r>
              <a:rPr lang="ru-RU" sz="3600" dirty="0" smtClean="0">
                <a:solidFill>
                  <a:srgbClr val="FFFFFF"/>
                </a:solidFill>
              </a:rPr>
              <a:t>	на </a:t>
            </a:r>
            <a:r>
              <a:rPr lang="ru-RU" sz="3600" dirty="0">
                <a:solidFill>
                  <a:srgbClr val="FFFFFF"/>
                </a:solidFill>
              </a:rPr>
              <a:t>улучшение развития, </a:t>
            </a:r>
            <a:r>
              <a:rPr lang="ru-RU" sz="3600" dirty="0" smtClean="0">
                <a:solidFill>
                  <a:srgbClr val="FFFFFF"/>
                </a:solidFill>
              </a:rPr>
              <a:t>	воспитания </a:t>
            </a:r>
            <a:r>
              <a:rPr lang="ru-RU" sz="3600" dirty="0">
                <a:solidFill>
                  <a:srgbClr val="FFFFFF"/>
                </a:solidFill>
              </a:rPr>
              <a:t>и обучения </a:t>
            </a:r>
            <a:r>
              <a:rPr lang="ru-RU" sz="3600" dirty="0" smtClean="0">
                <a:solidFill>
                  <a:srgbClr val="FFFFFF"/>
                </a:solidFill>
              </a:rPr>
              <a:t>	дошкольников </a:t>
            </a:r>
            <a:r>
              <a:rPr lang="ru-RU" sz="3600" dirty="0">
                <a:solidFill>
                  <a:srgbClr val="FFFFFF"/>
                </a:solidFill>
              </a:rPr>
              <a:t>старшего </a:t>
            </a:r>
            <a:r>
              <a:rPr lang="ru-RU" sz="3600" dirty="0" smtClean="0">
                <a:solidFill>
                  <a:srgbClr val="FFFFFF"/>
                </a:solidFill>
              </a:rPr>
              <a:t>	возраста</a:t>
            </a:r>
            <a:r>
              <a:rPr lang="ru-RU" sz="36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 flipH="1">
            <a:off x="7772400" y="5013325"/>
            <a:ext cx="112713" cy="6254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pic>
        <p:nvPicPr>
          <p:cNvPr id="29700" name="Picture 4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4724400"/>
            <a:ext cx="2635250" cy="1893888"/>
          </a:xfrm>
          <a:prstGeom prst="rect">
            <a:avLst/>
          </a:prstGeom>
          <a:ln w="889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366838" y="214290"/>
            <a:ext cx="7777162" cy="1054123"/>
          </a:xfrm>
        </p:spPr>
        <p:txBody>
          <a:bodyPr anchorCtr="1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УЧЕБНО – МЕТОДИЧЕСКИЙ КОМПЛЕКТ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«ДАР»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47107" name="Group 6"/>
          <p:cNvGrpSpPr>
            <a:grpSpLocks/>
          </p:cNvGrpSpPr>
          <p:nvPr/>
        </p:nvGrpSpPr>
        <p:grpSpPr bwMode="auto">
          <a:xfrm flipH="1" flipV="1">
            <a:off x="7131050" y="4381500"/>
            <a:ext cx="1784350" cy="2324100"/>
            <a:chOff x="96" y="916"/>
            <a:chExt cx="2208" cy="2876"/>
          </a:xfrm>
        </p:grpSpPr>
        <p:sp>
          <p:nvSpPr>
            <p:cNvPr id="47123" name="Line 7"/>
            <p:cNvSpPr>
              <a:spLocks noChangeShapeType="1"/>
            </p:cNvSpPr>
            <p:nvPr/>
          </p:nvSpPr>
          <p:spPr bwMode="ltGray">
            <a:xfrm flipH="1">
              <a:off x="96" y="1037"/>
              <a:ext cx="2208" cy="0"/>
            </a:xfrm>
            <a:prstGeom prst="line">
              <a:avLst/>
            </a:prstGeom>
            <a:noFill/>
            <a:ln w="444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24" name="Line 8"/>
            <p:cNvSpPr>
              <a:spLocks noChangeShapeType="1"/>
            </p:cNvSpPr>
            <p:nvPr/>
          </p:nvSpPr>
          <p:spPr bwMode="ltGray">
            <a:xfrm>
              <a:off x="336" y="920"/>
              <a:ext cx="0" cy="2872"/>
            </a:xfrm>
            <a:prstGeom prst="line">
              <a:avLst/>
            </a:prstGeom>
            <a:noFill/>
            <a:ln w="444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25" name="Arc 9"/>
            <p:cNvSpPr>
              <a:spLocks/>
            </p:cNvSpPr>
            <p:nvPr/>
          </p:nvSpPr>
          <p:spPr bwMode="ltGray">
            <a:xfrm flipH="1">
              <a:off x="217" y="916"/>
              <a:ext cx="239" cy="239"/>
            </a:xfrm>
            <a:custGeom>
              <a:avLst/>
              <a:gdLst>
                <a:gd name="T0" fmla="*/ 0 w 43195"/>
                <a:gd name="T1" fmla="*/ 0 h 43200"/>
                <a:gd name="T2" fmla="*/ 0 w 43195"/>
                <a:gd name="T3" fmla="*/ 0 h 43200"/>
                <a:gd name="T4" fmla="*/ 0 w 43195"/>
                <a:gd name="T5" fmla="*/ 0 h 432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43200"/>
                <a:gd name="T11" fmla="*/ 43195 w 4319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43200" fill="none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</a:path>
                <a:path w="43195" h="43200" stroke="0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  <a:lnTo>
                    <a:pt x="21595" y="21600"/>
                  </a:lnTo>
                  <a:lnTo>
                    <a:pt x="21114" y="5"/>
                  </a:lnTo>
                  <a:close/>
                </a:path>
              </a:pathLst>
            </a:custGeom>
            <a:noFill/>
            <a:ln w="444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7108" name="Group 10"/>
          <p:cNvGrpSpPr>
            <a:grpSpLocks/>
          </p:cNvGrpSpPr>
          <p:nvPr/>
        </p:nvGrpSpPr>
        <p:grpSpPr bwMode="auto">
          <a:xfrm rot="10800000" flipH="1" flipV="1">
            <a:off x="120650" y="76200"/>
            <a:ext cx="1784350" cy="2324100"/>
            <a:chOff x="96" y="916"/>
            <a:chExt cx="2208" cy="2876"/>
          </a:xfrm>
        </p:grpSpPr>
        <p:sp>
          <p:nvSpPr>
            <p:cNvPr id="47120" name="Line 11"/>
            <p:cNvSpPr>
              <a:spLocks noChangeShapeType="1"/>
            </p:cNvSpPr>
            <p:nvPr/>
          </p:nvSpPr>
          <p:spPr bwMode="ltGray">
            <a:xfrm flipH="1">
              <a:off x="96" y="1037"/>
              <a:ext cx="2208" cy="0"/>
            </a:xfrm>
            <a:prstGeom prst="line">
              <a:avLst/>
            </a:prstGeom>
            <a:noFill/>
            <a:ln w="444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21" name="Line 12"/>
            <p:cNvSpPr>
              <a:spLocks noChangeShapeType="1"/>
            </p:cNvSpPr>
            <p:nvPr/>
          </p:nvSpPr>
          <p:spPr bwMode="ltGray">
            <a:xfrm>
              <a:off x="336" y="920"/>
              <a:ext cx="0" cy="2872"/>
            </a:xfrm>
            <a:prstGeom prst="line">
              <a:avLst/>
            </a:prstGeom>
            <a:noFill/>
            <a:ln w="444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22" name="Arc 13"/>
            <p:cNvSpPr>
              <a:spLocks/>
            </p:cNvSpPr>
            <p:nvPr/>
          </p:nvSpPr>
          <p:spPr bwMode="ltGray">
            <a:xfrm flipH="1">
              <a:off x="217" y="916"/>
              <a:ext cx="239" cy="239"/>
            </a:xfrm>
            <a:custGeom>
              <a:avLst/>
              <a:gdLst>
                <a:gd name="T0" fmla="*/ 0 w 43195"/>
                <a:gd name="T1" fmla="*/ 0 h 43200"/>
                <a:gd name="T2" fmla="*/ 0 w 43195"/>
                <a:gd name="T3" fmla="*/ 0 h 43200"/>
                <a:gd name="T4" fmla="*/ 0 w 43195"/>
                <a:gd name="T5" fmla="*/ 0 h 432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43200"/>
                <a:gd name="T11" fmla="*/ 43195 w 4319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43200" fill="none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</a:path>
                <a:path w="43195" h="43200" stroke="0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  <a:lnTo>
                    <a:pt x="21595" y="21600"/>
                  </a:lnTo>
                  <a:lnTo>
                    <a:pt x="21114" y="5"/>
                  </a:lnTo>
                  <a:close/>
                </a:path>
              </a:pathLst>
            </a:custGeom>
            <a:noFill/>
            <a:ln w="444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395288" y="1052513"/>
            <a:ext cx="20891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1200" b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5606" name="Rectangle 23"/>
          <p:cNvSpPr>
            <a:spLocks noChangeArrowheads="1"/>
          </p:cNvSpPr>
          <p:nvPr/>
        </p:nvSpPr>
        <p:spPr bwMode="auto">
          <a:xfrm>
            <a:off x="684213" y="2781300"/>
            <a:ext cx="23034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1200" b="1">
              <a:latin typeface="Arial" pitchFamily="34" charset="0"/>
            </a:endParaRPr>
          </a:p>
        </p:txBody>
      </p:sp>
      <p:sp>
        <p:nvSpPr>
          <p:cNvPr id="47111" name="Rectangle 25"/>
          <p:cNvSpPr>
            <a:spLocks noChangeArrowheads="1"/>
          </p:cNvSpPr>
          <p:nvPr/>
        </p:nvSpPr>
        <p:spPr bwMode="auto">
          <a:xfrm>
            <a:off x="2627313" y="3716338"/>
            <a:ext cx="16557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>
              <a:latin typeface="Arial" charset="0"/>
            </a:endParaRP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5286375" y="4572000"/>
            <a:ext cx="26638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just"/>
            <a:endParaRPr lang="ru-RU" sz="1200" b="1">
              <a:solidFill>
                <a:schemeClr val="hlink"/>
              </a:solidFill>
            </a:endParaRPr>
          </a:p>
          <a:p>
            <a:pPr marL="457200" indent="-457200" algn="just"/>
            <a:r>
              <a:rPr lang="ru-RU" b="1">
                <a:solidFill>
                  <a:srgbClr val="FFFF00"/>
                </a:solidFill>
              </a:rPr>
              <a:t>2 .Шесть учебно-методических</a:t>
            </a:r>
          </a:p>
          <a:p>
            <a:pPr marL="457200" indent="-457200" algn="just"/>
            <a:r>
              <a:rPr lang="ru-RU" b="1">
                <a:solidFill>
                  <a:srgbClr val="FFFF00"/>
                </a:solidFill>
              </a:rPr>
              <a:t> пособий  для учителей с</a:t>
            </a:r>
          </a:p>
          <a:p>
            <a:pPr marL="457200" indent="-457200" algn="just"/>
            <a:r>
              <a:rPr lang="ru-RU" b="1">
                <a:solidFill>
                  <a:srgbClr val="FFFF00"/>
                </a:solidFill>
              </a:rPr>
              <a:t> полным комплектом сценариев</a:t>
            </a:r>
          </a:p>
          <a:p>
            <a:pPr marL="457200" indent="-457200" algn="just"/>
            <a:r>
              <a:rPr lang="ru-RU" b="1">
                <a:solidFill>
                  <a:srgbClr val="FFFF00"/>
                </a:solidFill>
              </a:rPr>
              <a:t> для каждого занятия</a:t>
            </a:r>
          </a:p>
        </p:txBody>
      </p:sp>
      <p:pic>
        <p:nvPicPr>
          <p:cNvPr id="47113" name="Picture 50" descr="im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5876925"/>
            <a:ext cx="676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6" name="Rectangle 54"/>
          <p:cNvSpPr>
            <a:spLocks noChangeArrowheads="1"/>
          </p:cNvSpPr>
          <p:nvPr/>
        </p:nvSpPr>
        <p:spPr bwMode="auto">
          <a:xfrm>
            <a:off x="5786438" y="3143250"/>
            <a:ext cx="27352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1</a:t>
            </a:r>
            <a:r>
              <a:rPr lang="en-US" b="1">
                <a:solidFill>
                  <a:srgbClr val="FFFF00"/>
                </a:solidFill>
              </a:rPr>
              <a:t>. </a:t>
            </a:r>
            <a:r>
              <a:rPr lang="ru-RU" b="1">
                <a:solidFill>
                  <a:srgbClr val="FFFF00"/>
                </a:solidFill>
              </a:rPr>
              <a:t>Программа адаптации детей старшего дошкольного возраста к школьному обучению</a:t>
            </a: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755650" y="5661025"/>
            <a:ext cx="3959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FF00"/>
                </a:solidFill>
              </a:rPr>
              <a:t>3. РАБОЧИЕ  ТЕТРАДИ «ЧИТАЛОЧКА», «СМЕКАЛОЧКА», «ИГРАЛОЧКА»</a:t>
            </a:r>
          </a:p>
        </p:txBody>
      </p:sp>
      <p:sp>
        <p:nvSpPr>
          <p:cNvPr id="3130" name="AutoShape 58"/>
          <p:cNvSpPr>
            <a:spLocks noChangeArrowheads="1"/>
          </p:cNvSpPr>
          <p:nvPr/>
        </p:nvSpPr>
        <p:spPr bwMode="auto">
          <a:xfrm>
            <a:off x="5364163" y="1125538"/>
            <a:ext cx="3600450" cy="1943100"/>
          </a:xfrm>
          <a:prstGeom prst="horizontalScroll">
            <a:avLst>
              <a:gd name="adj" fmla="val 1250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  <a:latin typeface="Times New Roman" pitchFamily="18" charset="0"/>
              </a:rPr>
              <a:t>РЕКОМЕНДОВАНО</a:t>
            </a:r>
            <a:endParaRPr lang="ru-RU" b="1" dirty="0">
              <a:latin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  <a:latin typeface="Times New Roman" pitchFamily="18" charset="0"/>
              </a:rPr>
              <a:t>АПК и ППРО (г.Москва)</a:t>
            </a:r>
          </a:p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  <a:latin typeface="Times New Roman" pitchFamily="18" charset="0"/>
              </a:rPr>
              <a:t> к использованию </a:t>
            </a:r>
          </a:p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  <a:latin typeface="Times New Roman" pitchFamily="18" charset="0"/>
              </a:rPr>
              <a:t>для организации </a:t>
            </a:r>
          </a:p>
          <a:p>
            <a:pPr algn="ctr">
              <a:defRPr/>
            </a:pPr>
            <a:r>
              <a:rPr lang="ru-RU" b="1" dirty="0" err="1">
                <a:solidFill>
                  <a:schemeClr val="bg2"/>
                </a:solidFill>
                <a:latin typeface="Times New Roman" pitchFamily="18" charset="0"/>
              </a:rPr>
              <a:t>предшкольного</a:t>
            </a:r>
            <a:r>
              <a:rPr lang="ru-RU" b="1" dirty="0">
                <a:solidFill>
                  <a:schemeClr val="bg2"/>
                </a:solidFill>
                <a:latin typeface="Times New Roman" pitchFamily="18" charset="0"/>
              </a:rPr>
              <a:t> образования</a:t>
            </a:r>
          </a:p>
        </p:txBody>
      </p:sp>
      <p:sp>
        <p:nvSpPr>
          <p:cNvPr id="3132" name="Line 60"/>
          <p:cNvSpPr>
            <a:spLocks noChangeShapeType="1"/>
          </p:cNvSpPr>
          <p:nvPr/>
        </p:nvSpPr>
        <p:spPr bwMode="auto">
          <a:xfrm>
            <a:off x="1258888" y="765175"/>
            <a:ext cx="6553200" cy="0"/>
          </a:xfrm>
          <a:prstGeom prst="line">
            <a:avLst/>
          </a:prstGeom>
          <a:noFill/>
          <a:ln w="38100">
            <a:solidFill>
              <a:srgbClr val="CC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7119" name="Picture 2" descr="C:\Documents and Settings\Хозяин\Рабочий стол\Рисунок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14313"/>
            <a:ext cx="16430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User\Рабочий стол\пр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428736"/>
            <a:ext cx="4764452" cy="392223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1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01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301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801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301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/>
      <p:bldP spid="3099" grpId="0"/>
      <p:bldP spid="3126" grpId="0"/>
      <p:bldP spid="3127" grpId="0"/>
      <p:bldP spid="3130" grpId="0" animBg="1"/>
      <p:bldP spid="31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C:\Documents and Settings\Хозяин\Рабочий стол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4713" y="4572000"/>
            <a:ext cx="318928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3975" eaLnBrk="1" hangingPunct="1"/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4375" y="1214438"/>
            <a:ext cx="6929438" cy="50720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 целям: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развитие качеств, которые определяют становление устойчивого познавательного интереса, успешности обучения в школе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 содержанию: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не дублирование 1 класса, а подготовка к систематическому обучению. 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		Программа определяет те знания и умения, которыми должен овладеть каждый ребенок для успешного интеллектуального  социального развития, адаптации к школьному обучению.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 форме: </a:t>
            </a:r>
            <a:r>
              <a:rPr lang="ru-RU" sz="2400" b="1" dirty="0" smtClean="0">
                <a:solidFill>
                  <a:srgbClr val="FFFF00"/>
                </a:solidFill>
              </a:rPr>
              <a:t>опора на основной вид деятельности ребенка 5-7 лет игру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</p:txBody>
      </p:sp>
      <p:sp>
        <p:nvSpPr>
          <p:cNvPr id="48133" name="TextBox 3"/>
          <p:cNvSpPr txBox="1">
            <a:spLocks noChangeArrowheads="1"/>
          </p:cNvSpPr>
          <p:nvPr/>
        </p:nvSpPr>
        <p:spPr bwMode="auto">
          <a:xfrm>
            <a:off x="1331913" y="260350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Arial" charset="0"/>
                <a:cs typeface="Arial" charset="0"/>
              </a:rPr>
              <a:t>Особенности программы «ДАР»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_s1028"/>
          <p:cNvSpPr>
            <a:spLocks noChangeShapeType="1"/>
          </p:cNvSpPr>
          <p:nvPr/>
        </p:nvSpPr>
        <p:spPr bwMode="auto">
          <a:xfrm flipH="1" flipV="1">
            <a:off x="2955925" y="1857375"/>
            <a:ext cx="992188" cy="1050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6" name="_s1029"/>
          <p:cNvSpPr>
            <a:spLocks noChangeArrowheads="1"/>
          </p:cNvSpPr>
          <p:nvPr/>
        </p:nvSpPr>
        <p:spPr bwMode="auto">
          <a:xfrm>
            <a:off x="1614488" y="682625"/>
            <a:ext cx="1697037" cy="130651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defRPr/>
            </a:pPr>
            <a:r>
              <a:rPr lang="ru-RU" sz="1600" b="1">
                <a:solidFill>
                  <a:srgbClr val="0070C0"/>
                </a:solidFill>
              </a:rPr>
              <a:t>Аудиовизуальные</a:t>
            </a:r>
          </a:p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defRPr/>
            </a:pPr>
            <a:r>
              <a:rPr lang="ru-RU" sz="1600" b="1">
                <a:solidFill>
                  <a:srgbClr val="0070C0"/>
                </a:solidFill>
              </a:rPr>
              <a:t>средства</a:t>
            </a:r>
          </a:p>
        </p:txBody>
      </p:sp>
      <p:sp>
        <p:nvSpPr>
          <p:cNvPr id="49156" name="_s1030"/>
          <p:cNvSpPr>
            <a:spLocks noChangeShapeType="1"/>
          </p:cNvSpPr>
          <p:nvPr/>
        </p:nvSpPr>
        <p:spPr bwMode="auto">
          <a:xfrm flipH="1" flipV="1">
            <a:off x="2038350" y="2832100"/>
            <a:ext cx="1604963" cy="401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8" name="_s1031"/>
          <p:cNvSpPr>
            <a:spLocks noChangeArrowheads="1"/>
          </p:cNvSpPr>
          <p:nvPr/>
        </p:nvSpPr>
        <p:spPr bwMode="auto">
          <a:xfrm>
            <a:off x="392113" y="1984375"/>
            <a:ext cx="1695450" cy="13049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defRPr/>
            </a:pPr>
            <a:r>
              <a:rPr lang="ru-RU" sz="1600" b="1">
                <a:solidFill>
                  <a:srgbClr val="0070C0"/>
                </a:solidFill>
              </a:rPr>
              <a:t>Дидактические</a:t>
            </a:r>
          </a:p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defRPr/>
            </a:pPr>
            <a:r>
              <a:rPr lang="ru-RU" sz="1600" b="1">
                <a:solidFill>
                  <a:srgbClr val="0070C0"/>
                </a:solidFill>
              </a:rPr>
              <a:t>Игры</a:t>
            </a:r>
          </a:p>
        </p:txBody>
      </p:sp>
      <p:sp>
        <p:nvSpPr>
          <p:cNvPr id="49158" name="_s1032"/>
          <p:cNvSpPr>
            <a:spLocks noChangeShapeType="1"/>
          </p:cNvSpPr>
          <p:nvPr/>
        </p:nvSpPr>
        <p:spPr bwMode="auto">
          <a:xfrm flipH="1">
            <a:off x="2038350" y="3636963"/>
            <a:ext cx="1608138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0" name="_s1033"/>
          <p:cNvSpPr>
            <a:spLocks noChangeArrowheads="1"/>
          </p:cNvSpPr>
          <p:nvPr/>
        </p:nvSpPr>
        <p:spPr bwMode="auto">
          <a:xfrm>
            <a:off x="395288" y="3589338"/>
            <a:ext cx="1695450" cy="13049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defRPr/>
            </a:pPr>
            <a:r>
              <a:rPr lang="ru-RU" sz="1600" b="1" dirty="0">
                <a:solidFill>
                  <a:srgbClr val="0070C0"/>
                </a:solidFill>
              </a:rPr>
              <a:t>Мозаики, </a:t>
            </a:r>
          </a:p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defRPr/>
            </a:pPr>
            <a:r>
              <a:rPr lang="ru-RU" sz="1600" b="1" dirty="0" err="1">
                <a:solidFill>
                  <a:srgbClr val="0070C0"/>
                </a:solidFill>
              </a:rPr>
              <a:t>танграмы</a:t>
            </a:r>
            <a:r>
              <a:rPr lang="ru-RU" sz="1600" b="1" dirty="0">
                <a:solidFill>
                  <a:srgbClr val="0070C0"/>
                </a:solidFill>
              </a:rPr>
              <a:t> и др</a:t>
            </a:r>
            <a:r>
              <a:rPr lang="ru-RU" sz="1600" b="1" dirty="0"/>
              <a:t>.</a:t>
            </a:r>
          </a:p>
        </p:txBody>
      </p:sp>
      <p:sp>
        <p:nvSpPr>
          <p:cNvPr id="49160" name="_s1034"/>
          <p:cNvSpPr>
            <a:spLocks noChangeShapeType="1"/>
          </p:cNvSpPr>
          <p:nvPr/>
        </p:nvSpPr>
        <p:spPr bwMode="auto">
          <a:xfrm flipH="1">
            <a:off x="2959100" y="3959225"/>
            <a:ext cx="995363" cy="1052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" name="_s1035"/>
          <p:cNvSpPr>
            <a:spLocks noChangeArrowheads="1"/>
          </p:cNvSpPr>
          <p:nvPr/>
        </p:nvSpPr>
        <p:spPr bwMode="auto">
          <a:xfrm>
            <a:off x="1643063" y="4929188"/>
            <a:ext cx="1695450" cy="13049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defRPr/>
            </a:pPr>
            <a:r>
              <a:rPr lang="ru-RU" sz="1600" b="1">
                <a:solidFill>
                  <a:srgbClr val="0070C0"/>
                </a:solidFill>
              </a:rPr>
              <a:t>Наглядно-</a:t>
            </a:r>
          </a:p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defRPr/>
            </a:pPr>
            <a:r>
              <a:rPr lang="ru-RU" sz="1600" b="1">
                <a:solidFill>
                  <a:srgbClr val="0070C0"/>
                </a:solidFill>
              </a:rPr>
              <a:t>иллюстративный</a:t>
            </a:r>
          </a:p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defRPr/>
            </a:pPr>
            <a:r>
              <a:rPr lang="ru-RU" sz="1600" b="1">
                <a:solidFill>
                  <a:srgbClr val="0070C0"/>
                </a:solidFill>
              </a:rPr>
              <a:t>материал</a:t>
            </a:r>
          </a:p>
        </p:txBody>
      </p:sp>
      <p:sp>
        <p:nvSpPr>
          <p:cNvPr id="49162" name="_s1036"/>
          <p:cNvSpPr>
            <a:spLocks noChangeShapeType="1"/>
          </p:cNvSpPr>
          <p:nvPr/>
        </p:nvSpPr>
        <p:spPr bwMode="auto">
          <a:xfrm>
            <a:off x="4449763" y="4081463"/>
            <a:ext cx="3175" cy="1301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4" name="_s1037"/>
          <p:cNvSpPr>
            <a:spLocks noChangeArrowheads="1"/>
          </p:cNvSpPr>
          <p:nvPr/>
        </p:nvSpPr>
        <p:spPr bwMode="auto">
          <a:xfrm>
            <a:off x="3606800" y="5378450"/>
            <a:ext cx="1695450" cy="13049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defRPr/>
            </a:pPr>
            <a:r>
              <a:rPr lang="ru-RU" b="1" dirty="0">
                <a:solidFill>
                  <a:srgbClr val="0070C0"/>
                </a:solidFill>
              </a:rPr>
              <a:t>Кукольный</a:t>
            </a:r>
          </a:p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defRPr/>
            </a:pPr>
            <a:r>
              <a:rPr lang="ru-RU" b="1" dirty="0">
                <a:solidFill>
                  <a:srgbClr val="0070C0"/>
                </a:solidFill>
              </a:rPr>
              <a:t>театр</a:t>
            </a:r>
          </a:p>
        </p:txBody>
      </p:sp>
      <p:sp>
        <p:nvSpPr>
          <p:cNvPr id="49164" name="_s1038"/>
          <p:cNvSpPr>
            <a:spLocks noChangeShapeType="1"/>
          </p:cNvSpPr>
          <p:nvPr/>
        </p:nvSpPr>
        <p:spPr bwMode="auto">
          <a:xfrm>
            <a:off x="4948238" y="3957638"/>
            <a:ext cx="989012" cy="1050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6" name="_s1039"/>
          <p:cNvSpPr>
            <a:spLocks noChangeArrowheads="1"/>
          </p:cNvSpPr>
          <p:nvPr/>
        </p:nvSpPr>
        <p:spPr bwMode="auto">
          <a:xfrm>
            <a:off x="5588000" y="4879975"/>
            <a:ext cx="1697038" cy="13049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defRPr/>
            </a:pPr>
            <a:r>
              <a:rPr lang="ru-RU" b="1">
                <a:solidFill>
                  <a:srgbClr val="0070C0"/>
                </a:solidFill>
              </a:rPr>
              <a:t>Уголки</a:t>
            </a:r>
          </a:p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defRPr/>
            </a:pPr>
            <a:r>
              <a:rPr lang="ru-RU" b="1">
                <a:solidFill>
                  <a:srgbClr val="0070C0"/>
                </a:solidFill>
              </a:rPr>
              <a:t>озеленения</a:t>
            </a:r>
          </a:p>
        </p:txBody>
      </p:sp>
      <p:sp>
        <p:nvSpPr>
          <p:cNvPr id="49166" name="_s1040"/>
          <p:cNvSpPr>
            <a:spLocks noChangeShapeType="1"/>
          </p:cNvSpPr>
          <p:nvPr/>
        </p:nvSpPr>
        <p:spPr bwMode="auto">
          <a:xfrm>
            <a:off x="5253038" y="3632200"/>
            <a:ext cx="1601787" cy="401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8" name="_s1041"/>
          <p:cNvSpPr>
            <a:spLocks noChangeArrowheads="1"/>
          </p:cNvSpPr>
          <p:nvPr/>
        </p:nvSpPr>
        <p:spPr bwMode="auto">
          <a:xfrm>
            <a:off x="6811963" y="3581400"/>
            <a:ext cx="1695450" cy="13049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defRPr/>
            </a:pPr>
            <a:r>
              <a:rPr lang="ru-RU" b="1">
                <a:solidFill>
                  <a:srgbClr val="0070C0"/>
                </a:solidFill>
              </a:rPr>
              <a:t>Конструкторы</a:t>
            </a:r>
          </a:p>
        </p:txBody>
      </p:sp>
      <p:sp>
        <p:nvSpPr>
          <p:cNvPr id="49168" name="_s1042"/>
          <p:cNvSpPr>
            <a:spLocks noChangeShapeType="1"/>
          </p:cNvSpPr>
          <p:nvPr/>
        </p:nvSpPr>
        <p:spPr bwMode="auto">
          <a:xfrm flipV="1">
            <a:off x="5249863" y="2828925"/>
            <a:ext cx="1604962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0" name="_s1043"/>
          <p:cNvSpPr>
            <a:spLocks noChangeArrowheads="1"/>
          </p:cNvSpPr>
          <p:nvPr/>
        </p:nvSpPr>
        <p:spPr bwMode="auto">
          <a:xfrm>
            <a:off x="6811963" y="1976438"/>
            <a:ext cx="1695450" cy="13049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defRPr/>
            </a:pPr>
            <a:r>
              <a:rPr lang="ru-RU" b="1">
                <a:solidFill>
                  <a:srgbClr val="0070C0"/>
                </a:solidFill>
              </a:rPr>
              <a:t>Шахматы,</a:t>
            </a:r>
          </a:p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defRPr/>
            </a:pPr>
            <a:r>
              <a:rPr lang="ru-RU" b="1">
                <a:solidFill>
                  <a:srgbClr val="0070C0"/>
                </a:solidFill>
              </a:rPr>
              <a:t>шашки</a:t>
            </a:r>
          </a:p>
        </p:txBody>
      </p:sp>
      <p:sp>
        <p:nvSpPr>
          <p:cNvPr id="49170" name="_s1044"/>
          <p:cNvSpPr>
            <a:spLocks noChangeShapeType="1"/>
          </p:cNvSpPr>
          <p:nvPr/>
        </p:nvSpPr>
        <p:spPr bwMode="auto">
          <a:xfrm flipV="1">
            <a:off x="4941888" y="1857375"/>
            <a:ext cx="992187" cy="1049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2" name="_s1045"/>
          <p:cNvSpPr>
            <a:spLocks noChangeArrowheads="1"/>
          </p:cNvSpPr>
          <p:nvPr/>
        </p:nvSpPr>
        <p:spPr bwMode="auto">
          <a:xfrm>
            <a:off x="5584825" y="677863"/>
            <a:ext cx="1697038" cy="130651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defRPr/>
            </a:pPr>
            <a:r>
              <a:rPr lang="ru-RU" b="1">
                <a:solidFill>
                  <a:srgbClr val="0070C0"/>
                </a:solidFill>
              </a:rPr>
              <a:t>Эстетическое</a:t>
            </a:r>
          </a:p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defRPr/>
            </a:pPr>
            <a:r>
              <a:rPr lang="ru-RU" b="1">
                <a:solidFill>
                  <a:srgbClr val="0070C0"/>
                </a:solidFill>
              </a:rPr>
              <a:t>оформление</a:t>
            </a:r>
          </a:p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defRPr/>
            </a:pPr>
            <a:r>
              <a:rPr lang="ru-RU" b="1">
                <a:solidFill>
                  <a:srgbClr val="0070C0"/>
                </a:solidFill>
              </a:rPr>
              <a:t>кабинетов</a:t>
            </a:r>
          </a:p>
        </p:txBody>
      </p:sp>
      <p:sp>
        <p:nvSpPr>
          <p:cNvPr id="49172" name="_s1046"/>
          <p:cNvSpPr>
            <a:spLocks noChangeShapeType="1"/>
          </p:cNvSpPr>
          <p:nvPr/>
        </p:nvSpPr>
        <p:spPr bwMode="auto">
          <a:xfrm flipV="1">
            <a:off x="4446588" y="1485900"/>
            <a:ext cx="0" cy="1298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4" name="_s1047"/>
          <p:cNvSpPr>
            <a:spLocks noChangeArrowheads="1"/>
          </p:cNvSpPr>
          <p:nvPr/>
        </p:nvSpPr>
        <p:spPr bwMode="auto">
          <a:xfrm>
            <a:off x="3571875" y="141288"/>
            <a:ext cx="1695450" cy="13065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defRPr/>
            </a:pPr>
            <a:r>
              <a:rPr lang="ru-RU" sz="1600" b="1">
                <a:solidFill>
                  <a:srgbClr val="0070C0"/>
                </a:solidFill>
              </a:rPr>
              <a:t>Художественная</a:t>
            </a:r>
          </a:p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defRPr/>
            </a:pPr>
            <a:r>
              <a:rPr lang="ru-RU" sz="1600" b="1">
                <a:solidFill>
                  <a:srgbClr val="0070C0"/>
                </a:solidFill>
              </a:rPr>
              <a:t>литература,</a:t>
            </a:r>
          </a:p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defRPr/>
            </a:pPr>
            <a:r>
              <a:rPr lang="ru-RU" sz="1600" b="1">
                <a:solidFill>
                  <a:srgbClr val="0070C0"/>
                </a:solidFill>
              </a:rPr>
              <a:t>альбомы</a:t>
            </a:r>
          </a:p>
        </p:txBody>
      </p:sp>
      <p:sp>
        <p:nvSpPr>
          <p:cNvPr id="25" name="_s1048"/>
          <p:cNvSpPr>
            <a:spLocks noChangeArrowheads="1"/>
          </p:cNvSpPr>
          <p:nvPr/>
        </p:nvSpPr>
        <p:spPr bwMode="auto">
          <a:xfrm>
            <a:off x="3285932" y="2285685"/>
            <a:ext cx="2187510" cy="208855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Развивающая </a:t>
            </a:r>
          </a:p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среда</a:t>
            </a:r>
          </a:p>
        </p:txBody>
      </p:sp>
      <p:pic>
        <p:nvPicPr>
          <p:cNvPr id="49175" name="Picture 2" descr="C:\Documents and Settings\Хозяин\Рабочий стол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00188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4071966" cy="928695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latin typeface="Corbel" pitchFamily="34" charset="0"/>
              </a:rPr>
              <a:t>Развивающие игры</a:t>
            </a:r>
            <a:endParaRPr lang="ru-RU" sz="3600" dirty="0">
              <a:latin typeface="Corbel" pitchFamily="34" charset="0"/>
            </a:endParaRPr>
          </a:p>
        </p:txBody>
      </p:sp>
      <p:pic>
        <p:nvPicPr>
          <p:cNvPr id="50182" name="Picture 6" descr="I:\Матем.(игры)\IMG_2535.JPG"/>
          <p:cNvPicPr>
            <a:picLocks noChangeAspect="1" noChangeArrowheads="1"/>
          </p:cNvPicPr>
          <p:nvPr/>
        </p:nvPicPr>
        <p:blipFill>
          <a:blip r:embed="rId2" cstate="print"/>
          <a:srcRect l="2286" t="38861"/>
          <a:stretch>
            <a:fillRect/>
          </a:stretch>
        </p:blipFill>
        <p:spPr bwMode="auto">
          <a:xfrm>
            <a:off x="5143504" y="285728"/>
            <a:ext cx="3786214" cy="1743033"/>
          </a:xfrm>
          <a:prstGeom prst="rect">
            <a:avLst/>
          </a:prstGeom>
          <a:ln w="28575" cap="sq" cmpd="thickThin">
            <a:solidFill>
              <a:schemeClr val="tx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 descr="C:\Documents and Settings\User\Рабочий стол\пр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3643314"/>
            <a:ext cx="3988368" cy="2928958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пр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428736"/>
            <a:ext cx="2176463" cy="2047875"/>
          </a:xfrm>
          <a:prstGeom prst="rect">
            <a:avLst/>
          </a:prstGeom>
          <a:noFill/>
        </p:spPr>
      </p:pic>
      <p:pic>
        <p:nvPicPr>
          <p:cNvPr id="3076" name="Picture 4" descr="C:\Documents and Settings\User\Рабочий стол\пр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357694"/>
            <a:ext cx="3929090" cy="2286016"/>
          </a:xfrm>
          <a:prstGeom prst="rect">
            <a:avLst/>
          </a:prstGeom>
          <a:noFill/>
        </p:spPr>
      </p:pic>
      <p:pic>
        <p:nvPicPr>
          <p:cNvPr id="3077" name="Picture 5" descr="C:\Documents and Settings\User\Рабочий стол\пр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2214554"/>
            <a:ext cx="3929058" cy="2086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апля 8"/>
          <p:cNvSpPr/>
          <p:nvPr/>
        </p:nvSpPr>
        <p:spPr>
          <a:xfrm rot="13061180">
            <a:off x="2885302" y="-147195"/>
            <a:ext cx="2502761" cy="2581079"/>
          </a:xfrm>
          <a:prstGeom prst="teardrop">
            <a:avLst/>
          </a:prstGeom>
          <a:solidFill>
            <a:srgbClr val="92D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05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14400" y="4343400"/>
            <a:ext cx="7772400" cy="19748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R="0" eaLnBrk="1" hangingPunct="1"/>
            <a:endParaRPr lang="ru-RU" cap="none" dirty="0" smtClean="0">
              <a:effectLst/>
            </a:endParaRPr>
          </a:p>
        </p:txBody>
      </p:sp>
      <p:sp>
        <p:nvSpPr>
          <p:cNvPr id="512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2835275"/>
            <a:ext cx="7772400" cy="1508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" name="Капля 3"/>
          <p:cNvSpPr/>
          <p:nvPr/>
        </p:nvSpPr>
        <p:spPr>
          <a:xfrm rot="20263065">
            <a:off x="-75344" y="2252174"/>
            <a:ext cx="2625555" cy="2757506"/>
          </a:xfrm>
          <a:prstGeom prst="teardrop">
            <a:avLst>
              <a:gd name="adj" fmla="val 8565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freezing" dir="t"/>
          </a:scene3d>
          <a:sp3d extrusionH="44450"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  </a:t>
            </a:r>
          </a:p>
        </p:txBody>
      </p:sp>
      <p:sp>
        <p:nvSpPr>
          <p:cNvPr id="6" name="Капля 5"/>
          <p:cNvSpPr/>
          <p:nvPr/>
        </p:nvSpPr>
        <p:spPr>
          <a:xfrm rot="15609349">
            <a:off x="2262207" y="1609467"/>
            <a:ext cx="2709871" cy="2956928"/>
          </a:xfrm>
          <a:prstGeom prst="teardrop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5" descr="C:\Documents and Settings\Хозяин\Рабочий стол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2904326" cy="265272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11" name="TextBox 10"/>
          <p:cNvSpPr txBox="1"/>
          <p:nvPr/>
        </p:nvSpPr>
        <p:spPr>
          <a:xfrm rot="17749905">
            <a:off x="-142875" y="3429000"/>
            <a:ext cx="264318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ПОНИМАНИЕ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2926171">
            <a:off x="2289175" y="2851150"/>
            <a:ext cx="23574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accent2"/>
                </a:solidFill>
              </a:rPr>
              <a:t>ПРИНЯТИЕ</a:t>
            </a:r>
          </a:p>
        </p:txBody>
      </p:sp>
      <p:sp>
        <p:nvSpPr>
          <p:cNvPr id="15" name="TextBox 14"/>
          <p:cNvSpPr txBox="1"/>
          <p:nvPr/>
        </p:nvSpPr>
        <p:spPr>
          <a:xfrm rot="20794382">
            <a:off x="3000375" y="714375"/>
            <a:ext cx="2500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ПРИЗНАНИЕ</a:t>
            </a:r>
          </a:p>
        </p:txBody>
      </p:sp>
      <p:pic>
        <p:nvPicPr>
          <p:cNvPr id="4098" name="Picture 2" descr="C:\Documents and Settings\User\Рабочий стол\с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571480"/>
            <a:ext cx="2943744" cy="2786082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ссс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5412" y="3786190"/>
            <a:ext cx="4281430" cy="27911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C:\Documents and Settings\Хозяин\Рабочий стол\АНРСЧО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57188"/>
            <a:ext cx="7715250" cy="611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 descr="C:\Documents and Settings\Хозяин\Рабочий стол\АНРСЧО\Рисунок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57188"/>
            <a:ext cx="8085138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 descr="C:\Documents and Settings\Хозяин\Рабочий стол\АНРСЧО\Рисунок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57188"/>
            <a:ext cx="8072438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 descr="C:\Documents and Settings\Хозяин\Рабочий стол\АНРСЧО\Рисунок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357188"/>
            <a:ext cx="8081963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 descr="C:\Documents and Settings\Хозяин\Рабочий стол\АНРСЧО\Рисунок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357188"/>
            <a:ext cx="8086725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 descr="C:\Documents and Settings\Хозяин\Рабочий стол\АНРСЧО\Рисунок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285750"/>
            <a:ext cx="8148637" cy="61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C:\Documents and Settings\Хозяин\Рабочий стол\АНРСЧО\Рисунок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8" y="285750"/>
            <a:ext cx="8143875" cy="628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2" descr="C:\Documents and Settings\Хозяин\Рабочий стол\АНРСЧО\Рисунок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88" y="357188"/>
            <a:ext cx="8215312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0" decel="100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0" decel="100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0" decel="100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0"/>
                            </p:stCondLst>
                            <p:childTnLst>
                              <p:par>
                                <p:cTn id="5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00" decel="100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3E75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653</TotalTime>
  <Words>296</Words>
  <Application>Microsoft Office PowerPoint</Application>
  <PresentationFormat>Экран (4:3)</PresentationFormat>
  <Paragraphs>94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Метро</vt:lpstr>
      <vt:lpstr>1_Метро</vt:lpstr>
      <vt:lpstr>2_Метро</vt:lpstr>
      <vt:lpstr>Слайд 1</vt:lpstr>
      <vt:lpstr>Слайд 2</vt:lpstr>
      <vt:lpstr> Предшкольное образование     – это педагогическая          инновация, то есть  изменение, направленное  на улучшение развития,  воспитания и обучения  дошкольников старшего  возраста.</vt:lpstr>
      <vt:lpstr>УЧЕБНО – МЕТОДИЧЕСКИЙ КОМПЛЕКТ «ДАР»</vt:lpstr>
      <vt:lpstr>Слайд 5</vt:lpstr>
      <vt:lpstr>Слайд 6</vt:lpstr>
      <vt:lpstr>Развивающие игры</vt:lpstr>
      <vt:lpstr>Слайд 8</vt:lpstr>
      <vt:lpstr>Слайд 9</vt:lpstr>
      <vt:lpstr>Слайд 10</vt:lpstr>
      <vt:lpstr>         Проблемы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76</cp:revision>
  <dcterms:modified xsi:type="dcterms:W3CDTF">2013-02-03T17:35:08Z</dcterms:modified>
</cp:coreProperties>
</file>